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2"/>
  </p:notesMasterIdLst>
  <p:sldIdLst>
    <p:sldId id="256" r:id="rId2"/>
    <p:sldId id="257" r:id="rId3"/>
    <p:sldId id="258" r:id="rId4"/>
    <p:sldId id="259" r:id="rId5"/>
    <p:sldId id="318" r:id="rId6"/>
    <p:sldId id="260" r:id="rId7"/>
    <p:sldId id="320" r:id="rId8"/>
    <p:sldId id="274" r:id="rId9"/>
    <p:sldId id="322" r:id="rId10"/>
    <p:sldId id="326" r:id="rId11"/>
    <p:sldId id="325" r:id="rId12"/>
    <p:sldId id="329" r:id="rId13"/>
    <p:sldId id="321" r:id="rId14"/>
    <p:sldId id="336" r:id="rId15"/>
    <p:sldId id="307" r:id="rId16"/>
    <p:sldId id="319" r:id="rId17"/>
    <p:sldId id="332" r:id="rId18"/>
    <p:sldId id="333" r:id="rId19"/>
    <p:sldId id="337" r:id="rId20"/>
    <p:sldId id="330" r:id="rId21"/>
  </p:sldIdLst>
  <p:sldSz cx="12192000" cy="6858000"/>
  <p:notesSz cx="7010400" cy="9296400"/>
  <p:embeddedFontLst>
    <p:embeddedFont>
      <p:font typeface="Montserrat" charset="0"/>
      <p:regular r:id="rId23"/>
      <p:bold r:id="rId24"/>
      <p:italic r:id="rId25"/>
      <p:boldItalic r:id="rId26"/>
    </p:embeddedFont>
    <p:embeddedFont>
      <p:font typeface="Calibri" pitchFamily="34" charset="0"/>
      <p:regular r:id="rId27"/>
      <p:bold r:id="rId28"/>
      <p:italic r:id="rId29"/>
      <p:boldItalic r:id="rId30"/>
    </p:embeddedFont>
    <p:embeddedFont>
      <p:font typeface="Montserrat SemiBold" charset="0"/>
      <p:bold r:id="rId31"/>
      <p:boldItalic r:id="rId32"/>
    </p:embeddedFont>
    <p:embeddedFont>
      <p:font typeface="Montserrat Light" charset="0"/>
      <p:regular r:id="rId33"/>
      <p: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das Assaf" initials="HA" lastIdx="6" clrIdx="0">
    <p:extLst>
      <p:ext uri="{19B8F6BF-5375-455C-9EA6-DF929625EA0E}">
        <p15:presenceInfo xmlns:p15="http://schemas.microsoft.com/office/powerpoint/2012/main" xmlns="" userId="S-1-5-21-1220945662-602609370-1801674531-34154" providerId="AD"/>
      </p:ext>
    </p:extLst>
  </p:cmAuthor>
  <p:cmAuthor id="2" name="Judith Haimoff" initials="JH" lastIdx="32" clrIdx="1">
    <p:extLst>
      <p:ext uri="{19B8F6BF-5375-455C-9EA6-DF929625EA0E}">
        <p15:presenceInfo xmlns:p15="http://schemas.microsoft.com/office/powerpoint/2012/main" xmlns="" userId="S-1-5-21-1220945662-602609370-1801674531-905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3E9CA1"/>
    <a:srgbClr val="008685"/>
    <a:srgbClr val="007473"/>
    <a:srgbClr val="009086"/>
    <a:srgbClr val="F2F2F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9DEAB3-72F3-4778-9221-5F35591C6924}" v="111" dt="2022-03-07T15:51:14.437"/>
    <p1510:client id="{07C1950D-CEAE-FDC2-BE70-C9AA0C4A55E8}" v="20" dt="2022-03-15T09:08:33.773"/>
    <p1510:client id="{68D106DD-4609-4DEB-A2F2-22804A8D5CD1}" v="49" dt="2022-03-08T11:14:30.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84584" autoAdjust="0"/>
  </p:normalViewPr>
  <p:slideViewPr>
    <p:cSldViewPr snapToGrid="0">
      <p:cViewPr varScale="1">
        <p:scale>
          <a:sx n="98" d="100"/>
          <a:sy n="98" d="100"/>
        </p:scale>
        <p:origin x="-1074"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2-02-28T13:54:26.191" idx="27">
    <p:pos x="10" y="10"/>
    <p:text/>
    <p:extLst>
      <p:ext uri="{C676402C-5697-4E1C-873F-D02D1690AC5C}">
        <p15:threadingInfo xmlns:p15="http://schemas.microsoft.com/office/powerpoint/2012/main" xmlns="" timeZoneBias="-120"/>
      </p:ext>
    </p:extLst>
  </p:cm>
  <p:cm authorId="2" dt="2022-02-28T13:54:49.084" idx="28">
    <p:pos x="10" y="146"/>
    <p:text>to be completed .....</p:text>
    <p:extLst>
      <p:ext uri="{C676402C-5697-4E1C-873F-D02D1690AC5C}">
        <p15:threadingInfo xmlns:p15="http://schemas.microsoft.com/office/powerpoint/2012/main" xmlns="" timeZoneBias="-120">
          <p15:parentCm authorId="2" idx="27"/>
        </p15:threadingInfo>
      </p:ext>
    </p:extLst>
  </p:cm>
  <p:cm authorId="2" dt="2022-02-28T13:54:49.166" idx="29">
    <p:pos x="146" y="146"/>
    <p:text/>
    <p:extLst>
      <p:ext uri="{C676402C-5697-4E1C-873F-D02D1690AC5C}">
        <p15:threadingInfo xmlns:p15="http://schemas.microsoft.com/office/powerpoint/2012/main" xmlns=""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94397BE-EC01-4849-B3A2-48FEC4E613E8}" type="datetimeFigureOut">
              <a:rPr lang="en-US" smtClean="0"/>
              <a:pPr/>
              <a:t>3/21/2022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85F580E5-BAF7-46F9-B1D6-6CF86A35B405}" type="slidenum">
              <a:rPr lang="en-US" smtClean="0"/>
              <a:pPr/>
              <a:t>‹#›</a:t>
            </a:fld>
            <a:endParaRPr lang="en-US"/>
          </a:p>
        </p:txBody>
      </p:sp>
    </p:spTree>
    <p:extLst>
      <p:ext uri="{BB962C8B-B14F-4D97-AF65-F5344CB8AC3E}">
        <p14:creationId xmlns:p14="http://schemas.microsoft.com/office/powerpoint/2010/main" xmlns="" val="405307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5F580E5-BAF7-46F9-B1D6-6CF86A35B405}" type="slidenum">
              <a:rPr lang="en-US" smtClean="0"/>
              <a:pPr/>
              <a:t>5</a:t>
            </a:fld>
            <a:endParaRPr lang="en-US"/>
          </a:p>
        </p:txBody>
      </p:sp>
    </p:spTree>
    <p:extLst>
      <p:ext uri="{BB962C8B-B14F-4D97-AF65-F5344CB8AC3E}">
        <p14:creationId xmlns:p14="http://schemas.microsoft.com/office/powerpoint/2010/main" xmlns="" val="396203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80E5-BAF7-46F9-B1D6-6CF86A35B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3217369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5F580E5-BAF7-46F9-B1D6-6CF86A35B405}" type="slidenum">
              <a:rPr lang="en-US" smtClean="0"/>
              <a:pPr/>
              <a:t>7</a:t>
            </a:fld>
            <a:endParaRPr lang="en-US"/>
          </a:p>
        </p:txBody>
      </p:sp>
    </p:spTree>
    <p:extLst>
      <p:ext uri="{BB962C8B-B14F-4D97-AF65-F5344CB8AC3E}">
        <p14:creationId xmlns:p14="http://schemas.microsoft.com/office/powerpoint/2010/main" xmlns="" val="3821435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rtl="1">
              <a:defRPr/>
            </a:pPr>
            <a:fld id="{43AD2470-1169-44A0-B3B8-B9604825A9BB}" type="slidenum">
              <a:rPr lang="en-US">
                <a:solidFill>
                  <a:prstClr val="black"/>
                </a:solidFill>
                <a:latin typeface="Calibri" panose="020F0502020204030204"/>
              </a:rPr>
              <a:pPr defTabSz="931774" rtl="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xmlns="" val="3299965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5F580E5-BAF7-46F9-B1D6-6CF86A35B405}" type="slidenum">
              <a:rPr lang="en-US" smtClean="0"/>
              <a:pPr/>
              <a:t>12</a:t>
            </a:fld>
            <a:endParaRPr lang="en-US"/>
          </a:p>
        </p:txBody>
      </p:sp>
    </p:spTree>
    <p:extLst>
      <p:ext uri="{BB962C8B-B14F-4D97-AF65-F5344CB8AC3E}">
        <p14:creationId xmlns:p14="http://schemas.microsoft.com/office/powerpoint/2010/main" xmlns="" val="1989343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80E5-BAF7-46F9-B1D6-6CF86A35B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7220682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fld id="{85F580E5-BAF7-46F9-B1D6-6CF86A35B405}" type="slidenum">
              <a:rPr lang="en-US" smtClean="0"/>
              <a:pPr/>
              <a:t>14</a:t>
            </a:fld>
            <a:endParaRPr lang="en-US"/>
          </a:p>
        </p:txBody>
      </p:sp>
    </p:spTree>
    <p:extLst>
      <p:ext uri="{BB962C8B-B14F-4D97-AF65-F5344CB8AC3E}">
        <p14:creationId xmlns:p14="http://schemas.microsoft.com/office/powerpoint/2010/main" xmlns="" val="306789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baseline="0" dirty="0"/>
          </a:p>
        </p:txBody>
      </p:sp>
      <p:sp>
        <p:nvSpPr>
          <p:cNvPr id="4" name="Slide Number Placeholder 3"/>
          <p:cNvSpPr>
            <a:spLocks noGrp="1"/>
          </p:cNvSpPr>
          <p:nvPr>
            <p:ph type="sldNum" sz="quarter" idx="10"/>
          </p:nvPr>
        </p:nvSpPr>
        <p:spPr/>
        <p:txBody>
          <a:bodyPr/>
          <a:lstStyle/>
          <a:p>
            <a:pPr defTabSz="931774" rtl="1">
              <a:defRPr/>
            </a:pPr>
            <a:fld id="{43AD2470-1169-44A0-B3B8-B9604825A9BB}" type="slidenum">
              <a:rPr lang="en-US">
                <a:solidFill>
                  <a:prstClr val="black"/>
                </a:solidFill>
                <a:latin typeface="Calibri" panose="020F0502020204030204"/>
              </a:rPr>
              <a:pPr defTabSz="931774" rtl="1">
                <a:defRPr/>
              </a:pPr>
              <a:t>15</a:t>
            </a:fld>
            <a:endParaRPr lang="en-US">
              <a:solidFill>
                <a:prstClr val="black"/>
              </a:solidFill>
              <a:latin typeface="Calibri" panose="020F0502020204030204"/>
            </a:endParaRPr>
          </a:p>
        </p:txBody>
      </p:sp>
    </p:spTree>
    <p:extLst>
      <p:ext uri="{BB962C8B-B14F-4D97-AF65-F5344CB8AC3E}">
        <p14:creationId xmlns:p14="http://schemas.microsoft.com/office/powerpoint/2010/main" xmlns="" val="2209073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5F580E5-BAF7-46F9-B1D6-6CF86A35B40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xmlns="" val="1592786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E6B22A-751C-4442-B52A-AB770B0BBB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992C909F-050B-40DD-B5C0-2F6201288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419354C6-1567-4CAE-A3E3-21BDE95C47D5}"/>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320953C5-C285-4E0B-80BC-7AAD7886A2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7F00A8-BD04-46AF-8F40-282175917A79}"/>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31859536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C2015E-B142-43DD-BF6D-9D14623CE40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E5A2D06A-2ED5-4727-9716-C39F7E50FA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1933555-2CD9-49C2-BBED-4C8FA588DC8F}"/>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17DD16F5-C5EE-47FC-BD3A-40F72720FF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C73B5FEA-4D88-4097-BED2-331DC1679C1B}"/>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308237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5CA7107-CAF7-485F-9658-0EFE55F511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5070036-BCB4-4393-A7AA-04B4EC85DD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D247A46-6983-420C-88AC-16D9BCDE6082}"/>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B21FE7A5-1A6A-45D0-87E6-AA6F1B9DC0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AA0A4070-7F21-4A92-AF4C-34F6F2FEC386}"/>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160192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A34E68-19A2-422F-B0B9-70F39424CE3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F9911744-FDE2-4FE0-8E62-7713D1CAF5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8CC88F4-657D-4121-AB13-5702F83FF399}"/>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82F85DD9-98A4-4303-94C7-AD4A13804F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325DCF-CB7D-46BB-BB6F-BF46D0305D44}"/>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1249866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CC2F27-E795-4F28-8924-C65DB3B4DD8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6E11EE89-F034-4BF0-A31F-397F0CAE43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E80EA42E-A06F-46F0-ABE9-F4A325306A19}"/>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932211D7-2780-44F9-A7CD-695A3D925F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27E40BA-657F-4D8B-9265-FB1786DAC176}"/>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2896443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86C89B-A948-4F1F-BBE9-CDEECA68AB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F2ADE7C-BCFD-477E-B2F6-50DA4D505D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A225968D-159F-40D2-8A0C-FF54ECC65D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4DFADB55-FBBD-4AC1-BA6F-39F80CD81825}"/>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6" name="Footer Placeholder 5">
            <a:extLst>
              <a:ext uri="{FF2B5EF4-FFF2-40B4-BE49-F238E27FC236}">
                <a16:creationId xmlns:a16="http://schemas.microsoft.com/office/drawing/2014/main" xmlns="" id="{D3B501B0-7EDD-47D5-832C-A132F336B2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B38CD1C-1B10-4C4E-9B74-23C0DF4482F4}"/>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11569904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D0CACE-4956-4147-A43C-334C5505D3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F96B4E2A-13C1-45EC-AC67-43E6D4A3FAE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39AA73AC-9BBB-4444-A7E8-00138CFD4C5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210B7438-D0F2-45E6-9725-D672538127D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2105B950-34AB-4BE0-AB1F-DEFD7DA8BB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449C79B-B002-4EB1-A534-06E1A42A5EC2}"/>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8" name="Footer Placeholder 7">
            <a:extLst>
              <a:ext uri="{FF2B5EF4-FFF2-40B4-BE49-F238E27FC236}">
                <a16:creationId xmlns:a16="http://schemas.microsoft.com/office/drawing/2014/main" xmlns="" id="{BB344E2B-5329-47B9-ABB0-7229EDACB5E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C928DDF-8E27-4663-906A-772BC02ECF10}"/>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3156192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BDF8CF1-3FE9-4AFE-8A7E-0F3C00D20A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46F02BB-BEC0-4C67-AC8E-5A984D5F9A31}"/>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4" name="Footer Placeholder 3">
            <a:extLst>
              <a:ext uri="{FF2B5EF4-FFF2-40B4-BE49-F238E27FC236}">
                <a16:creationId xmlns:a16="http://schemas.microsoft.com/office/drawing/2014/main" xmlns="" id="{98883073-2E4D-459D-A1C5-D6F55C8AB7B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DEFEDFB-A6EA-4577-9733-D2F1A62E9DC0}"/>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3015682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024B401F-C445-4AA6-953D-2D8C396DA7FB}"/>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3" name="Footer Placeholder 2">
            <a:extLst>
              <a:ext uri="{FF2B5EF4-FFF2-40B4-BE49-F238E27FC236}">
                <a16:creationId xmlns:a16="http://schemas.microsoft.com/office/drawing/2014/main" xmlns="" id="{E2E18DB7-41F1-49F1-9474-7E196811C7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037DF517-F959-4A06-A62B-15467475AAB7}"/>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2640931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F1DADA-849F-439E-ABA1-E7508720E0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48DA91DC-4C3D-46F1-9A69-565181E39C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0BD129-A812-45FA-8C3F-E99C101CA8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114BC6E-CFF0-49FB-B8E6-75E27DAB50C9}"/>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6" name="Footer Placeholder 5">
            <a:extLst>
              <a:ext uri="{FF2B5EF4-FFF2-40B4-BE49-F238E27FC236}">
                <a16:creationId xmlns:a16="http://schemas.microsoft.com/office/drawing/2014/main" xmlns="" id="{6332CE2F-33C4-4813-935F-D0E12E8415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5177EA9-69F5-414E-9671-4AB824B5B04B}"/>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1826343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72E1D19-39C5-4CA0-8F23-D551B18102F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BEAEB781-B5EC-4894-87A4-A96093D45A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3637BB4D-AC93-4AC3-92E5-EC41425961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C06B874D-6D04-4C94-A0BA-DF25C90DC2FF}"/>
              </a:ext>
            </a:extLst>
          </p:cNvPr>
          <p:cNvSpPr>
            <a:spLocks noGrp="1"/>
          </p:cNvSpPr>
          <p:nvPr>
            <p:ph type="dt" sz="half" idx="10"/>
          </p:nvPr>
        </p:nvSpPr>
        <p:spPr/>
        <p:txBody>
          <a:bodyPr/>
          <a:lstStyle/>
          <a:p>
            <a:fld id="{669CEA90-C537-42B4-A993-988CBC2B4033}" type="datetimeFigureOut">
              <a:rPr lang="en-US" smtClean="0"/>
              <a:pPr/>
              <a:t>3/21/2022</a:t>
            </a:fld>
            <a:endParaRPr lang="en-US"/>
          </a:p>
        </p:txBody>
      </p:sp>
      <p:sp>
        <p:nvSpPr>
          <p:cNvPr id="6" name="Footer Placeholder 5">
            <a:extLst>
              <a:ext uri="{FF2B5EF4-FFF2-40B4-BE49-F238E27FC236}">
                <a16:creationId xmlns:a16="http://schemas.microsoft.com/office/drawing/2014/main" xmlns="" id="{33E4F26A-DAB8-4B30-9884-7BC9E24DFA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D3144AF3-0912-4432-81BE-FB90D5697894}"/>
              </a:ext>
            </a:extLst>
          </p:cNvPr>
          <p:cNvSpPr>
            <a:spLocks noGrp="1"/>
          </p:cNvSpPr>
          <p:nvPr>
            <p:ph type="sldNum" sz="quarter" idx="12"/>
          </p:nvPr>
        </p:nvSpPr>
        <p:spPr/>
        <p:txBody>
          <a:body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159382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E7783D77-C43C-4885-A250-84266DB7BF82}"/>
              </a:ext>
            </a:extLst>
          </p:cNvPr>
          <p:cNvSpPr>
            <a:spLocks noGrp="1"/>
          </p:cNvSpPr>
          <p:nvPr>
            <p:ph type="title"/>
          </p:nvPr>
        </p:nvSpPr>
        <p:spPr>
          <a:xfrm>
            <a:off x="838200" y="365126"/>
            <a:ext cx="10515600" cy="698362"/>
          </a:xfrm>
          <a:prstGeom prst="rect">
            <a:avLst/>
          </a:prstGeom>
        </p:spPr>
        <p:txBody>
          <a:bodyPr vert="horz" lIns="91440" tIns="45720" rIns="91440" bIns="4572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xmlns="" id="{AE26509A-909C-4FD1-80E8-7FF5E76D4DD3}"/>
              </a:ext>
            </a:extLst>
          </p:cNvPr>
          <p:cNvSpPr>
            <a:spLocks noGrp="1"/>
          </p:cNvSpPr>
          <p:nvPr>
            <p:ph type="body" idx="1"/>
          </p:nvPr>
        </p:nvSpPr>
        <p:spPr>
          <a:xfrm>
            <a:off x="838200" y="1127263"/>
            <a:ext cx="10515600" cy="4351338"/>
          </a:xfrm>
          <a:prstGeom prst="rect">
            <a:avLst/>
          </a:prstGeom>
        </p:spPr>
        <p:txBody>
          <a:bodyPr vert="horz" lIns="91440" tIns="45720" rIns="91440" bIns="45720" rtlCol="0" anchor="t" anchorCtr="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5BFB5F7-60E6-480A-8270-E363542E681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9CEA90-C537-42B4-A993-988CBC2B4033}" type="datetimeFigureOut">
              <a:rPr lang="en-US" smtClean="0"/>
              <a:pPr/>
              <a:t>3/21/2022</a:t>
            </a:fld>
            <a:endParaRPr lang="en-US"/>
          </a:p>
        </p:txBody>
      </p:sp>
      <p:sp>
        <p:nvSpPr>
          <p:cNvPr id="5" name="Footer Placeholder 4">
            <a:extLst>
              <a:ext uri="{FF2B5EF4-FFF2-40B4-BE49-F238E27FC236}">
                <a16:creationId xmlns:a16="http://schemas.microsoft.com/office/drawing/2014/main" xmlns="" id="{91BDA601-B2E6-4B24-9177-51E5AAEC90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C78204BD-1876-46CE-A442-A936E685B5D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07F7A-5D4B-4EF4-B5D5-609F1856A149}" type="slidenum">
              <a:rPr lang="en-US" smtClean="0"/>
              <a:pPr/>
              <a:t>‹#›</a:t>
            </a:fld>
            <a:endParaRPr lang="en-US"/>
          </a:p>
        </p:txBody>
      </p:sp>
    </p:spTree>
    <p:extLst>
      <p:ext uri="{BB962C8B-B14F-4D97-AF65-F5344CB8AC3E}">
        <p14:creationId xmlns:p14="http://schemas.microsoft.com/office/powerpoint/2010/main" xmlns="" val="2273964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32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slide" Target="slide5.xml"/></Relationships>
</file>

<file path=ppt/slides/_rels/slide1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9.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1.jpeg"/><Relationship Id="rId7" Type="http://schemas.microsoft.com/office/2007/relationships/hdphoto" Target="../media/hdphoto3.wdp"/><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8.png"/><Relationship Id="rId4" Type="http://schemas.openxmlformats.org/officeDocument/2006/relationships/slide" Target="slide5.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jpeg"/><Relationship Id="rId7" Type="http://schemas.openxmlformats.org/officeDocument/2006/relationships/slide" Target="slide17.xml"/><Relationship Id="rId12" Type="http://schemas.openxmlformats.org/officeDocument/2006/relationships/slide" Target="slide18.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slide" Target="slide16.xml"/><Relationship Id="rId11" Type="http://schemas.openxmlformats.org/officeDocument/2006/relationships/image" Target="../media/image10.png"/><Relationship Id="rId5" Type="http://schemas.openxmlformats.org/officeDocument/2006/relationships/slide" Target="slide19.xml"/><Relationship Id="rId10" Type="http://schemas.openxmlformats.org/officeDocument/2006/relationships/image" Target="../media/image9.png"/><Relationship Id="rId4" Type="http://schemas.openxmlformats.org/officeDocument/2006/relationships/slide" Target="slide20.xm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77B6306-31E3-4941-97C1-167B41137651}"/>
              </a:ext>
            </a:extLst>
          </p:cNvPr>
          <p:cNvSpPr>
            <a:spLocks noGrp="1"/>
          </p:cNvSpPr>
          <p:nvPr>
            <p:ph type="ctrTitle"/>
          </p:nvPr>
        </p:nvSpPr>
        <p:spPr>
          <a:xfrm>
            <a:off x="1524000" y="3118105"/>
            <a:ext cx="9144000" cy="701731"/>
          </a:xfrm>
        </p:spPr>
        <p:txBody>
          <a:bodyPr>
            <a:spAutoFit/>
          </a:bodyPr>
          <a:lstStyle/>
          <a:p>
            <a:r>
              <a:rPr lang="en-US" sz="4400" b="1" dirty="0">
                <a:latin typeface="+mn-lt"/>
              </a:rPr>
              <a:t>WELCOME TO</a:t>
            </a:r>
          </a:p>
        </p:txBody>
      </p:sp>
      <p:sp>
        <p:nvSpPr>
          <p:cNvPr id="4" name="Title 1">
            <a:extLst>
              <a:ext uri="{FF2B5EF4-FFF2-40B4-BE49-F238E27FC236}">
                <a16:creationId xmlns:a16="http://schemas.microsoft.com/office/drawing/2014/main" xmlns="" id="{DCAC8463-36C5-4583-B71C-B3505095C32E}"/>
              </a:ext>
            </a:extLst>
          </p:cNvPr>
          <p:cNvSpPr txBox="1">
            <a:spLocks/>
          </p:cNvSpPr>
          <p:nvPr/>
        </p:nvSpPr>
        <p:spPr>
          <a:xfrm>
            <a:off x="1524000" y="3619983"/>
            <a:ext cx="9144000" cy="3111621"/>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1800" b="1" dirty="0">
                <a:latin typeface="+mn-lt"/>
              </a:rPr>
              <a:t>HIT</a:t>
            </a:r>
          </a:p>
        </p:txBody>
      </p:sp>
      <p:sp>
        <p:nvSpPr>
          <p:cNvPr id="5" name="Title 1">
            <a:extLst>
              <a:ext uri="{FF2B5EF4-FFF2-40B4-BE49-F238E27FC236}">
                <a16:creationId xmlns:a16="http://schemas.microsoft.com/office/drawing/2014/main" xmlns="" id="{D3280CED-A8CC-4491-BCA4-8135781D20A7}"/>
              </a:ext>
            </a:extLst>
          </p:cNvPr>
          <p:cNvSpPr txBox="1">
            <a:spLocks/>
          </p:cNvSpPr>
          <p:nvPr/>
        </p:nvSpPr>
        <p:spPr>
          <a:xfrm>
            <a:off x="1524000" y="6099725"/>
            <a:ext cx="9144000" cy="397032"/>
          </a:xfrm>
          <a:prstGeom prst="rect">
            <a:avLst/>
          </a:prstGeom>
        </p:spPr>
        <p:txBody>
          <a:bodyPr vert="horz" lIns="91440" tIns="45720" rIns="91440" bIns="45720" rtlCol="0" anchor="t" anchorCtr="0">
            <a:spAutoFit/>
          </a:bodyPr>
          <a:lstStyle>
            <a:lvl1pPr algn="ctr"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US" sz="2200" dirty="0"/>
              <a:t>Holon Institute of Technology </a:t>
            </a:r>
          </a:p>
        </p:txBody>
      </p:sp>
    </p:spTree>
    <p:extLst>
      <p:ext uri="{BB962C8B-B14F-4D97-AF65-F5344CB8AC3E}">
        <p14:creationId xmlns:p14="http://schemas.microsoft.com/office/powerpoint/2010/main" xmlns="" val="92878458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2344C8D-5CBB-44FF-9FCD-46C252FDE2BF}"/>
              </a:ext>
            </a:extLst>
          </p:cNvPr>
          <p:cNvSpPr txBox="1"/>
          <p:nvPr/>
        </p:nvSpPr>
        <p:spPr>
          <a:xfrm>
            <a:off x="523736" y="2222546"/>
            <a:ext cx="4297120" cy="1975926"/>
          </a:xfrm>
          <a:prstGeom prst="rect">
            <a:avLst/>
          </a:prstGeom>
          <a:noFill/>
        </p:spPr>
        <p:txBody>
          <a:bodyPr wrap="square">
            <a:spAutoFit/>
          </a:bodyPr>
          <a:lstStyle/>
          <a:p>
            <a:pPr>
              <a:lnSpc>
                <a:spcPct val="85000"/>
              </a:lnSpc>
            </a:pPr>
            <a:r>
              <a:rPr lang="en-US" sz="3600" b="1" dirty="0">
                <a:solidFill>
                  <a:srgbClr val="008685"/>
                </a:solidFill>
              </a:rPr>
              <a:t>Green Campus</a:t>
            </a:r>
            <a:r>
              <a:rPr lang="he-IL" sz="3600" b="1" dirty="0">
                <a:solidFill>
                  <a:srgbClr val="008685"/>
                </a:solidFill>
              </a:rPr>
              <a:t> </a:t>
            </a:r>
          </a:p>
          <a:p>
            <a:pPr>
              <a:lnSpc>
                <a:spcPct val="85000"/>
              </a:lnSpc>
            </a:pPr>
            <a:endParaRPr lang="he-IL" sz="3600" b="1" dirty="0">
              <a:solidFill>
                <a:srgbClr val="008685"/>
              </a:solidFill>
            </a:endParaRPr>
          </a:p>
          <a:p>
            <a:pPr>
              <a:lnSpc>
                <a:spcPct val="85000"/>
              </a:lnSpc>
            </a:pPr>
            <a:endParaRPr lang="en-US" sz="3600" b="1" dirty="0">
              <a:solidFill>
                <a:srgbClr val="008685"/>
              </a:solidFill>
            </a:endParaRPr>
          </a:p>
          <a:p>
            <a:pPr>
              <a:lnSpc>
                <a:spcPct val="85000"/>
              </a:lnSpc>
            </a:pPr>
            <a:r>
              <a:rPr lang="en-US" sz="3600" b="1" dirty="0">
                <a:solidFill>
                  <a:srgbClr val="008685"/>
                </a:solidFill>
              </a:rPr>
              <a:t>(540,000 </a:t>
            </a:r>
            <a:r>
              <a:rPr lang="en-US" sz="3600" b="1" dirty="0" err="1">
                <a:solidFill>
                  <a:srgbClr val="008685"/>
                </a:solidFill>
              </a:rPr>
              <a:t>sq.ft</a:t>
            </a:r>
            <a:r>
              <a:rPr lang="en-US" sz="3600" b="1" dirty="0">
                <a:solidFill>
                  <a:srgbClr val="008685"/>
                </a:solidFill>
              </a:rPr>
              <a:t>.) </a:t>
            </a:r>
          </a:p>
        </p:txBody>
      </p:sp>
      <p:sp>
        <p:nvSpPr>
          <p:cNvPr id="5" name="TextBox 4">
            <a:extLst>
              <a:ext uri="{FF2B5EF4-FFF2-40B4-BE49-F238E27FC236}">
                <a16:creationId xmlns:a16="http://schemas.microsoft.com/office/drawing/2014/main" xmlns="" id="{702A1615-CE5E-45D0-BDAD-34A1A9875F7A}"/>
              </a:ext>
            </a:extLst>
          </p:cNvPr>
          <p:cNvSpPr txBox="1"/>
          <p:nvPr/>
        </p:nvSpPr>
        <p:spPr>
          <a:xfrm>
            <a:off x="523736" y="2681605"/>
            <a:ext cx="4985813" cy="794064"/>
          </a:xfrm>
          <a:prstGeom prst="rect">
            <a:avLst/>
          </a:prstGeom>
          <a:noFill/>
        </p:spPr>
        <p:txBody>
          <a:bodyPr wrap="square">
            <a:spAutoFit/>
          </a:bodyPr>
          <a:lstStyle/>
          <a:p>
            <a:pPr>
              <a:lnSpc>
                <a:spcPct val="95000"/>
              </a:lnSpc>
            </a:pPr>
            <a:r>
              <a:rPr lang="en-US" sz="4800" b="1" dirty="0">
                <a:solidFill>
                  <a:srgbClr val="008685"/>
                </a:solidFill>
              </a:rPr>
              <a:t>50,000 </a:t>
            </a:r>
            <a:r>
              <a:rPr lang="en-US" sz="4800" b="1" dirty="0" err="1">
                <a:solidFill>
                  <a:srgbClr val="008685"/>
                </a:solidFill>
              </a:rPr>
              <a:t>sq.m</a:t>
            </a:r>
            <a:endParaRPr lang="en-US" sz="4800" b="1" dirty="0">
              <a:solidFill>
                <a:srgbClr val="008685"/>
              </a:solidFill>
            </a:endParaRPr>
          </a:p>
        </p:txBody>
      </p:sp>
      <p:sp>
        <p:nvSpPr>
          <p:cNvPr id="6" name="TextBox 5">
            <a:extLst>
              <a:ext uri="{FF2B5EF4-FFF2-40B4-BE49-F238E27FC236}">
                <a16:creationId xmlns:a16="http://schemas.microsoft.com/office/drawing/2014/main" xmlns="" id="{B77E55D8-6048-4500-928F-1E7E817B1A02}"/>
              </a:ext>
            </a:extLst>
          </p:cNvPr>
          <p:cNvSpPr txBox="1"/>
          <p:nvPr/>
        </p:nvSpPr>
        <p:spPr>
          <a:xfrm>
            <a:off x="523736" y="4495800"/>
            <a:ext cx="4985812" cy="510909"/>
          </a:xfrm>
          <a:prstGeom prst="rect">
            <a:avLst/>
          </a:prstGeom>
          <a:noFill/>
        </p:spPr>
        <p:txBody>
          <a:bodyPr wrap="square">
            <a:spAutoFit/>
          </a:bodyPr>
          <a:lstStyle/>
          <a:p>
            <a:pPr>
              <a:lnSpc>
                <a:spcPct val="85000"/>
              </a:lnSpc>
            </a:pPr>
            <a:r>
              <a:rPr lang="en-US" sz="3200" dirty="0">
                <a:solidFill>
                  <a:srgbClr val="008685"/>
                </a:solidFill>
              </a:rPr>
              <a:t>In the center of Israel</a:t>
            </a:r>
          </a:p>
        </p:txBody>
      </p:sp>
    </p:spTree>
    <p:extLst>
      <p:ext uri="{BB962C8B-B14F-4D97-AF65-F5344CB8AC3E}">
        <p14:creationId xmlns:p14="http://schemas.microsoft.com/office/powerpoint/2010/main" xmlns="" val="18027312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56CDC74E-2996-4401-AB2C-B1AA3A285365}"/>
              </a:ext>
            </a:extLst>
          </p:cNvPr>
          <p:cNvSpPr txBox="1"/>
          <p:nvPr/>
        </p:nvSpPr>
        <p:spPr>
          <a:xfrm>
            <a:off x="2512180" y="5237752"/>
            <a:ext cx="7167640" cy="510909"/>
          </a:xfrm>
          <a:prstGeom prst="rect">
            <a:avLst/>
          </a:prstGeom>
          <a:noFill/>
        </p:spPr>
        <p:txBody>
          <a:bodyPr wrap="square">
            <a:spAutoFit/>
          </a:bodyPr>
          <a:lstStyle/>
          <a:p>
            <a:pPr algn="ctr">
              <a:lnSpc>
                <a:spcPct val="85000"/>
              </a:lnSpc>
            </a:pPr>
            <a:r>
              <a:rPr lang="en-US" sz="3200" dirty="0">
                <a:solidFill>
                  <a:srgbClr val="008685"/>
                </a:solidFill>
              </a:rPr>
              <a:t>Plans that become reality</a:t>
            </a:r>
          </a:p>
        </p:txBody>
      </p:sp>
      <p:sp>
        <p:nvSpPr>
          <p:cNvPr id="7" name="Rectangle: Top Corners Rounded 6">
            <a:extLst>
              <a:ext uri="{FF2B5EF4-FFF2-40B4-BE49-F238E27FC236}">
                <a16:creationId xmlns:a16="http://schemas.microsoft.com/office/drawing/2014/main" xmlns="" id="{F7F92EFD-633F-409F-9C25-603C9E23A4D5}"/>
              </a:ext>
            </a:extLst>
          </p:cNvPr>
          <p:cNvSpPr/>
          <p:nvPr/>
        </p:nvSpPr>
        <p:spPr>
          <a:xfrm rot="5400000">
            <a:off x="2206756" y="349022"/>
            <a:ext cx="974497" cy="5388017"/>
          </a:xfrm>
          <a:prstGeom prst="round2SameRect">
            <a:avLst>
              <a:gd name="adj1" fmla="val 32292"/>
              <a:gd name="adj2" fmla="val 0"/>
            </a:avLst>
          </a:prstGeom>
          <a:solidFill>
            <a:srgbClr val="008685">
              <a:alpha val="86000"/>
            </a:srgbClr>
          </a:solidFill>
          <a:ln>
            <a:noFill/>
          </a:ln>
        </p:spPr>
        <p:txBody>
          <a:bodyPr wrap="square">
            <a:noAutofit/>
          </a:bodyPr>
          <a:lstStyle/>
          <a:p>
            <a:pPr>
              <a:lnSpc>
                <a:spcPct val="85000"/>
              </a:lnSpc>
            </a:pPr>
            <a:endParaRPr lang="en-US" sz="2400">
              <a:solidFill>
                <a:schemeClr val="bg1"/>
              </a:solidFill>
              <a:latin typeface="Montserrat Light" panose="00000400000000000000" pitchFamily="2" charset="0"/>
            </a:endParaRPr>
          </a:p>
        </p:txBody>
      </p:sp>
      <p:sp>
        <p:nvSpPr>
          <p:cNvPr id="6" name="TextBox 5">
            <a:extLst>
              <a:ext uri="{FF2B5EF4-FFF2-40B4-BE49-F238E27FC236}">
                <a16:creationId xmlns:a16="http://schemas.microsoft.com/office/drawing/2014/main" xmlns="" id="{3898A67F-1159-47F4-B774-D464300B3FB2}"/>
              </a:ext>
            </a:extLst>
          </p:cNvPr>
          <p:cNvSpPr txBox="1"/>
          <p:nvPr/>
        </p:nvSpPr>
        <p:spPr>
          <a:xfrm>
            <a:off x="362657" y="2628941"/>
            <a:ext cx="5025357" cy="923330"/>
          </a:xfrm>
          <a:prstGeom prst="rect">
            <a:avLst/>
          </a:prstGeom>
          <a:noFill/>
        </p:spPr>
        <p:txBody>
          <a:bodyPr wrap="square" anchor="ctr" anchorCtr="0">
            <a:spAutoFit/>
          </a:bodyPr>
          <a:lstStyle/>
          <a:p>
            <a:r>
              <a:rPr lang="en-US" dirty="0">
                <a:solidFill>
                  <a:schemeClr val="bg1"/>
                </a:solidFill>
                <a:latin typeface="Montserrat Light" panose="00000400000000000000" pitchFamily="2" charset="0"/>
              </a:rPr>
              <a:t>A new building for </a:t>
            </a:r>
            <a:r>
              <a:rPr lang="en-US" b="1" dirty="0">
                <a:solidFill>
                  <a:schemeClr val="bg1"/>
                </a:solidFill>
                <a:latin typeface="Montserrat Light" panose="00000400000000000000" pitchFamily="2" charset="0"/>
              </a:rPr>
              <a:t>M</a:t>
            </a:r>
            <a:r>
              <a:rPr lang="en-US" b="1" dirty="0">
                <a:solidFill>
                  <a:schemeClr val="bg1"/>
                </a:solidFill>
              </a:rPr>
              <a:t>edical </a:t>
            </a:r>
          </a:p>
          <a:p>
            <a:r>
              <a:rPr lang="en-US" b="1" dirty="0">
                <a:solidFill>
                  <a:schemeClr val="bg1"/>
                </a:solidFill>
              </a:rPr>
              <a:t>Technology</a:t>
            </a:r>
            <a:r>
              <a:rPr lang="en-US" dirty="0">
                <a:solidFill>
                  <a:schemeClr val="bg1"/>
                </a:solidFill>
                <a:latin typeface="Montserrat Light" panose="00000400000000000000" pitchFamily="2" charset="0"/>
              </a:rPr>
              <a:t> and </a:t>
            </a:r>
            <a:r>
              <a:rPr lang="en-US" b="1" dirty="0">
                <a:solidFill>
                  <a:schemeClr val="bg1"/>
                </a:solidFill>
              </a:rPr>
              <a:t>Innovation  </a:t>
            </a:r>
          </a:p>
          <a:p>
            <a:r>
              <a:rPr lang="en-US" dirty="0">
                <a:solidFill>
                  <a:schemeClr val="bg1"/>
                </a:solidFill>
              </a:rPr>
              <a:t>(</a:t>
            </a:r>
            <a:r>
              <a:rPr lang="en-US" dirty="0">
                <a:solidFill>
                  <a:schemeClr val="bg1"/>
                </a:solidFill>
                <a:latin typeface="Montserrat Light" panose="00000400000000000000" pitchFamily="2" charset="0"/>
              </a:rPr>
              <a:t>to be completed Fall 2024)</a:t>
            </a:r>
          </a:p>
        </p:txBody>
      </p:sp>
      <p:sp>
        <p:nvSpPr>
          <p:cNvPr id="8" name="Rectangle: Top Corners Rounded 7">
            <a:extLst>
              <a:ext uri="{FF2B5EF4-FFF2-40B4-BE49-F238E27FC236}">
                <a16:creationId xmlns:a16="http://schemas.microsoft.com/office/drawing/2014/main" xmlns="" id="{A6E5A3D2-FBFE-41EF-B8AD-0DB41D686D34}"/>
              </a:ext>
            </a:extLst>
          </p:cNvPr>
          <p:cNvSpPr/>
          <p:nvPr/>
        </p:nvSpPr>
        <p:spPr>
          <a:xfrm rot="16200000" flipH="1">
            <a:off x="9639179" y="1773463"/>
            <a:ext cx="1096946" cy="4008702"/>
          </a:xfrm>
          <a:prstGeom prst="round2SameRect">
            <a:avLst>
              <a:gd name="adj1" fmla="val 32292"/>
              <a:gd name="adj2" fmla="val 0"/>
            </a:avLst>
          </a:prstGeom>
          <a:solidFill>
            <a:srgbClr val="008685">
              <a:alpha val="86000"/>
            </a:srgbClr>
          </a:solidFill>
          <a:ln>
            <a:noFill/>
          </a:ln>
        </p:spPr>
        <p:txBody>
          <a:bodyPr wrap="square">
            <a:noAutofit/>
          </a:bodyPr>
          <a:lstStyle/>
          <a:p>
            <a:pPr>
              <a:lnSpc>
                <a:spcPct val="85000"/>
              </a:lnSpc>
            </a:pPr>
            <a:endParaRPr lang="en-US" sz="2400">
              <a:solidFill>
                <a:schemeClr val="bg1"/>
              </a:solidFill>
              <a:latin typeface="Montserrat Light" panose="00000400000000000000" pitchFamily="2" charset="0"/>
            </a:endParaRPr>
          </a:p>
        </p:txBody>
      </p:sp>
      <p:sp>
        <p:nvSpPr>
          <p:cNvPr id="9" name="TextBox 8">
            <a:extLst>
              <a:ext uri="{FF2B5EF4-FFF2-40B4-BE49-F238E27FC236}">
                <a16:creationId xmlns:a16="http://schemas.microsoft.com/office/drawing/2014/main" xmlns="" id="{3195BFFA-8799-4F30-9223-E3E62F9B6AEC}"/>
              </a:ext>
            </a:extLst>
          </p:cNvPr>
          <p:cNvSpPr txBox="1"/>
          <p:nvPr/>
        </p:nvSpPr>
        <p:spPr>
          <a:xfrm>
            <a:off x="8778240" y="3425515"/>
            <a:ext cx="3020853" cy="646331"/>
          </a:xfrm>
          <a:prstGeom prst="rect">
            <a:avLst/>
          </a:prstGeom>
          <a:noFill/>
        </p:spPr>
        <p:txBody>
          <a:bodyPr wrap="square" anchor="ctr" anchorCtr="0">
            <a:spAutoFit/>
          </a:bodyPr>
          <a:lstStyle/>
          <a:p>
            <a:r>
              <a:rPr lang="en-US" b="1" dirty="0">
                <a:solidFill>
                  <a:schemeClr val="bg1"/>
                </a:solidFill>
              </a:rPr>
              <a:t>3 new Dormitory Buildings</a:t>
            </a:r>
          </a:p>
        </p:txBody>
      </p:sp>
      <p:sp>
        <p:nvSpPr>
          <p:cNvPr id="10" name="Isosceles Triangle 9">
            <a:extLst>
              <a:ext uri="{FF2B5EF4-FFF2-40B4-BE49-F238E27FC236}">
                <a16:creationId xmlns:a16="http://schemas.microsoft.com/office/drawing/2014/main" xmlns="" id="{AC5E260D-735F-4916-ADD4-302235E23609}"/>
              </a:ext>
            </a:extLst>
          </p:cNvPr>
          <p:cNvSpPr/>
          <p:nvPr/>
        </p:nvSpPr>
        <p:spPr>
          <a:xfrm>
            <a:off x="2760562" y="2245245"/>
            <a:ext cx="500284" cy="431279"/>
          </a:xfrm>
          <a:prstGeom prst="triangle">
            <a:avLst/>
          </a:prstGeom>
          <a:solidFill>
            <a:schemeClr val="bg1"/>
          </a:solidFill>
          <a:ln>
            <a:noFill/>
          </a:ln>
        </p:spPr>
        <p:txBody>
          <a:bodyPr wrap="square">
            <a:noAutofit/>
          </a:bodyPr>
          <a:lstStyle/>
          <a:p>
            <a:pPr>
              <a:lnSpc>
                <a:spcPct val="85000"/>
              </a:lnSpc>
            </a:pPr>
            <a:endParaRPr lang="en-US" sz="2400">
              <a:solidFill>
                <a:schemeClr val="bg1"/>
              </a:solidFill>
              <a:latin typeface="Montserrat Light" panose="00000400000000000000" pitchFamily="2" charset="0"/>
            </a:endParaRPr>
          </a:p>
        </p:txBody>
      </p:sp>
      <p:sp>
        <p:nvSpPr>
          <p:cNvPr id="11" name="Isosceles Triangle 10">
            <a:extLst>
              <a:ext uri="{FF2B5EF4-FFF2-40B4-BE49-F238E27FC236}">
                <a16:creationId xmlns:a16="http://schemas.microsoft.com/office/drawing/2014/main" xmlns="" id="{7EE2B07A-0CA0-42E8-B6E2-1628E7344CF2}"/>
              </a:ext>
            </a:extLst>
          </p:cNvPr>
          <p:cNvSpPr/>
          <p:nvPr/>
        </p:nvSpPr>
        <p:spPr>
          <a:xfrm>
            <a:off x="9871443" y="2883885"/>
            <a:ext cx="500284" cy="431279"/>
          </a:xfrm>
          <a:prstGeom prst="triangle">
            <a:avLst/>
          </a:prstGeom>
          <a:solidFill>
            <a:schemeClr val="bg1"/>
          </a:solidFill>
          <a:ln>
            <a:noFill/>
          </a:ln>
        </p:spPr>
        <p:txBody>
          <a:bodyPr wrap="square">
            <a:noAutofit/>
          </a:bodyPr>
          <a:lstStyle/>
          <a:p>
            <a:pPr>
              <a:lnSpc>
                <a:spcPct val="85000"/>
              </a:lnSpc>
            </a:pPr>
            <a:endParaRPr lang="en-US" sz="2400">
              <a:solidFill>
                <a:schemeClr val="bg1"/>
              </a:solidFill>
              <a:latin typeface="Montserrat Light" panose="00000400000000000000" pitchFamily="2" charset="0"/>
            </a:endParaRPr>
          </a:p>
        </p:txBody>
      </p:sp>
    </p:spTree>
    <p:extLst>
      <p:ext uri="{BB962C8B-B14F-4D97-AF65-F5344CB8AC3E}">
        <p14:creationId xmlns:p14="http://schemas.microsoft.com/office/powerpoint/2010/main" xmlns="" val="32341756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xmlns="" id="{2DD9912D-2F8F-4117-9190-5A5039B565AC}"/>
              </a:ext>
            </a:extLst>
          </p:cNvPr>
          <p:cNvSpPr txBox="1"/>
          <p:nvPr/>
        </p:nvSpPr>
        <p:spPr>
          <a:xfrm>
            <a:off x="2257537" y="677326"/>
            <a:ext cx="7676927" cy="406265"/>
          </a:xfrm>
          <a:prstGeom prst="rect">
            <a:avLst/>
          </a:prstGeom>
          <a:noFill/>
        </p:spPr>
        <p:txBody>
          <a:bodyPr wrap="square">
            <a:spAutoFit/>
          </a:bodyPr>
          <a:lstStyle/>
          <a:p>
            <a:pPr algn="ctr">
              <a:lnSpc>
                <a:spcPct val="85000"/>
              </a:lnSpc>
            </a:pPr>
            <a:r>
              <a:rPr lang="en-US" sz="2400" dirty="0">
                <a:solidFill>
                  <a:schemeClr val="bg1"/>
                </a:solidFill>
              </a:rPr>
              <a:t>We pursue research and development </a:t>
            </a:r>
          </a:p>
        </p:txBody>
      </p:sp>
      <p:sp>
        <p:nvSpPr>
          <p:cNvPr id="26" name="TextBox 25">
            <a:extLst>
              <a:ext uri="{FF2B5EF4-FFF2-40B4-BE49-F238E27FC236}">
                <a16:creationId xmlns:a16="http://schemas.microsoft.com/office/drawing/2014/main" xmlns="" id="{C0F023D5-10F0-48A6-B35E-DCD3EDC50809}"/>
              </a:ext>
            </a:extLst>
          </p:cNvPr>
          <p:cNvSpPr txBox="1"/>
          <p:nvPr/>
        </p:nvSpPr>
        <p:spPr>
          <a:xfrm>
            <a:off x="3481560" y="979242"/>
            <a:ext cx="5228881" cy="677108"/>
          </a:xfrm>
          <a:prstGeom prst="rect">
            <a:avLst/>
          </a:prstGeom>
          <a:noFill/>
        </p:spPr>
        <p:txBody>
          <a:bodyPr wrap="square">
            <a:spAutoFit/>
          </a:bodyPr>
          <a:lstStyle/>
          <a:p>
            <a:pPr algn="ctr">
              <a:lnSpc>
                <a:spcPct val="95000"/>
              </a:lnSpc>
            </a:pPr>
            <a:r>
              <a:rPr lang="en-US" sz="4000" b="1" dirty="0">
                <a:solidFill>
                  <a:schemeClr val="bg1"/>
                </a:solidFill>
              </a:rPr>
              <a:t>across the board</a:t>
            </a:r>
          </a:p>
        </p:txBody>
      </p:sp>
      <p:sp>
        <p:nvSpPr>
          <p:cNvPr id="86" name="TextBox 85">
            <a:extLst>
              <a:ext uri="{FF2B5EF4-FFF2-40B4-BE49-F238E27FC236}">
                <a16:creationId xmlns:a16="http://schemas.microsoft.com/office/drawing/2014/main" xmlns="" id="{8FCA267D-BA99-497A-8E62-062D16CF7791}"/>
              </a:ext>
            </a:extLst>
          </p:cNvPr>
          <p:cNvSpPr txBox="1"/>
          <p:nvPr/>
        </p:nvSpPr>
        <p:spPr>
          <a:xfrm>
            <a:off x="615014" y="4800649"/>
            <a:ext cx="3849557" cy="769441"/>
          </a:xfrm>
          <a:prstGeom prst="rect">
            <a:avLst/>
          </a:prstGeom>
          <a:noFill/>
        </p:spPr>
        <p:txBody>
          <a:bodyPr wrap="square" rtlCol="1">
            <a:spAutoFit/>
          </a:bodyPr>
          <a:lstStyle/>
          <a:p>
            <a:pPr defTabSz="1219170"/>
            <a:r>
              <a:rPr lang="en-US" sz="1600" dirty="0">
                <a:solidFill>
                  <a:srgbClr val="FFC000"/>
                </a:solidFill>
                <a:latin typeface="+mj-lt"/>
              </a:rPr>
              <a:t>Strengthen research</a:t>
            </a:r>
            <a:r>
              <a:rPr lang="en-US" sz="1600" dirty="0">
                <a:solidFill>
                  <a:prstClr val="white"/>
                </a:solidFill>
                <a:latin typeface="+mj-lt"/>
              </a:rPr>
              <a:t/>
            </a:r>
            <a:br>
              <a:rPr lang="en-US" sz="1600" dirty="0">
                <a:solidFill>
                  <a:prstClr val="white"/>
                </a:solidFill>
                <a:latin typeface="+mj-lt"/>
              </a:rPr>
            </a:br>
            <a:r>
              <a:rPr lang="en-US" sz="1400" dirty="0">
                <a:solidFill>
                  <a:schemeClr val="bg1"/>
                </a:solidFill>
              </a:rPr>
              <a:t>encourage grant submission, research skill workshops</a:t>
            </a:r>
            <a:r>
              <a:rPr lang="x-none" sz="1400" dirty="0">
                <a:solidFill>
                  <a:schemeClr val="bg1"/>
                </a:solidFill>
              </a:rPr>
              <a:t>,</a:t>
            </a:r>
            <a:r>
              <a:rPr lang="en-US" sz="1400" dirty="0">
                <a:solidFill>
                  <a:schemeClr val="bg1"/>
                </a:solidFill>
              </a:rPr>
              <a:t> international </a:t>
            </a:r>
            <a:r>
              <a:rPr lang="x-none" sz="1400" dirty="0">
                <a:solidFill>
                  <a:schemeClr val="bg1"/>
                </a:solidFill>
              </a:rPr>
              <a:t>consortia</a:t>
            </a:r>
            <a:endParaRPr lang="en-US" sz="1600" dirty="0">
              <a:solidFill>
                <a:prstClr val="white"/>
              </a:solidFill>
              <a:latin typeface="+mj-lt"/>
            </a:endParaRPr>
          </a:p>
        </p:txBody>
      </p:sp>
      <p:sp>
        <p:nvSpPr>
          <p:cNvPr id="99" name="TextBox 98">
            <a:extLst>
              <a:ext uri="{FF2B5EF4-FFF2-40B4-BE49-F238E27FC236}">
                <a16:creationId xmlns:a16="http://schemas.microsoft.com/office/drawing/2014/main" xmlns="" id="{4B0B7185-42D2-49B9-92F7-22DB1BF8DE57}"/>
              </a:ext>
            </a:extLst>
          </p:cNvPr>
          <p:cNvSpPr txBox="1"/>
          <p:nvPr/>
        </p:nvSpPr>
        <p:spPr>
          <a:xfrm>
            <a:off x="615014" y="2050520"/>
            <a:ext cx="4115861" cy="984885"/>
          </a:xfrm>
          <a:prstGeom prst="rect">
            <a:avLst/>
          </a:prstGeom>
          <a:noFill/>
        </p:spPr>
        <p:txBody>
          <a:bodyPr wrap="square" rtlCol="1">
            <a:spAutoFit/>
          </a:bodyPr>
          <a:lstStyle/>
          <a:p>
            <a:pPr defTabSz="1219170"/>
            <a:r>
              <a:rPr lang="en-US" sz="1600" dirty="0">
                <a:solidFill>
                  <a:srgbClr val="FFC000"/>
                </a:solidFill>
                <a:latin typeface="+mj-lt"/>
              </a:rPr>
              <a:t>Create centers of excellence</a:t>
            </a:r>
          </a:p>
          <a:p>
            <a:pPr defTabSz="1219170"/>
            <a:r>
              <a:rPr lang="en-US" sz="1400" dirty="0">
                <a:solidFill>
                  <a:schemeClr val="bg1"/>
                </a:solidFill>
              </a:rPr>
              <a:t>Digital Medical Technologies Centers, Multidisciplinary R&amp;D Centers, Intradisciplinary R&amp;D Centers</a:t>
            </a:r>
            <a:endParaRPr lang="en-US" sz="1400" dirty="0">
              <a:solidFill>
                <a:prstClr val="white"/>
              </a:solidFill>
              <a:latin typeface="+mj-lt"/>
            </a:endParaRPr>
          </a:p>
        </p:txBody>
      </p:sp>
      <p:sp>
        <p:nvSpPr>
          <p:cNvPr id="89" name="TextBox 98">
            <a:extLst>
              <a:ext uri="{FF2B5EF4-FFF2-40B4-BE49-F238E27FC236}">
                <a16:creationId xmlns:a16="http://schemas.microsoft.com/office/drawing/2014/main" xmlns="" id="{6108A01D-E6B4-464A-BBEE-732BC3312926}"/>
              </a:ext>
            </a:extLst>
          </p:cNvPr>
          <p:cNvSpPr txBox="1"/>
          <p:nvPr/>
        </p:nvSpPr>
        <p:spPr>
          <a:xfrm>
            <a:off x="615014" y="3511275"/>
            <a:ext cx="3406729" cy="769441"/>
          </a:xfrm>
          <a:prstGeom prst="rect">
            <a:avLst/>
          </a:prstGeom>
          <a:noFill/>
        </p:spPr>
        <p:txBody>
          <a:bodyPr wrap="square" rtlCol="1">
            <a:spAutoFit/>
          </a:bodyPr>
          <a:lstStyle/>
          <a:p>
            <a:pPr defTabSz="1219170"/>
            <a:r>
              <a:rPr lang="en-US" sz="1600" dirty="0">
                <a:solidFill>
                  <a:srgbClr val="FFC000"/>
                </a:solidFill>
                <a:latin typeface="+mj-lt"/>
              </a:rPr>
              <a:t>Forge joint research initiatives</a:t>
            </a:r>
            <a:br>
              <a:rPr lang="en-US" sz="1600" dirty="0">
                <a:solidFill>
                  <a:srgbClr val="FFC000"/>
                </a:solidFill>
                <a:latin typeface="+mj-lt"/>
              </a:rPr>
            </a:br>
            <a:r>
              <a:rPr lang="en-US" sz="1400" dirty="0">
                <a:solidFill>
                  <a:schemeClr val="bg1"/>
                </a:solidFill>
              </a:rPr>
              <a:t>collaborating with both Israeli and international universities</a:t>
            </a:r>
          </a:p>
        </p:txBody>
      </p:sp>
      <p:sp>
        <p:nvSpPr>
          <p:cNvPr id="90" name="TextBox 85">
            <a:extLst>
              <a:ext uri="{FF2B5EF4-FFF2-40B4-BE49-F238E27FC236}">
                <a16:creationId xmlns:a16="http://schemas.microsoft.com/office/drawing/2014/main" xmlns="" id="{2B661D39-DDC2-450D-BBF9-E5229269562B}"/>
              </a:ext>
            </a:extLst>
          </p:cNvPr>
          <p:cNvSpPr txBox="1"/>
          <p:nvPr/>
        </p:nvSpPr>
        <p:spPr>
          <a:xfrm>
            <a:off x="8244537" y="2050520"/>
            <a:ext cx="3482883" cy="830997"/>
          </a:xfrm>
          <a:prstGeom prst="rect">
            <a:avLst/>
          </a:prstGeom>
          <a:noFill/>
        </p:spPr>
        <p:txBody>
          <a:bodyPr wrap="square" rtlCol="1">
            <a:spAutoFit/>
          </a:bodyPr>
          <a:lstStyle/>
          <a:p>
            <a:pPr defTabSz="1219170"/>
            <a:r>
              <a:rPr lang="en-US" sz="1600" dirty="0">
                <a:solidFill>
                  <a:srgbClr val="FFC000"/>
                </a:solidFill>
                <a:latin typeface="+mj-lt"/>
              </a:rPr>
              <a:t>Offer seed funds for young researchers, internal incentive scholarships</a:t>
            </a:r>
          </a:p>
        </p:txBody>
      </p:sp>
      <p:sp>
        <p:nvSpPr>
          <p:cNvPr id="91" name="TextBox 85">
            <a:extLst>
              <a:ext uri="{FF2B5EF4-FFF2-40B4-BE49-F238E27FC236}">
                <a16:creationId xmlns:a16="http://schemas.microsoft.com/office/drawing/2014/main" xmlns="" id="{B035AB70-E4CB-4173-ADAF-C69B85778C33}"/>
              </a:ext>
            </a:extLst>
          </p:cNvPr>
          <p:cNvSpPr txBox="1"/>
          <p:nvPr/>
        </p:nvSpPr>
        <p:spPr>
          <a:xfrm>
            <a:off x="8244537" y="3511275"/>
            <a:ext cx="3017471" cy="830997"/>
          </a:xfrm>
          <a:prstGeom prst="rect">
            <a:avLst/>
          </a:prstGeom>
          <a:noFill/>
        </p:spPr>
        <p:txBody>
          <a:bodyPr wrap="square" rtlCol="1">
            <a:spAutoFit/>
          </a:bodyPr>
          <a:lstStyle/>
          <a:p>
            <a:pPr defTabSz="1219170"/>
            <a:r>
              <a:rPr lang="en-US" sz="1600" dirty="0">
                <a:solidFill>
                  <a:srgbClr val="FFC000"/>
                </a:solidFill>
                <a:latin typeface="+mj-lt"/>
              </a:rPr>
              <a:t>Provide grant management and oversight services </a:t>
            </a:r>
          </a:p>
        </p:txBody>
      </p:sp>
      <p:sp>
        <p:nvSpPr>
          <p:cNvPr id="92" name="TextBox 85">
            <a:extLst>
              <a:ext uri="{FF2B5EF4-FFF2-40B4-BE49-F238E27FC236}">
                <a16:creationId xmlns:a16="http://schemas.microsoft.com/office/drawing/2014/main" xmlns="" id="{F4B3A153-4B53-47DD-84F7-A19890F6A0EA}"/>
              </a:ext>
            </a:extLst>
          </p:cNvPr>
          <p:cNvSpPr txBox="1"/>
          <p:nvPr/>
        </p:nvSpPr>
        <p:spPr>
          <a:xfrm>
            <a:off x="8244537" y="4800649"/>
            <a:ext cx="3017471" cy="800219"/>
          </a:xfrm>
          <a:prstGeom prst="rect">
            <a:avLst/>
          </a:prstGeom>
          <a:noFill/>
        </p:spPr>
        <p:txBody>
          <a:bodyPr wrap="square" rtlCol="1">
            <a:spAutoFit/>
          </a:bodyPr>
          <a:lstStyle/>
          <a:p>
            <a:pPr defTabSz="1219170"/>
            <a:r>
              <a:rPr lang="en-US" sz="1600" dirty="0">
                <a:solidFill>
                  <a:srgbClr val="FFC000"/>
                </a:solidFill>
                <a:latin typeface="+mj-lt"/>
              </a:rPr>
              <a:t>Establish accelerators </a:t>
            </a:r>
            <a:br>
              <a:rPr lang="en-US" sz="1600" dirty="0">
                <a:solidFill>
                  <a:srgbClr val="FFC000"/>
                </a:solidFill>
                <a:latin typeface="+mj-lt"/>
              </a:rPr>
            </a:br>
            <a:r>
              <a:rPr lang="en-US" sz="1600" dirty="0">
                <a:solidFill>
                  <a:srgbClr val="FFC000"/>
                </a:solidFill>
                <a:latin typeface="+mj-lt"/>
              </a:rPr>
              <a:t>&amp; incubators </a:t>
            </a:r>
          </a:p>
          <a:p>
            <a:pPr defTabSz="1219170"/>
            <a:r>
              <a:rPr lang="en-US" sz="1400" dirty="0">
                <a:solidFill>
                  <a:schemeClr val="bg1"/>
                </a:solidFill>
              </a:rPr>
              <a:t>Future HIT and </a:t>
            </a:r>
            <a:r>
              <a:rPr lang="en-US" sz="1400" dirty="0" err="1">
                <a:solidFill>
                  <a:schemeClr val="bg1"/>
                </a:solidFill>
              </a:rPr>
              <a:t>Handzone</a:t>
            </a:r>
            <a:endParaRPr lang="en-US" sz="1400" dirty="0">
              <a:solidFill>
                <a:schemeClr val="bg1"/>
              </a:solidFill>
            </a:endParaRPr>
          </a:p>
        </p:txBody>
      </p:sp>
      <p:sp>
        <p:nvSpPr>
          <p:cNvPr id="100" name="TextBox 85">
            <a:extLst>
              <a:ext uri="{FF2B5EF4-FFF2-40B4-BE49-F238E27FC236}">
                <a16:creationId xmlns:a16="http://schemas.microsoft.com/office/drawing/2014/main" xmlns="" id="{0EA3C1C8-4227-4750-957F-0E7DCC116B9F}"/>
              </a:ext>
            </a:extLst>
          </p:cNvPr>
          <p:cNvSpPr txBox="1"/>
          <p:nvPr/>
        </p:nvSpPr>
        <p:spPr>
          <a:xfrm>
            <a:off x="5054740" y="5559079"/>
            <a:ext cx="2802045" cy="800219"/>
          </a:xfrm>
          <a:prstGeom prst="rect">
            <a:avLst/>
          </a:prstGeom>
          <a:noFill/>
        </p:spPr>
        <p:txBody>
          <a:bodyPr wrap="square" rtlCol="1">
            <a:spAutoFit/>
          </a:bodyPr>
          <a:lstStyle/>
          <a:p>
            <a:pPr defTabSz="1219170"/>
            <a:r>
              <a:rPr lang="en-US" sz="1600" dirty="0">
                <a:solidFill>
                  <a:srgbClr val="FFC000"/>
                </a:solidFill>
                <a:latin typeface="+mj-lt"/>
              </a:rPr>
              <a:t>Engage government agencies </a:t>
            </a:r>
            <a:r>
              <a:rPr lang="en-US" sz="1400" dirty="0">
                <a:solidFill>
                  <a:schemeClr val="bg1"/>
                </a:solidFill>
              </a:rPr>
              <a:t>in national and ministerial funding initiatives</a:t>
            </a:r>
          </a:p>
        </p:txBody>
      </p:sp>
      <p:grpSp>
        <p:nvGrpSpPr>
          <p:cNvPr id="14" name="קבוצה 13">
            <a:extLst>
              <a:ext uri="{FF2B5EF4-FFF2-40B4-BE49-F238E27FC236}">
                <a16:creationId xmlns:a16="http://schemas.microsoft.com/office/drawing/2014/main" xmlns="" id="{DBE5BA84-127F-4E13-A8C0-1948D781924F}"/>
              </a:ext>
            </a:extLst>
          </p:cNvPr>
          <p:cNvGrpSpPr/>
          <p:nvPr/>
        </p:nvGrpSpPr>
        <p:grpSpPr>
          <a:xfrm>
            <a:off x="4382082" y="2054603"/>
            <a:ext cx="3427836" cy="3357833"/>
            <a:chOff x="4240212" y="2302748"/>
            <a:chExt cx="2374901" cy="2326403"/>
          </a:xfrm>
          <a:solidFill>
            <a:schemeClr val="bg1"/>
          </a:solidFill>
        </p:grpSpPr>
        <p:sp>
          <p:nvSpPr>
            <p:cNvPr id="7" name="Freeform 5">
              <a:extLst>
                <a:ext uri="{FF2B5EF4-FFF2-40B4-BE49-F238E27FC236}">
                  <a16:creationId xmlns:a16="http://schemas.microsoft.com/office/drawing/2014/main" xmlns="" id="{28B9E163-79BC-415E-91AF-4F8E9CD147B5}"/>
                </a:ext>
              </a:extLst>
            </p:cNvPr>
            <p:cNvSpPr>
              <a:spLocks/>
            </p:cNvSpPr>
            <p:nvPr/>
          </p:nvSpPr>
          <p:spPr bwMode="auto">
            <a:xfrm>
              <a:off x="5295900" y="2451100"/>
              <a:ext cx="1255713" cy="774700"/>
            </a:xfrm>
            <a:custGeom>
              <a:avLst/>
              <a:gdLst>
                <a:gd name="T0" fmla="*/ 180 w 332"/>
                <a:gd name="T1" fmla="*/ 0 h 205"/>
                <a:gd name="T2" fmla="*/ 0 w 332"/>
                <a:gd name="T3" fmla="*/ 142 h 205"/>
                <a:gd name="T4" fmla="*/ 2 w 332"/>
                <a:gd name="T5" fmla="*/ 142 h 205"/>
                <a:gd name="T6" fmla="*/ 31 w 332"/>
                <a:gd name="T7" fmla="*/ 138 h 205"/>
                <a:gd name="T8" fmla="*/ 63 w 332"/>
                <a:gd name="T9" fmla="*/ 142 h 205"/>
                <a:gd name="T10" fmla="*/ 332 w 332"/>
                <a:gd name="T11" fmla="*/ 205 h 205"/>
                <a:gd name="T12" fmla="*/ 331 w 332"/>
                <a:gd name="T13" fmla="*/ 202 h 205"/>
                <a:gd name="T14" fmla="*/ 180 w 332"/>
                <a:gd name="T15" fmla="*/ 0 h 20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2" h="205">
                  <a:moveTo>
                    <a:pt x="180" y="0"/>
                  </a:moveTo>
                  <a:cubicBezTo>
                    <a:pt x="0" y="142"/>
                    <a:pt x="0" y="142"/>
                    <a:pt x="0" y="142"/>
                  </a:cubicBezTo>
                  <a:cubicBezTo>
                    <a:pt x="1" y="142"/>
                    <a:pt x="2" y="142"/>
                    <a:pt x="2" y="142"/>
                  </a:cubicBezTo>
                  <a:cubicBezTo>
                    <a:pt x="12" y="140"/>
                    <a:pt x="22" y="138"/>
                    <a:pt x="31" y="138"/>
                  </a:cubicBezTo>
                  <a:cubicBezTo>
                    <a:pt x="42" y="138"/>
                    <a:pt x="52" y="140"/>
                    <a:pt x="63" y="142"/>
                  </a:cubicBezTo>
                  <a:cubicBezTo>
                    <a:pt x="332" y="205"/>
                    <a:pt x="332" y="205"/>
                    <a:pt x="332" y="205"/>
                  </a:cubicBezTo>
                  <a:cubicBezTo>
                    <a:pt x="331" y="204"/>
                    <a:pt x="331" y="203"/>
                    <a:pt x="331" y="202"/>
                  </a:cubicBezTo>
                  <a:cubicBezTo>
                    <a:pt x="312" y="116"/>
                    <a:pt x="257" y="43"/>
                    <a:pt x="180"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8" name="Freeform 6">
              <a:extLst>
                <a:ext uri="{FF2B5EF4-FFF2-40B4-BE49-F238E27FC236}">
                  <a16:creationId xmlns:a16="http://schemas.microsoft.com/office/drawing/2014/main" xmlns="" id="{B54EF7D8-BBBD-4EB7-9581-48B5A8C7A37A}"/>
                </a:ext>
              </a:extLst>
            </p:cNvPr>
            <p:cNvSpPr>
              <a:spLocks/>
            </p:cNvSpPr>
            <p:nvPr/>
          </p:nvSpPr>
          <p:spPr bwMode="auto">
            <a:xfrm>
              <a:off x="4297363" y="2413000"/>
              <a:ext cx="673100" cy="1274763"/>
            </a:xfrm>
            <a:custGeom>
              <a:avLst/>
              <a:gdLst>
                <a:gd name="T0" fmla="*/ 166 w 178"/>
                <a:gd name="T1" fmla="*/ 0 h 337"/>
                <a:gd name="T2" fmla="*/ 0 w 178"/>
                <a:gd name="T3" fmla="*/ 194 h 337"/>
                <a:gd name="T4" fmla="*/ 178 w 178"/>
                <a:gd name="T5" fmla="*/ 337 h 337"/>
                <a:gd name="T6" fmla="*/ 168 w 178"/>
                <a:gd name="T7" fmla="*/ 307 h 337"/>
                <a:gd name="T8" fmla="*/ 165 w 178"/>
                <a:gd name="T9" fmla="*/ 276 h 337"/>
                <a:gd name="T10" fmla="*/ 166 w 178"/>
                <a:gd name="T11" fmla="*/ 0 h 337"/>
              </a:gdLst>
              <a:ahLst/>
              <a:cxnLst>
                <a:cxn ang="0">
                  <a:pos x="T0" y="T1"/>
                </a:cxn>
                <a:cxn ang="0">
                  <a:pos x="T2" y="T3"/>
                </a:cxn>
                <a:cxn ang="0">
                  <a:pos x="T4" y="T5"/>
                </a:cxn>
                <a:cxn ang="0">
                  <a:pos x="T6" y="T7"/>
                </a:cxn>
                <a:cxn ang="0">
                  <a:pos x="T8" y="T9"/>
                </a:cxn>
                <a:cxn ang="0">
                  <a:pos x="T10" y="T11"/>
                </a:cxn>
              </a:cxnLst>
              <a:rect l="0" t="0" r="r" b="b"/>
              <a:pathLst>
                <a:path w="178" h="337">
                  <a:moveTo>
                    <a:pt x="166" y="0"/>
                  </a:moveTo>
                  <a:cubicBezTo>
                    <a:pt x="85" y="38"/>
                    <a:pt x="25" y="107"/>
                    <a:pt x="0" y="194"/>
                  </a:cubicBezTo>
                  <a:cubicBezTo>
                    <a:pt x="178" y="337"/>
                    <a:pt x="178" y="337"/>
                    <a:pt x="178" y="337"/>
                  </a:cubicBezTo>
                  <a:cubicBezTo>
                    <a:pt x="174" y="328"/>
                    <a:pt x="170" y="318"/>
                    <a:pt x="168" y="307"/>
                  </a:cubicBezTo>
                  <a:cubicBezTo>
                    <a:pt x="165" y="297"/>
                    <a:pt x="164" y="287"/>
                    <a:pt x="165" y="276"/>
                  </a:cubicBezTo>
                  <a:lnTo>
                    <a:pt x="166" y="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9" name="Freeform 7">
              <a:extLst>
                <a:ext uri="{FF2B5EF4-FFF2-40B4-BE49-F238E27FC236}">
                  <a16:creationId xmlns:a16="http://schemas.microsoft.com/office/drawing/2014/main" xmlns="" id="{E3E967E5-47B6-4F78-BF39-75B0B404A65D}"/>
                </a:ext>
              </a:extLst>
            </p:cNvPr>
            <p:cNvSpPr>
              <a:spLocks/>
            </p:cNvSpPr>
            <p:nvPr/>
          </p:nvSpPr>
          <p:spPr bwMode="auto">
            <a:xfrm>
              <a:off x="4494213" y="3849688"/>
              <a:ext cx="1231900" cy="779463"/>
            </a:xfrm>
            <a:custGeom>
              <a:avLst/>
              <a:gdLst>
                <a:gd name="T0" fmla="*/ 225 w 326"/>
                <a:gd name="T1" fmla="*/ 206 h 206"/>
                <a:gd name="T2" fmla="*/ 326 w 326"/>
                <a:gd name="T3" fmla="*/ 0 h 206"/>
                <a:gd name="T4" fmla="*/ 272 w 326"/>
                <a:gd name="T5" fmla="*/ 26 h 206"/>
                <a:gd name="T6" fmla="*/ 0 w 326"/>
                <a:gd name="T7" fmla="*/ 87 h 206"/>
                <a:gd name="T8" fmla="*/ 225 w 326"/>
                <a:gd name="T9" fmla="*/ 206 h 206"/>
              </a:gdLst>
              <a:ahLst/>
              <a:cxnLst>
                <a:cxn ang="0">
                  <a:pos x="T0" y="T1"/>
                </a:cxn>
                <a:cxn ang="0">
                  <a:pos x="T2" y="T3"/>
                </a:cxn>
                <a:cxn ang="0">
                  <a:pos x="T4" y="T5"/>
                </a:cxn>
                <a:cxn ang="0">
                  <a:pos x="T6" y="T7"/>
                </a:cxn>
                <a:cxn ang="0">
                  <a:pos x="T8" y="T9"/>
                </a:cxn>
              </a:cxnLst>
              <a:rect l="0" t="0" r="r" b="b"/>
              <a:pathLst>
                <a:path w="326" h="206">
                  <a:moveTo>
                    <a:pt x="225" y="206"/>
                  </a:moveTo>
                  <a:cubicBezTo>
                    <a:pt x="326" y="0"/>
                    <a:pt x="326" y="0"/>
                    <a:pt x="326" y="0"/>
                  </a:cubicBezTo>
                  <a:cubicBezTo>
                    <a:pt x="310" y="13"/>
                    <a:pt x="292" y="22"/>
                    <a:pt x="272" y="26"/>
                  </a:cubicBezTo>
                  <a:cubicBezTo>
                    <a:pt x="0" y="87"/>
                    <a:pt x="0" y="87"/>
                    <a:pt x="0" y="87"/>
                  </a:cubicBezTo>
                  <a:cubicBezTo>
                    <a:pt x="54" y="157"/>
                    <a:pt x="137" y="201"/>
                    <a:pt x="225" y="20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 name="Freeform 8">
              <a:extLst>
                <a:ext uri="{FF2B5EF4-FFF2-40B4-BE49-F238E27FC236}">
                  <a16:creationId xmlns:a16="http://schemas.microsoft.com/office/drawing/2014/main" xmlns="" id="{3C16F977-107C-4CBA-8B29-434C155C3CA0}"/>
                </a:ext>
              </a:extLst>
            </p:cNvPr>
            <p:cNvSpPr>
              <a:spLocks/>
            </p:cNvSpPr>
            <p:nvPr/>
          </p:nvSpPr>
          <p:spPr bwMode="auto">
            <a:xfrm>
              <a:off x="5397500" y="3460750"/>
              <a:ext cx="881063" cy="1168400"/>
            </a:xfrm>
            <a:custGeom>
              <a:avLst/>
              <a:gdLst>
                <a:gd name="T0" fmla="*/ 0 w 233"/>
                <a:gd name="T1" fmla="*/ 309 h 309"/>
                <a:gd name="T2" fmla="*/ 4 w 233"/>
                <a:gd name="T3" fmla="*/ 309 h 309"/>
                <a:gd name="T4" fmla="*/ 71 w 233"/>
                <a:gd name="T5" fmla="*/ 302 h 309"/>
                <a:gd name="T6" fmla="*/ 233 w 233"/>
                <a:gd name="T7" fmla="*/ 207 h 309"/>
                <a:gd name="T8" fmla="*/ 134 w 233"/>
                <a:gd name="T9" fmla="*/ 0 h 309"/>
                <a:gd name="T10" fmla="*/ 124 w 233"/>
                <a:gd name="T11" fmla="*/ 54 h 309"/>
                <a:gd name="T12" fmla="*/ 124 w 233"/>
                <a:gd name="T13" fmla="*/ 54 h 309"/>
                <a:gd name="T14" fmla="*/ 121 w 233"/>
                <a:gd name="T15" fmla="*/ 59 h 309"/>
                <a:gd name="T16" fmla="*/ 0 w 233"/>
                <a:gd name="T17" fmla="*/ 309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3" h="309">
                  <a:moveTo>
                    <a:pt x="0" y="309"/>
                  </a:moveTo>
                  <a:cubicBezTo>
                    <a:pt x="1" y="309"/>
                    <a:pt x="2" y="309"/>
                    <a:pt x="4" y="309"/>
                  </a:cubicBezTo>
                  <a:cubicBezTo>
                    <a:pt x="26" y="309"/>
                    <a:pt x="49" y="307"/>
                    <a:pt x="71" y="302"/>
                  </a:cubicBezTo>
                  <a:cubicBezTo>
                    <a:pt x="134" y="288"/>
                    <a:pt x="190" y="255"/>
                    <a:pt x="233" y="207"/>
                  </a:cubicBezTo>
                  <a:cubicBezTo>
                    <a:pt x="134" y="0"/>
                    <a:pt x="134" y="0"/>
                    <a:pt x="134" y="0"/>
                  </a:cubicBezTo>
                  <a:cubicBezTo>
                    <a:pt x="135" y="19"/>
                    <a:pt x="131" y="37"/>
                    <a:pt x="124" y="54"/>
                  </a:cubicBezTo>
                  <a:cubicBezTo>
                    <a:pt x="124" y="54"/>
                    <a:pt x="124" y="54"/>
                    <a:pt x="124" y="54"/>
                  </a:cubicBezTo>
                  <a:cubicBezTo>
                    <a:pt x="121" y="59"/>
                    <a:pt x="121" y="59"/>
                    <a:pt x="121" y="59"/>
                  </a:cubicBezTo>
                  <a:lnTo>
                    <a:pt x="0" y="30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 name="Freeform 9">
              <a:extLst>
                <a:ext uri="{FF2B5EF4-FFF2-40B4-BE49-F238E27FC236}">
                  <a16:creationId xmlns:a16="http://schemas.microsoft.com/office/drawing/2014/main" xmlns="" id="{1E329A8B-A4E4-4E33-9B94-2105DAB63002}"/>
                </a:ext>
              </a:extLst>
            </p:cNvPr>
            <p:cNvSpPr>
              <a:spLocks/>
            </p:cNvSpPr>
            <p:nvPr/>
          </p:nvSpPr>
          <p:spPr bwMode="auto">
            <a:xfrm>
              <a:off x="5715000" y="3078163"/>
              <a:ext cx="900113" cy="1127125"/>
            </a:xfrm>
            <a:custGeom>
              <a:avLst/>
              <a:gdLst>
                <a:gd name="T0" fmla="*/ 39 w 238"/>
                <a:gd name="T1" fmla="*/ 49 h 298"/>
                <a:gd name="T2" fmla="*/ 158 w 238"/>
                <a:gd name="T3" fmla="*/ 298 h 298"/>
                <a:gd name="T4" fmla="*/ 223 w 238"/>
                <a:gd name="T5" fmla="*/ 52 h 298"/>
                <a:gd name="T6" fmla="*/ 0 w 238"/>
                <a:gd name="T7" fmla="*/ 0 h 298"/>
                <a:gd name="T8" fmla="*/ 39 w 238"/>
                <a:gd name="T9" fmla="*/ 49 h 298"/>
              </a:gdLst>
              <a:ahLst/>
              <a:cxnLst>
                <a:cxn ang="0">
                  <a:pos x="T0" y="T1"/>
                </a:cxn>
                <a:cxn ang="0">
                  <a:pos x="T2" y="T3"/>
                </a:cxn>
                <a:cxn ang="0">
                  <a:pos x="T4" y="T5"/>
                </a:cxn>
                <a:cxn ang="0">
                  <a:pos x="T6" y="T7"/>
                </a:cxn>
                <a:cxn ang="0">
                  <a:pos x="T8" y="T9"/>
                </a:cxn>
              </a:cxnLst>
              <a:rect l="0" t="0" r="r" b="b"/>
              <a:pathLst>
                <a:path w="238" h="298">
                  <a:moveTo>
                    <a:pt x="39" y="49"/>
                  </a:moveTo>
                  <a:cubicBezTo>
                    <a:pt x="158" y="298"/>
                    <a:pt x="158" y="298"/>
                    <a:pt x="158" y="298"/>
                  </a:cubicBezTo>
                  <a:cubicBezTo>
                    <a:pt x="214" y="229"/>
                    <a:pt x="238" y="140"/>
                    <a:pt x="223" y="52"/>
                  </a:cubicBezTo>
                  <a:cubicBezTo>
                    <a:pt x="0" y="0"/>
                    <a:pt x="0" y="0"/>
                    <a:pt x="0" y="0"/>
                  </a:cubicBezTo>
                  <a:cubicBezTo>
                    <a:pt x="16" y="13"/>
                    <a:pt x="30" y="30"/>
                    <a:pt x="39" y="4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 name="Freeform 10">
              <a:extLst>
                <a:ext uri="{FF2B5EF4-FFF2-40B4-BE49-F238E27FC236}">
                  <a16:creationId xmlns:a16="http://schemas.microsoft.com/office/drawing/2014/main" xmlns="" id="{539365E6-E992-47B2-A032-95886EF94076}"/>
                </a:ext>
              </a:extLst>
            </p:cNvPr>
            <p:cNvSpPr>
              <a:spLocks/>
            </p:cNvSpPr>
            <p:nvPr/>
          </p:nvSpPr>
          <p:spPr bwMode="auto">
            <a:xfrm>
              <a:off x="4970462" y="2302748"/>
              <a:ext cx="963613" cy="954088"/>
            </a:xfrm>
            <a:custGeom>
              <a:avLst/>
              <a:gdLst>
                <a:gd name="T0" fmla="*/ 51 w 255"/>
                <a:gd name="T1" fmla="*/ 7 h 252"/>
                <a:gd name="T2" fmla="*/ 1 w 255"/>
                <a:gd name="T3" fmla="*/ 23 h 252"/>
                <a:gd name="T4" fmla="*/ 0 w 255"/>
                <a:gd name="T5" fmla="*/ 252 h 252"/>
                <a:gd name="T6" fmla="*/ 39 w 255"/>
                <a:gd name="T7" fmla="*/ 203 h 252"/>
                <a:gd name="T8" fmla="*/ 255 w 255"/>
                <a:gd name="T9" fmla="*/ 32 h 252"/>
                <a:gd name="T10" fmla="*/ 118 w 255"/>
                <a:gd name="T11" fmla="*/ 0 h 252"/>
                <a:gd name="T12" fmla="*/ 51 w 255"/>
                <a:gd name="T13" fmla="*/ 7 h 252"/>
              </a:gdLst>
              <a:ahLst/>
              <a:cxnLst>
                <a:cxn ang="0">
                  <a:pos x="T0" y="T1"/>
                </a:cxn>
                <a:cxn ang="0">
                  <a:pos x="T2" y="T3"/>
                </a:cxn>
                <a:cxn ang="0">
                  <a:pos x="T4" y="T5"/>
                </a:cxn>
                <a:cxn ang="0">
                  <a:pos x="T6" y="T7"/>
                </a:cxn>
                <a:cxn ang="0">
                  <a:pos x="T8" y="T9"/>
                </a:cxn>
                <a:cxn ang="0">
                  <a:pos x="T10" y="T11"/>
                </a:cxn>
                <a:cxn ang="0">
                  <a:pos x="T12" y="T13"/>
                </a:cxn>
              </a:cxnLst>
              <a:rect l="0" t="0" r="r" b="b"/>
              <a:pathLst>
                <a:path w="255" h="252">
                  <a:moveTo>
                    <a:pt x="51" y="7"/>
                  </a:moveTo>
                  <a:cubicBezTo>
                    <a:pt x="34" y="11"/>
                    <a:pt x="17" y="16"/>
                    <a:pt x="1" y="23"/>
                  </a:cubicBezTo>
                  <a:cubicBezTo>
                    <a:pt x="0" y="252"/>
                    <a:pt x="0" y="252"/>
                    <a:pt x="0" y="252"/>
                  </a:cubicBezTo>
                  <a:cubicBezTo>
                    <a:pt x="9" y="233"/>
                    <a:pt x="22" y="216"/>
                    <a:pt x="39" y="203"/>
                  </a:cubicBezTo>
                  <a:cubicBezTo>
                    <a:pt x="255" y="32"/>
                    <a:pt x="255" y="32"/>
                    <a:pt x="255" y="32"/>
                  </a:cubicBezTo>
                  <a:cubicBezTo>
                    <a:pt x="213" y="11"/>
                    <a:pt x="166" y="0"/>
                    <a:pt x="118" y="0"/>
                  </a:cubicBezTo>
                  <a:cubicBezTo>
                    <a:pt x="96" y="0"/>
                    <a:pt x="73" y="2"/>
                    <a:pt x="51"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dirty="0"/>
            </a:p>
          </p:txBody>
        </p:sp>
        <p:sp>
          <p:nvSpPr>
            <p:cNvPr id="13" name="Freeform 11">
              <a:extLst>
                <a:ext uri="{FF2B5EF4-FFF2-40B4-BE49-F238E27FC236}">
                  <a16:creationId xmlns:a16="http://schemas.microsoft.com/office/drawing/2014/main" xmlns="" id="{69379213-19B2-4B78-AE29-44973835AB3A}"/>
                </a:ext>
              </a:extLst>
            </p:cNvPr>
            <p:cNvSpPr>
              <a:spLocks/>
            </p:cNvSpPr>
            <p:nvPr/>
          </p:nvSpPr>
          <p:spPr bwMode="auto">
            <a:xfrm>
              <a:off x="4240212" y="3192463"/>
              <a:ext cx="1069975" cy="949325"/>
            </a:xfrm>
            <a:custGeom>
              <a:avLst/>
              <a:gdLst>
                <a:gd name="T0" fmla="*/ 10 w 283"/>
                <a:gd name="T1" fmla="*/ 140 h 251"/>
                <a:gd name="T2" fmla="*/ 59 w 283"/>
                <a:gd name="T3" fmla="*/ 251 h 251"/>
                <a:gd name="T4" fmla="*/ 283 w 283"/>
                <a:gd name="T5" fmla="*/ 200 h 251"/>
                <a:gd name="T6" fmla="*/ 234 w 283"/>
                <a:gd name="T7" fmla="*/ 179 h 251"/>
                <a:gd name="T8" fmla="*/ 234 w 283"/>
                <a:gd name="T9" fmla="*/ 179 h 251"/>
                <a:gd name="T10" fmla="*/ 227 w 283"/>
                <a:gd name="T11" fmla="*/ 174 h 251"/>
                <a:gd name="T12" fmla="*/ 11 w 283"/>
                <a:gd name="T13" fmla="*/ 0 h 251"/>
                <a:gd name="T14" fmla="*/ 10 w 283"/>
                <a:gd name="T15" fmla="*/ 140 h 25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3" h="251">
                  <a:moveTo>
                    <a:pt x="10" y="140"/>
                  </a:moveTo>
                  <a:cubicBezTo>
                    <a:pt x="19" y="180"/>
                    <a:pt x="36" y="217"/>
                    <a:pt x="59" y="251"/>
                  </a:cubicBezTo>
                  <a:cubicBezTo>
                    <a:pt x="283" y="200"/>
                    <a:pt x="283" y="200"/>
                    <a:pt x="283" y="200"/>
                  </a:cubicBezTo>
                  <a:cubicBezTo>
                    <a:pt x="265" y="197"/>
                    <a:pt x="249" y="189"/>
                    <a:pt x="234" y="179"/>
                  </a:cubicBezTo>
                  <a:cubicBezTo>
                    <a:pt x="234" y="179"/>
                    <a:pt x="234" y="179"/>
                    <a:pt x="234" y="179"/>
                  </a:cubicBezTo>
                  <a:cubicBezTo>
                    <a:pt x="227" y="174"/>
                    <a:pt x="227" y="174"/>
                    <a:pt x="227" y="174"/>
                  </a:cubicBezTo>
                  <a:cubicBezTo>
                    <a:pt x="11" y="0"/>
                    <a:pt x="11" y="0"/>
                    <a:pt x="11" y="0"/>
                  </a:cubicBezTo>
                  <a:cubicBezTo>
                    <a:pt x="0" y="46"/>
                    <a:pt x="0" y="94"/>
                    <a:pt x="10" y="1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83" name="Group 82">
            <a:extLst>
              <a:ext uri="{FF2B5EF4-FFF2-40B4-BE49-F238E27FC236}">
                <a16:creationId xmlns:a16="http://schemas.microsoft.com/office/drawing/2014/main" xmlns="" id="{9FF3C383-71CC-47E3-9E33-FB3BC2439184}"/>
              </a:ext>
            </a:extLst>
          </p:cNvPr>
          <p:cNvGrpSpPr/>
          <p:nvPr/>
        </p:nvGrpSpPr>
        <p:grpSpPr>
          <a:xfrm>
            <a:off x="4840169" y="2839951"/>
            <a:ext cx="307685" cy="390008"/>
            <a:chOff x="3657600" y="5635625"/>
            <a:chExt cx="474663" cy="601663"/>
          </a:xfrm>
          <a:solidFill>
            <a:srgbClr val="008685"/>
          </a:solidFill>
        </p:grpSpPr>
        <p:sp>
          <p:nvSpPr>
            <p:cNvPr id="53" name="Freeform 44">
              <a:extLst>
                <a:ext uri="{FF2B5EF4-FFF2-40B4-BE49-F238E27FC236}">
                  <a16:creationId xmlns:a16="http://schemas.microsoft.com/office/drawing/2014/main" xmlns="" id="{FF652A19-3627-4834-AEE8-832AF40E7871}"/>
                </a:ext>
              </a:extLst>
            </p:cNvPr>
            <p:cNvSpPr>
              <a:spLocks/>
            </p:cNvSpPr>
            <p:nvPr/>
          </p:nvSpPr>
          <p:spPr bwMode="auto">
            <a:xfrm>
              <a:off x="3808413" y="6153150"/>
              <a:ext cx="173038" cy="23813"/>
            </a:xfrm>
            <a:custGeom>
              <a:avLst/>
              <a:gdLst>
                <a:gd name="T0" fmla="*/ 43 w 46"/>
                <a:gd name="T1" fmla="*/ 6 h 6"/>
                <a:gd name="T2" fmla="*/ 3 w 46"/>
                <a:gd name="T3" fmla="*/ 6 h 6"/>
                <a:gd name="T4" fmla="*/ 0 w 46"/>
                <a:gd name="T5" fmla="*/ 3 h 6"/>
                <a:gd name="T6" fmla="*/ 3 w 46"/>
                <a:gd name="T7" fmla="*/ 0 h 6"/>
                <a:gd name="T8" fmla="*/ 43 w 46"/>
                <a:gd name="T9" fmla="*/ 0 h 6"/>
                <a:gd name="T10" fmla="*/ 46 w 46"/>
                <a:gd name="T11" fmla="*/ 3 h 6"/>
                <a:gd name="T12" fmla="*/ 4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3" y="6"/>
                  </a:moveTo>
                  <a:cubicBezTo>
                    <a:pt x="3" y="6"/>
                    <a:pt x="3" y="6"/>
                    <a:pt x="3" y="6"/>
                  </a:cubicBezTo>
                  <a:cubicBezTo>
                    <a:pt x="1" y="6"/>
                    <a:pt x="0" y="5"/>
                    <a:pt x="0" y="3"/>
                  </a:cubicBezTo>
                  <a:cubicBezTo>
                    <a:pt x="0" y="2"/>
                    <a:pt x="1" y="0"/>
                    <a:pt x="3" y="0"/>
                  </a:cubicBezTo>
                  <a:cubicBezTo>
                    <a:pt x="43" y="0"/>
                    <a:pt x="43" y="0"/>
                    <a:pt x="43" y="0"/>
                  </a:cubicBezTo>
                  <a:cubicBezTo>
                    <a:pt x="45" y="0"/>
                    <a:pt x="46" y="2"/>
                    <a:pt x="46" y="3"/>
                  </a:cubicBezTo>
                  <a:cubicBezTo>
                    <a:pt x="46" y="5"/>
                    <a:pt x="45" y="6"/>
                    <a:pt x="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5">
              <a:extLst>
                <a:ext uri="{FF2B5EF4-FFF2-40B4-BE49-F238E27FC236}">
                  <a16:creationId xmlns:a16="http://schemas.microsoft.com/office/drawing/2014/main" xmlns="" id="{C71D407E-7930-4F5F-AC0A-09A49516417C}"/>
                </a:ext>
              </a:extLst>
            </p:cNvPr>
            <p:cNvSpPr>
              <a:spLocks/>
            </p:cNvSpPr>
            <p:nvPr/>
          </p:nvSpPr>
          <p:spPr bwMode="auto">
            <a:xfrm>
              <a:off x="3778250" y="6215063"/>
              <a:ext cx="233363" cy="22225"/>
            </a:xfrm>
            <a:custGeom>
              <a:avLst/>
              <a:gdLst>
                <a:gd name="T0" fmla="*/ 59 w 62"/>
                <a:gd name="T1" fmla="*/ 6 h 6"/>
                <a:gd name="T2" fmla="*/ 3 w 62"/>
                <a:gd name="T3" fmla="*/ 6 h 6"/>
                <a:gd name="T4" fmla="*/ 0 w 62"/>
                <a:gd name="T5" fmla="*/ 3 h 6"/>
                <a:gd name="T6" fmla="*/ 3 w 62"/>
                <a:gd name="T7" fmla="*/ 0 h 6"/>
                <a:gd name="T8" fmla="*/ 59 w 62"/>
                <a:gd name="T9" fmla="*/ 0 h 6"/>
                <a:gd name="T10" fmla="*/ 62 w 62"/>
                <a:gd name="T11" fmla="*/ 3 h 6"/>
                <a:gd name="T12" fmla="*/ 59 w 6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62" h="6">
                  <a:moveTo>
                    <a:pt x="59" y="6"/>
                  </a:moveTo>
                  <a:cubicBezTo>
                    <a:pt x="3" y="6"/>
                    <a:pt x="3" y="6"/>
                    <a:pt x="3" y="6"/>
                  </a:cubicBezTo>
                  <a:cubicBezTo>
                    <a:pt x="1" y="6"/>
                    <a:pt x="0" y="5"/>
                    <a:pt x="0" y="3"/>
                  </a:cubicBezTo>
                  <a:cubicBezTo>
                    <a:pt x="0" y="2"/>
                    <a:pt x="1" y="0"/>
                    <a:pt x="3" y="0"/>
                  </a:cubicBezTo>
                  <a:cubicBezTo>
                    <a:pt x="59" y="0"/>
                    <a:pt x="59" y="0"/>
                    <a:pt x="59" y="0"/>
                  </a:cubicBezTo>
                  <a:cubicBezTo>
                    <a:pt x="61" y="0"/>
                    <a:pt x="62" y="2"/>
                    <a:pt x="62" y="3"/>
                  </a:cubicBezTo>
                  <a:cubicBezTo>
                    <a:pt x="62" y="5"/>
                    <a:pt x="61" y="6"/>
                    <a:pt x="59"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6">
              <a:extLst>
                <a:ext uri="{FF2B5EF4-FFF2-40B4-BE49-F238E27FC236}">
                  <a16:creationId xmlns:a16="http://schemas.microsoft.com/office/drawing/2014/main" xmlns="" id="{22B7B82A-8798-4DFA-9EB2-ECECFEB4C4E1}"/>
                </a:ext>
              </a:extLst>
            </p:cNvPr>
            <p:cNvSpPr>
              <a:spLocks/>
            </p:cNvSpPr>
            <p:nvPr/>
          </p:nvSpPr>
          <p:spPr bwMode="auto">
            <a:xfrm>
              <a:off x="3748088" y="5711825"/>
              <a:ext cx="293688" cy="22225"/>
            </a:xfrm>
            <a:custGeom>
              <a:avLst/>
              <a:gdLst>
                <a:gd name="T0" fmla="*/ 75 w 78"/>
                <a:gd name="T1" fmla="*/ 6 h 6"/>
                <a:gd name="T2" fmla="*/ 3 w 78"/>
                <a:gd name="T3" fmla="*/ 6 h 6"/>
                <a:gd name="T4" fmla="*/ 0 w 78"/>
                <a:gd name="T5" fmla="*/ 3 h 6"/>
                <a:gd name="T6" fmla="*/ 3 w 78"/>
                <a:gd name="T7" fmla="*/ 0 h 6"/>
                <a:gd name="T8" fmla="*/ 75 w 78"/>
                <a:gd name="T9" fmla="*/ 0 h 6"/>
                <a:gd name="T10" fmla="*/ 78 w 78"/>
                <a:gd name="T11" fmla="*/ 3 h 6"/>
                <a:gd name="T12" fmla="*/ 75 w 7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8" h="6">
                  <a:moveTo>
                    <a:pt x="75" y="6"/>
                  </a:moveTo>
                  <a:cubicBezTo>
                    <a:pt x="3" y="6"/>
                    <a:pt x="3" y="6"/>
                    <a:pt x="3" y="6"/>
                  </a:cubicBezTo>
                  <a:cubicBezTo>
                    <a:pt x="1" y="6"/>
                    <a:pt x="0" y="5"/>
                    <a:pt x="0" y="3"/>
                  </a:cubicBezTo>
                  <a:cubicBezTo>
                    <a:pt x="0" y="2"/>
                    <a:pt x="1" y="0"/>
                    <a:pt x="3" y="0"/>
                  </a:cubicBezTo>
                  <a:cubicBezTo>
                    <a:pt x="75" y="0"/>
                    <a:pt x="75" y="0"/>
                    <a:pt x="75" y="0"/>
                  </a:cubicBezTo>
                  <a:cubicBezTo>
                    <a:pt x="77" y="0"/>
                    <a:pt x="78" y="2"/>
                    <a:pt x="78" y="3"/>
                  </a:cubicBezTo>
                  <a:cubicBezTo>
                    <a:pt x="78" y="5"/>
                    <a:pt x="77" y="6"/>
                    <a:pt x="7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7">
              <a:extLst>
                <a:ext uri="{FF2B5EF4-FFF2-40B4-BE49-F238E27FC236}">
                  <a16:creationId xmlns:a16="http://schemas.microsoft.com/office/drawing/2014/main" xmlns="" id="{622E734E-8613-453A-A158-3848C33DFC98}"/>
                </a:ext>
              </a:extLst>
            </p:cNvPr>
            <p:cNvSpPr>
              <a:spLocks noEditPoints="1"/>
            </p:cNvSpPr>
            <p:nvPr/>
          </p:nvSpPr>
          <p:spPr bwMode="auto">
            <a:xfrm>
              <a:off x="3748088" y="5635625"/>
              <a:ext cx="293688" cy="541338"/>
            </a:xfrm>
            <a:custGeom>
              <a:avLst/>
              <a:gdLst>
                <a:gd name="T0" fmla="*/ 47 w 78"/>
                <a:gd name="T1" fmla="*/ 142 h 142"/>
                <a:gd name="T2" fmla="*/ 31 w 78"/>
                <a:gd name="T3" fmla="*/ 142 h 142"/>
                <a:gd name="T4" fmla="*/ 28 w 78"/>
                <a:gd name="T5" fmla="*/ 139 h 142"/>
                <a:gd name="T6" fmla="*/ 28 w 78"/>
                <a:gd name="T7" fmla="*/ 117 h 142"/>
                <a:gd name="T8" fmla="*/ 14 w 78"/>
                <a:gd name="T9" fmla="*/ 88 h 142"/>
                <a:gd name="T10" fmla="*/ 0 w 78"/>
                <a:gd name="T11" fmla="*/ 59 h 142"/>
                <a:gd name="T12" fmla="*/ 0 w 78"/>
                <a:gd name="T13" fmla="*/ 3 h 142"/>
                <a:gd name="T14" fmla="*/ 3 w 78"/>
                <a:gd name="T15" fmla="*/ 0 h 142"/>
                <a:gd name="T16" fmla="*/ 75 w 78"/>
                <a:gd name="T17" fmla="*/ 0 h 142"/>
                <a:gd name="T18" fmla="*/ 78 w 78"/>
                <a:gd name="T19" fmla="*/ 3 h 142"/>
                <a:gd name="T20" fmla="*/ 78 w 78"/>
                <a:gd name="T21" fmla="*/ 59 h 142"/>
                <a:gd name="T22" fmla="*/ 64 w 78"/>
                <a:gd name="T23" fmla="*/ 88 h 142"/>
                <a:gd name="T24" fmla="*/ 50 w 78"/>
                <a:gd name="T25" fmla="*/ 117 h 142"/>
                <a:gd name="T26" fmla="*/ 50 w 78"/>
                <a:gd name="T27" fmla="*/ 139 h 142"/>
                <a:gd name="T28" fmla="*/ 47 w 78"/>
                <a:gd name="T29" fmla="*/ 142 h 142"/>
                <a:gd name="T30" fmla="*/ 34 w 78"/>
                <a:gd name="T31" fmla="*/ 136 h 142"/>
                <a:gd name="T32" fmla="*/ 44 w 78"/>
                <a:gd name="T33" fmla="*/ 136 h 142"/>
                <a:gd name="T34" fmla="*/ 44 w 78"/>
                <a:gd name="T35" fmla="*/ 117 h 142"/>
                <a:gd name="T36" fmla="*/ 60 w 78"/>
                <a:gd name="T37" fmla="*/ 84 h 142"/>
                <a:gd name="T38" fmla="*/ 72 w 78"/>
                <a:gd name="T39" fmla="*/ 59 h 142"/>
                <a:gd name="T40" fmla="*/ 72 w 78"/>
                <a:gd name="T41" fmla="*/ 6 h 142"/>
                <a:gd name="T42" fmla="*/ 6 w 78"/>
                <a:gd name="T43" fmla="*/ 6 h 142"/>
                <a:gd name="T44" fmla="*/ 6 w 78"/>
                <a:gd name="T45" fmla="*/ 59 h 142"/>
                <a:gd name="T46" fmla="*/ 18 w 78"/>
                <a:gd name="T47" fmla="*/ 84 h 142"/>
                <a:gd name="T48" fmla="*/ 34 w 78"/>
                <a:gd name="T49" fmla="*/ 117 h 142"/>
                <a:gd name="T50" fmla="*/ 34 w 78"/>
                <a:gd name="T51"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8" h="142">
                  <a:moveTo>
                    <a:pt x="47" y="142"/>
                  </a:moveTo>
                  <a:cubicBezTo>
                    <a:pt x="31" y="142"/>
                    <a:pt x="31" y="142"/>
                    <a:pt x="31" y="142"/>
                  </a:cubicBezTo>
                  <a:cubicBezTo>
                    <a:pt x="29" y="142"/>
                    <a:pt x="28" y="141"/>
                    <a:pt x="28" y="139"/>
                  </a:cubicBezTo>
                  <a:cubicBezTo>
                    <a:pt x="28" y="117"/>
                    <a:pt x="28" y="117"/>
                    <a:pt x="28" y="117"/>
                  </a:cubicBezTo>
                  <a:cubicBezTo>
                    <a:pt x="28" y="106"/>
                    <a:pt x="23" y="96"/>
                    <a:pt x="14" y="88"/>
                  </a:cubicBezTo>
                  <a:cubicBezTo>
                    <a:pt x="5" y="81"/>
                    <a:pt x="0" y="71"/>
                    <a:pt x="0" y="59"/>
                  </a:cubicBezTo>
                  <a:cubicBezTo>
                    <a:pt x="0" y="3"/>
                    <a:pt x="0" y="3"/>
                    <a:pt x="0" y="3"/>
                  </a:cubicBezTo>
                  <a:cubicBezTo>
                    <a:pt x="0" y="2"/>
                    <a:pt x="1" y="0"/>
                    <a:pt x="3" y="0"/>
                  </a:cubicBezTo>
                  <a:cubicBezTo>
                    <a:pt x="75" y="0"/>
                    <a:pt x="75" y="0"/>
                    <a:pt x="75" y="0"/>
                  </a:cubicBezTo>
                  <a:cubicBezTo>
                    <a:pt x="77" y="0"/>
                    <a:pt x="78" y="2"/>
                    <a:pt x="78" y="3"/>
                  </a:cubicBezTo>
                  <a:cubicBezTo>
                    <a:pt x="78" y="59"/>
                    <a:pt x="78" y="59"/>
                    <a:pt x="78" y="59"/>
                  </a:cubicBezTo>
                  <a:cubicBezTo>
                    <a:pt x="78" y="71"/>
                    <a:pt x="73" y="81"/>
                    <a:pt x="64" y="88"/>
                  </a:cubicBezTo>
                  <a:cubicBezTo>
                    <a:pt x="55" y="96"/>
                    <a:pt x="50" y="106"/>
                    <a:pt x="50" y="117"/>
                  </a:cubicBezTo>
                  <a:cubicBezTo>
                    <a:pt x="50" y="139"/>
                    <a:pt x="50" y="139"/>
                    <a:pt x="50" y="139"/>
                  </a:cubicBezTo>
                  <a:cubicBezTo>
                    <a:pt x="50" y="141"/>
                    <a:pt x="49" y="142"/>
                    <a:pt x="47" y="142"/>
                  </a:cubicBezTo>
                  <a:close/>
                  <a:moveTo>
                    <a:pt x="34" y="136"/>
                  </a:moveTo>
                  <a:cubicBezTo>
                    <a:pt x="44" y="136"/>
                    <a:pt x="44" y="136"/>
                    <a:pt x="44" y="136"/>
                  </a:cubicBezTo>
                  <a:cubicBezTo>
                    <a:pt x="44" y="117"/>
                    <a:pt x="44" y="117"/>
                    <a:pt x="44" y="117"/>
                  </a:cubicBezTo>
                  <a:cubicBezTo>
                    <a:pt x="44" y="105"/>
                    <a:pt x="50" y="92"/>
                    <a:pt x="60" y="84"/>
                  </a:cubicBezTo>
                  <a:cubicBezTo>
                    <a:pt x="68" y="78"/>
                    <a:pt x="72" y="69"/>
                    <a:pt x="72" y="59"/>
                  </a:cubicBezTo>
                  <a:cubicBezTo>
                    <a:pt x="72" y="6"/>
                    <a:pt x="72" y="6"/>
                    <a:pt x="72" y="6"/>
                  </a:cubicBezTo>
                  <a:cubicBezTo>
                    <a:pt x="6" y="6"/>
                    <a:pt x="6" y="6"/>
                    <a:pt x="6" y="6"/>
                  </a:cubicBezTo>
                  <a:cubicBezTo>
                    <a:pt x="6" y="59"/>
                    <a:pt x="6" y="59"/>
                    <a:pt x="6" y="59"/>
                  </a:cubicBezTo>
                  <a:cubicBezTo>
                    <a:pt x="6" y="69"/>
                    <a:pt x="10" y="78"/>
                    <a:pt x="18" y="84"/>
                  </a:cubicBezTo>
                  <a:cubicBezTo>
                    <a:pt x="28" y="92"/>
                    <a:pt x="34" y="105"/>
                    <a:pt x="34" y="117"/>
                  </a:cubicBezTo>
                  <a:lnTo>
                    <a:pt x="34" y="1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48">
              <a:extLst>
                <a:ext uri="{FF2B5EF4-FFF2-40B4-BE49-F238E27FC236}">
                  <a16:creationId xmlns:a16="http://schemas.microsoft.com/office/drawing/2014/main" xmlns="" id="{C898BF32-BC82-4BAD-A6C4-7B1102F5FAF0}"/>
                </a:ext>
              </a:extLst>
            </p:cNvPr>
            <p:cNvSpPr>
              <a:spLocks noEditPoints="1"/>
            </p:cNvSpPr>
            <p:nvPr/>
          </p:nvSpPr>
          <p:spPr bwMode="auto">
            <a:xfrm>
              <a:off x="3805238" y="5757863"/>
              <a:ext cx="180975" cy="179388"/>
            </a:xfrm>
            <a:custGeom>
              <a:avLst/>
              <a:gdLst>
                <a:gd name="T0" fmla="*/ 34 w 48"/>
                <a:gd name="T1" fmla="*/ 46 h 47"/>
                <a:gd name="T2" fmla="*/ 30 w 48"/>
                <a:gd name="T3" fmla="*/ 44 h 47"/>
                <a:gd name="T4" fmla="*/ 24 w 48"/>
                <a:gd name="T5" fmla="*/ 40 h 47"/>
                <a:gd name="T6" fmla="*/ 18 w 48"/>
                <a:gd name="T7" fmla="*/ 44 h 47"/>
                <a:gd name="T8" fmla="*/ 9 w 48"/>
                <a:gd name="T9" fmla="*/ 43 h 47"/>
                <a:gd name="T10" fmla="*/ 8 w 48"/>
                <a:gd name="T11" fmla="*/ 37 h 47"/>
                <a:gd name="T12" fmla="*/ 10 w 48"/>
                <a:gd name="T13" fmla="*/ 30 h 47"/>
                <a:gd name="T14" fmla="*/ 10 w 48"/>
                <a:gd name="T15" fmla="*/ 29 h 47"/>
                <a:gd name="T16" fmla="*/ 4 w 48"/>
                <a:gd name="T17" fmla="*/ 24 h 47"/>
                <a:gd name="T18" fmla="*/ 1 w 48"/>
                <a:gd name="T19" fmla="*/ 17 h 47"/>
                <a:gd name="T20" fmla="*/ 7 w 48"/>
                <a:gd name="T21" fmla="*/ 12 h 47"/>
                <a:gd name="T22" fmla="*/ 15 w 48"/>
                <a:gd name="T23" fmla="*/ 12 h 47"/>
                <a:gd name="T24" fmla="*/ 16 w 48"/>
                <a:gd name="T25" fmla="*/ 12 h 47"/>
                <a:gd name="T26" fmla="*/ 18 w 48"/>
                <a:gd name="T27" fmla="*/ 4 h 47"/>
                <a:gd name="T28" fmla="*/ 24 w 48"/>
                <a:gd name="T29" fmla="*/ 0 h 47"/>
                <a:gd name="T30" fmla="*/ 30 w 48"/>
                <a:gd name="T31" fmla="*/ 4 h 47"/>
                <a:gd name="T32" fmla="*/ 32 w 48"/>
                <a:gd name="T33" fmla="*/ 12 h 47"/>
                <a:gd name="T34" fmla="*/ 33 w 48"/>
                <a:gd name="T35" fmla="*/ 12 h 47"/>
                <a:gd name="T36" fmla="*/ 41 w 48"/>
                <a:gd name="T37" fmla="*/ 12 h 47"/>
                <a:gd name="T38" fmla="*/ 47 w 48"/>
                <a:gd name="T39" fmla="*/ 17 h 47"/>
                <a:gd name="T40" fmla="*/ 44 w 48"/>
                <a:gd name="T41" fmla="*/ 24 h 47"/>
                <a:gd name="T42" fmla="*/ 38 w 48"/>
                <a:gd name="T43" fmla="*/ 29 h 47"/>
                <a:gd name="T44" fmla="*/ 38 w 48"/>
                <a:gd name="T45" fmla="*/ 30 h 47"/>
                <a:gd name="T46" fmla="*/ 40 w 48"/>
                <a:gd name="T47" fmla="*/ 37 h 47"/>
                <a:gd name="T48" fmla="*/ 39 w 48"/>
                <a:gd name="T49" fmla="*/ 43 h 47"/>
                <a:gd name="T50" fmla="*/ 34 w 48"/>
                <a:gd name="T51" fmla="*/ 46 h 47"/>
                <a:gd name="T52" fmla="*/ 24 w 48"/>
                <a:gd name="T53" fmla="*/ 34 h 47"/>
                <a:gd name="T54" fmla="*/ 28 w 48"/>
                <a:gd name="T55" fmla="*/ 35 h 47"/>
                <a:gd name="T56" fmla="*/ 34 w 48"/>
                <a:gd name="T57" fmla="*/ 40 h 47"/>
                <a:gd name="T58" fmla="*/ 35 w 48"/>
                <a:gd name="T59" fmla="*/ 40 h 47"/>
                <a:gd name="T60" fmla="*/ 35 w 48"/>
                <a:gd name="T61" fmla="*/ 39 h 47"/>
                <a:gd name="T62" fmla="*/ 32 w 48"/>
                <a:gd name="T63" fmla="*/ 31 h 47"/>
                <a:gd name="T64" fmla="*/ 35 w 48"/>
                <a:gd name="T65" fmla="*/ 24 h 47"/>
                <a:gd name="T66" fmla="*/ 41 w 48"/>
                <a:gd name="T67" fmla="*/ 19 h 47"/>
                <a:gd name="T68" fmla="*/ 41 w 48"/>
                <a:gd name="T69" fmla="*/ 19 h 47"/>
                <a:gd name="T70" fmla="*/ 41 w 48"/>
                <a:gd name="T71" fmla="*/ 18 h 47"/>
                <a:gd name="T72" fmla="*/ 33 w 48"/>
                <a:gd name="T73" fmla="*/ 18 h 47"/>
                <a:gd name="T74" fmla="*/ 27 w 48"/>
                <a:gd name="T75" fmla="*/ 14 h 47"/>
                <a:gd name="T76" fmla="*/ 24 w 48"/>
                <a:gd name="T77" fmla="*/ 6 h 47"/>
                <a:gd name="T78" fmla="*/ 24 w 48"/>
                <a:gd name="T79" fmla="*/ 6 h 47"/>
                <a:gd name="T80" fmla="*/ 21 w 48"/>
                <a:gd name="T81" fmla="*/ 14 h 47"/>
                <a:gd name="T82" fmla="*/ 15 w 48"/>
                <a:gd name="T83" fmla="*/ 18 h 47"/>
                <a:gd name="T84" fmla="*/ 7 w 48"/>
                <a:gd name="T85" fmla="*/ 18 h 47"/>
                <a:gd name="T86" fmla="*/ 7 w 48"/>
                <a:gd name="T87" fmla="*/ 19 h 47"/>
                <a:gd name="T88" fmla="*/ 7 w 48"/>
                <a:gd name="T89" fmla="*/ 19 h 47"/>
                <a:gd name="T90" fmla="*/ 13 w 48"/>
                <a:gd name="T91" fmla="*/ 24 h 47"/>
                <a:gd name="T92" fmla="*/ 16 w 48"/>
                <a:gd name="T93" fmla="*/ 31 h 47"/>
                <a:gd name="T94" fmla="*/ 13 w 48"/>
                <a:gd name="T95" fmla="*/ 39 h 47"/>
                <a:gd name="T96" fmla="*/ 13 w 48"/>
                <a:gd name="T97" fmla="*/ 40 h 47"/>
                <a:gd name="T98" fmla="*/ 14 w 48"/>
                <a:gd name="T99" fmla="*/ 40 h 47"/>
                <a:gd name="T100" fmla="*/ 20 w 48"/>
                <a:gd name="T101" fmla="*/ 35 h 47"/>
                <a:gd name="T102" fmla="*/ 24 w 48"/>
                <a:gd name="T103" fmla="*/ 3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8" h="47">
                  <a:moveTo>
                    <a:pt x="34" y="46"/>
                  </a:moveTo>
                  <a:cubicBezTo>
                    <a:pt x="33" y="46"/>
                    <a:pt x="32" y="45"/>
                    <a:pt x="30" y="44"/>
                  </a:cubicBezTo>
                  <a:cubicBezTo>
                    <a:pt x="24" y="40"/>
                    <a:pt x="24" y="40"/>
                    <a:pt x="24" y="40"/>
                  </a:cubicBezTo>
                  <a:cubicBezTo>
                    <a:pt x="18" y="44"/>
                    <a:pt x="18" y="44"/>
                    <a:pt x="18" y="44"/>
                  </a:cubicBezTo>
                  <a:cubicBezTo>
                    <a:pt x="15" y="47"/>
                    <a:pt x="11" y="46"/>
                    <a:pt x="9" y="43"/>
                  </a:cubicBezTo>
                  <a:cubicBezTo>
                    <a:pt x="7" y="41"/>
                    <a:pt x="7" y="39"/>
                    <a:pt x="8" y="37"/>
                  </a:cubicBezTo>
                  <a:cubicBezTo>
                    <a:pt x="10" y="30"/>
                    <a:pt x="10" y="30"/>
                    <a:pt x="10" y="30"/>
                  </a:cubicBezTo>
                  <a:cubicBezTo>
                    <a:pt x="10" y="29"/>
                    <a:pt x="10" y="29"/>
                    <a:pt x="10" y="29"/>
                  </a:cubicBezTo>
                  <a:cubicBezTo>
                    <a:pt x="4" y="24"/>
                    <a:pt x="4" y="24"/>
                    <a:pt x="4" y="24"/>
                  </a:cubicBezTo>
                  <a:cubicBezTo>
                    <a:pt x="1" y="22"/>
                    <a:pt x="0" y="20"/>
                    <a:pt x="1" y="17"/>
                  </a:cubicBezTo>
                  <a:cubicBezTo>
                    <a:pt x="2" y="14"/>
                    <a:pt x="5" y="12"/>
                    <a:pt x="7" y="12"/>
                  </a:cubicBezTo>
                  <a:cubicBezTo>
                    <a:pt x="15" y="12"/>
                    <a:pt x="15" y="12"/>
                    <a:pt x="15" y="12"/>
                  </a:cubicBezTo>
                  <a:cubicBezTo>
                    <a:pt x="15" y="12"/>
                    <a:pt x="15" y="12"/>
                    <a:pt x="16" y="12"/>
                  </a:cubicBezTo>
                  <a:cubicBezTo>
                    <a:pt x="18" y="4"/>
                    <a:pt x="18" y="4"/>
                    <a:pt x="18" y="4"/>
                  </a:cubicBezTo>
                  <a:cubicBezTo>
                    <a:pt x="19" y="2"/>
                    <a:pt x="21" y="0"/>
                    <a:pt x="24" y="0"/>
                  </a:cubicBezTo>
                  <a:cubicBezTo>
                    <a:pt x="27" y="0"/>
                    <a:pt x="29" y="2"/>
                    <a:pt x="30" y="4"/>
                  </a:cubicBezTo>
                  <a:cubicBezTo>
                    <a:pt x="32" y="12"/>
                    <a:pt x="32" y="12"/>
                    <a:pt x="32" y="12"/>
                  </a:cubicBezTo>
                  <a:cubicBezTo>
                    <a:pt x="33" y="12"/>
                    <a:pt x="33" y="12"/>
                    <a:pt x="33" y="12"/>
                  </a:cubicBezTo>
                  <a:cubicBezTo>
                    <a:pt x="41" y="12"/>
                    <a:pt x="41" y="12"/>
                    <a:pt x="41" y="12"/>
                  </a:cubicBezTo>
                  <a:cubicBezTo>
                    <a:pt x="43" y="12"/>
                    <a:pt x="46" y="14"/>
                    <a:pt x="47" y="17"/>
                  </a:cubicBezTo>
                  <a:cubicBezTo>
                    <a:pt x="48" y="20"/>
                    <a:pt x="47" y="22"/>
                    <a:pt x="44" y="24"/>
                  </a:cubicBezTo>
                  <a:cubicBezTo>
                    <a:pt x="38" y="29"/>
                    <a:pt x="38" y="29"/>
                    <a:pt x="38" y="29"/>
                  </a:cubicBezTo>
                  <a:cubicBezTo>
                    <a:pt x="38" y="29"/>
                    <a:pt x="38" y="29"/>
                    <a:pt x="38" y="30"/>
                  </a:cubicBezTo>
                  <a:cubicBezTo>
                    <a:pt x="40" y="37"/>
                    <a:pt x="40" y="37"/>
                    <a:pt x="40" y="37"/>
                  </a:cubicBezTo>
                  <a:cubicBezTo>
                    <a:pt x="41" y="39"/>
                    <a:pt x="41" y="41"/>
                    <a:pt x="39" y="43"/>
                  </a:cubicBezTo>
                  <a:cubicBezTo>
                    <a:pt x="38" y="45"/>
                    <a:pt x="36" y="46"/>
                    <a:pt x="34" y="46"/>
                  </a:cubicBezTo>
                  <a:close/>
                  <a:moveTo>
                    <a:pt x="24" y="34"/>
                  </a:moveTo>
                  <a:cubicBezTo>
                    <a:pt x="25" y="34"/>
                    <a:pt x="27" y="34"/>
                    <a:pt x="28" y="35"/>
                  </a:cubicBezTo>
                  <a:cubicBezTo>
                    <a:pt x="34" y="40"/>
                    <a:pt x="34" y="40"/>
                    <a:pt x="34" y="40"/>
                  </a:cubicBezTo>
                  <a:cubicBezTo>
                    <a:pt x="34" y="40"/>
                    <a:pt x="34" y="40"/>
                    <a:pt x="35" y="40"/>
                  </a:cubicBezTo>
                  <a:cubicBezTo>
                    <a:pt x="35" y="39"/>
                    <a:pt x="35" y="39"/>
                    <a:pt x="35" y="39"/>
                  </a:cubicBezTo>
                  <a:cubicBezTo>
                    <a:pt x="32" y="31"/>
                    <a:pt x="32" y="31"/>
                    <a:pt x="32" y="31"/>
                  </a:cubicBezTo>
                  <a:cubicBezTo>
                    <a:pt x="31" y="29"/>
                    <a:pt x="32" y="26"/>
                    <a:pt x="35" y="24"/>
                  </a:cubicBezTo>
                  <a:cubicBezTo>
                    <a:pt x="41" y="19"/>
                    <a:pt x="41" y="19"/>
                    <a:pt x="41" y="19"/>
                  </a:cubicBezTo>
                  <a:cubicBezTo>
                    <a:pt x="41" y="19"/>
                    <a:pt x="41" y="19"/>
                    <a:pt x="41" y="19"/>
                  </a:cubicBezTo>
                  <a:cubicBezTo>
                    <a:pt x="41" y="18"/>
                    <a:pt x="41" y="18"/>
                    <a:pt x="41" y="18"/>
                  </a:cubicBezTo>
                  <a:cubicBezTo>
                    <a:pt x="33" y="18"/>
                    <a:pt x="33" y="18"/>
                    <a:pt x="33" y="18"/>
                  </a:cubicBezTo>
                  <a:cubicBezTo>
                    <a:pt x="30" y="18"/>
                    <a:pt x="28" y="17"/>
                    <a:pt x="27" y="14"/>
                  </a:cubicBezTo>
                  <a:cubicBezTo>
                    <a:pt x="24" y="6"/>
                    <a:pt x="24" y="6"/>
                    <a:pt x="24" y="6"/>
                  </a:cubicBezTo>
                  <a:cubicBezTo>
                    <a:pt x="24" y="6"/>
                    <a:pt x="24" y="6"/>
                    <a:pt x="24" y="6"/>
                  </a:cubicBezTo>
                  <a:cubicBezTo>
                    <a:pt x="21" y="14"/>
                    <a:pt x="21" y="14"/>
                    <a:pt x="21" y="14"/>
                  </a:cubicBezTo>
                  <a:cubicBezTo>
                    <a:pt x="20" y="17"/>
                    <a:pt x="18" y="18"/>
                    <a:pt x="15" y="18"/>
                  </a:cubicBezTo>
                  <a:cubicBezTo>
                    <a:pt x="7" y="18"/>
                    <a:pt x="7" y="18"/>
                    <a:pt x="7" y="18"/>
                  </a:cubicBezTo>
                  <a:cubicBezTo>
                    <a:pt x="7" y="18"/>
                    <a:pt x="7" y="18"/>
                    <a:pt x="7" y="19"/>
                  </a:cubicBezTo>
                  <a:cubicBezTo>
                    <a:pt x="7" y="19"/>
                    <a:pt x="7" y="19"/>
                    <a:pt x="7" y="19"/>
                  </a:cubicBezTo>
                  <a:cubicBezTo>
                    <a:pt x="13" y="24"/>
                    <a:pt x="13" y="24"/>
                    <a:pt x="13" y="24"/>
                  </a:cubicBezTo>
                  <a:cubicBezTo>
                    <a:pt x="16" y="26"/>
                    <a:pt x="17" y="29"/>
                    <a:pt x="16" y="31"/>
                  </a:cubicBezTo>
                  <a:cubicBezTo>
                    <a:pt x="13" y="39"/>
                    <a:pt x="13" y="39"/>
                    <a:pt x="13" y="39"/>
                  </a:cubicBezTo>
                  <a:cubicBezTo>
                    <a:pt x="13" y="39"/>
                    <a:pt x="13" y="39"/>
                    <a:pt x="13" y="40"/>
                  </a:cubicBezTo>
                  <a:cubicBezTo>
                    <a:pt x="14" y="40"/>
                    <a:pt x="14" y="40"/>
                    <a:pt x="14" y="40"/>
                  </a:cubicBezTo>
                  <a:cubicBezTo>
                    <a:pt x="20" y="35"/>
                    <a:pt x="20" y="35"/>
                    <a:pt x="20" y="35"/>
                  </a:cubicBezTo>
                  <a:cubicBezTo>
                    <a:pt x="21" y="34"/>
                    <a:pt x="23" y="34"/>
                    <a:pt x="24"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49">
              <a:extLst>
                <a:ext uri="{FF2B5EF4-FFF2-40B4-BE49-F238E27FC236}">
                  <a16:creationId xmlns:a16="http://schemas.microsoft.com/office/drawing/2014/main" xmlns="" id="{0741FCCA-B3BE-4778-9964-F060A1F961D6}"/>
                </a:ext>
              </a:extLst>
            </p:cNvPr>
            <p:cNvSpPr>
              <a:spLocks/>
            </p:cNvSpPr>
            <p:nvPr/>
          </p:nvSpPr>
          <p:spPr bwMode="auto">
            <a:xfrm>
              <a:off x="3657600" y="5727700"/>
              <a:ext cx="112713" cy="158750"/>
            </a:xfrm>
            <a:custGeom>
              <a:avLst/>
              <a:gdLst>
                <a:gd name="T0" fmla="*/ 27 w 30"/>
                <a:gd name="T1" fmla="*/ 42 h 42"/>
                <a:gd name="T2" fmla="*/ 0 w 30"/>
                <a:gd name="T3" fmla="*/ 9 h 42"/>
                <a:gd name="T4" fmla="*/ 0 w 30"/>
                <a:gd name="T5" fmla="*/ 3 h 42"/>
                <a:gd name="T6" fmla="*/ 3 w 30"/>
                <a:gd name="T7" fmla="*/ 0 h 42"/>
                <a:gd name="T8" fmla="*/ 27 w 30"/>
                <a:gd name="T9" fmla="*/ 0 h 42"/>
                <a:gd name="T10" fmla="*/ 30 w 30"/>
                <a:gd name="T11" fmla="*/ 3 h 42"/>
                <a:gd name="T12" fmla="*/ 27 w 30"/>
                <a:gd name="T13" fmla="*/ 6 h 42"/>
                <a:gd name="T14" fmla="*/ 6 w 30"/>
                <a:gd name="T15" fmla="*/ 6 h 42"/>
                <a:gd name="T16" fmla="*/ 6 w 30"/>
                <a:gd name="T17" fmla="*/ 9 h 42"/>
                <a:gd name="T18" fmla="*/ 27 w 30"/>
                <a:gd name="T19" fmla="*/ 36 h 42"/>
                <a:gd name="T20" fmla="*/ 30 w 30"/>
                <a:gd name="T21" fmla="*/ 39 h 42"/>
                <a:gd name="T22" fmla="*/ 27 w 3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27" y="42"/>
                  </a:moveTo>
                  <a:cubicBezTo>
                    <a:pt x="12" y="42"/>
                    <a:pt x="0" y="27"/>
                    <a:pt x="0" y="9"/>
                  </a:cubicBezTo>
                  <a:cubicBezTo>
                    <a:pt x="0" y="3"/>
                    <a:pt x="0" y="3"/>
                    <a:pt x="0" y="3"/>
                  </a:cubicBezTo>
                  <a:cubicBezTo>
                    <a:pt x="0" y="2"/>
                    <a:pt x="1" y="0"/>
                    <a:pt x="3" y="0"/>
                  </a:cubicBezTo>
                  <a:cubicBezTo>
                    <a:pt x="27" y="0"/>
                    <a:pt x="27" y="0"/>
                    <a:pt x="27" y="0"/>
                  </a:cubicBezTo>
                  <a:cubicBezTo>
                    <a:pt x="29" y="0"/>
                    <a:pt x="30" y="2"/>
                    <a:pt x="30" y="3"/>
                  </a:cubicBezTo>
                  <a:cubicBezTo>
                    <a:pt x="30" y="5"/>
                    <a:pt x="29" y="6"/>
                    <a:pt x="27" y="6"/>
                  </a:cubicBezTo>
                  <a:cubicBezTo>
                    <a:pt x="6" y="6"/>
                    <a:pt x="6" y="6"/>
                    <a:pt x="6" y="6"/>
                  </a:cubicBezTo>
                  <a:cubicBezTo>
                    <a:pt x="6" y="9"/>
                    <a:pt x="6" y="9"/>
                    <a:pt x="6" y="9"/>
                  </a:cubicBezTo>
                  <a:cubicBezTo>
                    <a:pt x="6" y="24"/>
                    <a:pt x="15" y="36"/>
                    <a:pt x="27" y="36"/>
                  </a:cubicBezTo>
                  <a:cubicBezTo>
                    <a:pt x="29" y="36"/>
                    <a:pt x="30" y="38"/>
                    <a:pt x="30" y="39"/>
                  </a:cubicBezTo>
                  <a:cubicBezTo>
                    <a:pt x="30" y="41"/>
                    <a:pt x="29" y="42"/>
                    <a:pt x="27"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0">
              <a:extLst>
                <a:ext uri="{FF2B5EF4-FFF2-40B4-BE49-F238E27FC236}">
                  <a16:creationId xmlns:a16="http://schemas.microsoft.com/office/drawing/2014/main" xmlns="" id="{DFC1E067-ABF8-40D4-B95E-BDC323F9F5FD}"/>
                </a:ext>
              </a:extLst>
            </p:cNvPr>
            <p:cNvSpPr>
              <a:spLocks/>
            </p:cNvSpPr>
            <p:nvPr/>
          </p:nvSpPr>
          <p:spPr bwMode="auto">
            <a:xfrm>
              <a:off x="4019550" y="5727700"/>
              <a:ext cx="112713" cy="158750"/>
            </a:xfrm>
            <a:custGeom>
              <a:avLst/>
              <a:gdLst>
                <a:gd name="T0" fmla="*/ 3 w 30"/>
                <a:gd name="T1" fmla="*/ 42 h 42"/>
                <a:gd name="T2" fmla="*/ 0 w 30"/>
                <a:gd name="T3" fmla="*/ 39 h 42"/>
                <a:gd name="T4" fmla="*/ 3 w 30"/>
                <a:gd name="T5" fmla="*/ 36 h 42"/>
                <a:gd name="T6" fmla="*/ 24 w 30"/>
                <a:gd name="T7" fmla="*/ 9 h 42"/>
                <a:gd name="T8" fmla="*/ 24 w 30"/>
                <a:gd name="T9" fmla="*/ 6 h 42"/>
                <a:gd name="T10" fmla="*/ 3 w 30"/>
                <a:gd name="T11" fmla="*/ 6 h 42"/>
                <a:gd name="T12" fmla="*/ 0 w 30"/>
                <a:gd name="T13" fmla="*/ 3 h 42"/>
                <a:gd name="T14" fmla="*/ 3 w 30"/>
                <a:gd name="T15" fmla="*/ 0 h 42"/>
                <a:gd name="T16" fmla="*/ 27 w 30"/>
                <a:gd name="T17" fmla="*/ 0 h 42"/>
                <a:gd name="T18" fmla="*/ 30 w 30"/>
                <a:gd name="T19" fmla="*/ 3 h 42"/>
                <a:gd name="T20" fmla="*/ 30 w 30"/>
                <a:gd name="T21" fmla="*/ 9 h 42"/>
                <a:gd name="T22" fmla="*/ 3 w 30"/>
                <a:gd name="T2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 h="42">
                  <a:moveTo>
                    <a:pt x="3" y="42"/>
                  </a:moveTo>
                  <a:cubicBezTo>
                    <a:pt x="1" y="42"/>
                    <a:pt x="0" y="41"/>
                    <a:pt x="0" y="39"/>
                  </a:cubicBezTo>
                  <a:cubicBezTo>
                    <a:pt x="0" y="38"/>
                    <a:pt x="1" y="36"/>
                    <a:pt x="3" y="36"/>
                  </a:cubicBezTo>
                  <a:cubicBezTo>
                    <a:pt x="15" y="36"/>
                    <a:pt x="24" y="24"/>
                    <a:pt x="24" y="9"/>
                  </a:cubicBezTo>
                  <a:cubicBezTo>
                    <a:pt x="24" y="6"/>
                    <a:pt x="24" y="6"/>
                    <a:pt x="24" y="6"/>
                  </a:cubicBezTo>
                  <a:cubicBezTo>
                    <a:pt x="3" y="6"/>
                    <a:pt x="3" y="6"/>
                    <a:pt x="3" y="6"/>
                  </a:cubicBezTo>
                  <a:cubicBezTo>
                    <a:pt x="1" y="6"/>
                    <a:pt x="0" y="5"/>
                    <a:pt x="0" y="3"/>
                  </a:cubicBezTo>
                  <a:cubicBezTo>
                    <a:pt x="0" y="2"/>
                    <a:pt x="1" y="0"/>
                    <a:pt x="3" y="0"/>
                  </a:cubicBezTo>
                  <a:cubicBezTo>
                    <a:pt x="27" y="0"/>
                    <a:pt x="27" y="0"/>
                    <a:pt x="27" y="0"/>
                  </a:cubicBezTo>
                  <a:cubicBezTo>
                    <a:pt x="29" y="0"/>
                    <a:pt x="30" y="2"/>
                    <a:pt x="30" y="3"/>
                  </a:cubicBezTo>
                  <a:cubicBezTo>
                    <a:pt x="30" y="9"/>
                    <a:pt x="30" y="9"/>
                    <a:pt x="30" y="9"/>
                  </a:cubicBezTo>
                  <a:cubicBezTo>
                    <a:pt x="30" y="27"/>
                    <a:pt x="18" y="42"/>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4" name="Group 83">
            <a:extLst>
              <a:ext uri="{FF2B5EF4-FFF2-40B4-BE49-F238E27FC236}">
                <a16:creationId xmlns:a16="http://schemas.microsoft.com/office/drawing/2014/main" xmlns="" id="{D0992841-51DC-4CD9-9AEB-3D01EEC4F0AE}"/>
              </a:ext>
            </a:extLst>
          </p:cNvPr>
          <p:cNvGrpSpPr/>
          <p:nvPr/>
        </p:nvGrpSpPr>
        <p:grpSpPr>
          <a:xfrm>
            <a:off x="4758875" y="3975098"/>
            <a:ext cx="330324" cy="410589"/>
            <a:chOff x="2420938" y="5722938"/>
            <a:chExt cx="509587" cy="633413"/>
          </a:xfrm>
          <a:solidFill>
            <a:srgbClr val="008685"/>
          </a:solidFill>
        </p:grpSpPr>
        <p:sp>
          <p:nvSpPr>
            <p:cNvPr id="39" name="Freeform 30">
              <a:extLst>
                <a:ext uri="{FF2B5EF4-FFF2-40B4-BE49-F238E27FC236}">
                  <a16:creationId xmlns:a16="http://schemas.microsoft.com/office/drawing/2014/main" xmlns="" id="{5807FBA0-73E1-4582-8473-E32756D8B1AC}"/>
                </a:ext>
              </a:extLst>
            </p:cNvPr>
            <p:cNvSpPr>
              <a:spLocks/>
            </p:cNvSpPr>
            <p:nvPr/>
          </p:nvSpPr>
          <p:spPr bwMode="auto">
            <a:xfrm>
              <a:off x="2420938" y="5784850"/>
              <a:ext cx="144463" cy="525463"/>
            </a:xfrm>
            <a:custGeom>
              <a:avLst/>
              <a:gdLst>
                <a:gd name="T0" fmla="*/ 35 w 38"/>
                <a:gd name="T1" fmla="*/ 138 h 138"/>
                <a:gd name="T2" fmla="*/ 11 w 38"/>
                <a:gd name="T3" fmla="*/ 138 h 138"/>
                <a:gd name="T4" fmla="*/ 0 w 38"/>
                <a:gd name="T5" fmla="*/ 128 h 138"/>
                <a:gd name="T6" fmla="*/ 0 w 38"/>
                <a:gd name="T7" fmla="*/ 11 h 138"/>
                <a:gd name="T8" fmla="*/ 11 w 38"/>
                <a:gd name="T9" fmla="*/ 0 h 138"/>
                <a:gd name="T10" fmla="*/ 31 w 38"/>
                <a:gd name="T11" fmla="*/ 0 h 138"/>
                <a:gd name="T12" fmla="*/ 34 w 38"/>
                <a:gd name="T13" fmla="*/ 3 h 138"/>
                <a:gd name="T14" fmla="*/ 31 w 38"/>
                <a:gd name="T15" fmla="*/ 6 h 138"/>
                <a:gd name="T16" fmla="*/ 11 w 38"/>
                <a:gd name="T17" fmla="*/ 6 h 138"/>
                <a:gd name="T18" fmla="*/ 6 w 38"/>
                <a:gd name="T19" fmla="*/ 11 h 138"/>
                <a:gd name="T20" fmla="*/ 6 w 38"/>
                <a:gd name="T21" fmla="*/ 128 h 138"/>
                <a:gd name="T22" fmla="*/ 11 w 38"/>
                <a:gd name="T23" fmla="*/ 132 h 138"/>
                <a:gd name="T24" fmla="*/ 35 w 38"/>
                <a:gd name="T25" fmla="*/ 132 h 138"/>
                <a:gd name="T26" fmla="*/ 38 w 38"/>
                <a:gd name="T27" fmla="*/ 135 h 138"/>
                <a:gd name="T28" fmla="*/ 35 w 38"/>
                <a:gd name="T29"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 h="138">
                  <a:moveTo>
                    <a:pt x="35" y="138"/>
                  </a:moveTo>
                  <a:cubicBezTo>
                    <a:pt x="11" y="138"/>
                    <a:pt x="11" y="138"/>
                    <a:pt x="11" y="138"/>
                  </a:cubicBezTo>
                  <a:cubicBezTo>
                    <a:pt x="5" y="138"/>
                    <a:pt x="0" y="134"/>
                    <a:pt x="0" y="128"/>
                  </a:cubicBezTo>
                  <a:cubicBezTo>
                    <a:pt x="0" y="11"/>
                    <a:pt x="0" y="11"/>
                    <a:pt x="0" y="11"/>
                  </a:cubicBezTo>
                  <a:cubicBezTo>
                    <a:pt x="0" y="5"/>
                    <a:pt x="5" y="0"/>
                    <a:pt x="11" y="0"/>
                  </a:cubicBezTo>
                  <a:cubicBezTo>
                    <a:pt x="31" y="0"/>
                    <a:pt x="31" y="0"/>
                    <a:pt x="31" y="0"/>
                  </a:cubicBezTo>
                  <a:cubicBezTo>
                    <a:pt x="33" y="0"/>
                    <a:pt x="34" y="2"/>
                    <a:pt x="34" y="3"/>
                  </a:cubicBezTo>
                  <a:cubicBezTo>
                    <a:pt x="34" y="5"/>
                    <a:pt x="33" y="6"/>
                    <a:pt x="31" y="6"/>
                  </a:cubicBezTo>
                  <a:cubicBezTo>
                    <a:pt x="11" y="6"/>
                    <a:pt x="11" y="6"/>
                    <a:pt x="11" y="6"/>
                  </a:cubicBezTo>
                  <a:cubicBezTo>
                    <a:pt x="8" y="6"/>
                    <a:pt x="6" y="8"/>
                    <a:pt x="6" y="11"/>
                  </a:cubicBezTo>
                  <a:cubicBezTo>
                    <a:pt x="6" y="128"/>
                    <a:pt x="6" y="128"/>
                    <a:pt x="6" y="128"/>
                  </a:cubicBezTo>
                  <a:cubicBezTo>
                    <a:pt x="6" y="131"/>
                    <a:pt x="8" y="132"/>
                    <a:pt x="11" y="132"/>
                  </a:cubicBezTo>
                  <a:cubicBezTo>
                    <a:pt x="35" y="132"/>
                    <a:pt x="35" y="132"/>
                    <a:pt x="35" y="132"/>
                  </a:cubicBezTo>
                  <a:cubicBezTo>
                    <a:pt x="37" y="132"/>
                    <a:pt x="38" y="134"/>
                    <a:pt x="38" y="135"/>
                  </a:cubicBezTo>
                  <a:cubicBezTo>
                    <a:pt x="38" y="137"/>
                    <a:pt x="37" y="138"/>
                    <a:pt x="35" y="1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1">
              <a:extLst>
                <a:ext uri="{FF2B5EF4-FFF2-40B4-BE49-F238E27FC236}">
                  <a16:creationId xmlns:a16="http://schemas.microsoft.com/office/drawing/2014/main" xmlns="" id="{A70101AF-DDC2-4749-9AC9-A437CE277FEB}"/>
                </a:ext>
              </a:extLst>
            </p:cNvPr>
            <p:cNvSpPr>
              <a:spLocks/>
            </p:cNvSpPr>
            <p:nvPr/>
          </p:nvSpPr>
          <p:spPr bwMode="auto">
            <a:xfrm>
              <a:off x="2722563" y="5784850"/>
              <a:ext cx="128588" cy="204788"/>
            </a:xfrm>
            <a:custGeom>
              <a:avLst/>
              <a:gdLst>
                <a:gd name="T0" fmla="*/ 31 w 34"/>
                <a:gd name="T1" fmla="*/ 54 h 54"/>
                <a:gd name="T2" fmla="*/ 28 w 34"/>
                <a:gd name="T3" fmla="*/ 51 h 54"/>
                <a:gd name="T4" fmla="*/ 28 w 34"/>
                <a:gd name="T5" fmla="*/ 11 h 54"/>
                <a:gd name="T6" fmla="*/ 24 w 34"/>
                <a:gd name="T7" fmla="*/ 6 h 54"/>
                <a:gd name="T8" fmla="*/ 3 w 34"/>
                <a:gd name="T9" fmla="*/ 6 h 54"/>
                <a:gd name="T10" fmla="*/ 0 w 34"/>
                <a:gd name="T11" fmla="*/ 3 h 54"/>
                <a:gd name="T12" fmla="*/ 3 w 34"/>
                <a:gd name="T13" fmla="*/ 0 h 54"/>
                <a:gd name="T14" fmla="*/ 24 w 34"/>
                <a:gd name="T15" fmla="*/ 0 h 54"/>
                <a:gd name="T16" fmla="*/ 34 w 34"/>
                <a:gd name="T17" fmla="*/ 11 h 54"/>
                <a:gd name="T18" fmla="*/ 34 w 34"/>
                <a:gd name="T19" fmla="*/ 51 h 54"/>
                <a:gd name="T20" fmla="*/ 31 w 34"/>
                <a:gd name="T2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 h="54">
                  <a:moveTo>
                    <a:pt x="31" y="54"/>
                  </a:moveTo>
                  <a:cubicBezTo>
                    <a:pt x="30" y="54"/>
                    <a:pt x="28" y="53"/>
                    <a:pt x="28" y="51"/>
                  </a:cubicBezTo>
                  <a:cubicBezTo>
                    <a:pt x="28" y="11"/>
                    <a:pt x="28" y="11"/>
                    <a:pt x="28" y="11"/>
                  </a:cubicBezTo>
                  <a:cubicBezTo>
                    <a:pt x="28" y="8"/>
                    <a:pt x="27" y="6"/>
                    <a:pt x="24" y="6"/>
                  </a:cubicBezTo>
                  <a:cubicBezTo>
                    <a:pt x="3" y="6"/>
                    <a:pt x="3" y="6"/>
                    <a:pt x="3" y="6"/>
                  </a:cubicBezTo>
                  <a:cubicBezTo>
                    <a:pt x="2" y="6"/>
                    <a:pt x="0" y="5"/>
                    <a:pt x="0" y="3"/>
                  </a:cubicBezTo>
                  <a:cubicBezTo>
                    <a:pt x="0" y="2"/>
                    <a:pt x="2" y="0"/>
                    <a:pt x="3" y="0"/>
                  </a:cubicBezTo>
                  <a:cubicBezTo>
                    <a:pt x="24" y="0"/>
                    <a:pt x="24" y="0"/>
                    <a:pt x="24" y="0"/>
                  </a:cubicBezTo>
                  <a:cubicBezTo>
                    <a:pt x="30" y="0"/>
                    <a:pt x="34" y="5"/>
                    <a:pt x="34" y="11"/>
                  </a:cubicBezTo>
                  <a:cubicBezTo>
                    <a:pt x="34" y="51"/>
                    <a:pt x="34" y="51"/>
                    <a:pt x="34" y="51"/>
                  </a:cubicBezTo>
                  <a:cubicBezTo>
                    <a:pt x="34" y="53"/>
                    <a:pt x="33" y="54"/>
                    <a:pt x="31"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2">
              <a:extLst>
                <a:ext uri="{FF2B5EF4-FFF2-40B4-BE49-F238E27FC236}">
                  <a16:creationId xmlns:a16="http://schemas.microsoft.com/office/drawing/2014/main" xmlns="" id="{633A4EC5-973C-43A4-A659-811EF29F334C}"/>
                </a:ext>
              </a:extLst>
            </p:cNvPr>
            <p:cNvSpPr>
              <a:spLocks noEditPoints="1"/>
            </p:cNvSpPr>
            <p:nvPr/>
          </p:nvSpPr>
          <p:spPr bwMode="auto">
            <a:xfrm>
              <a:off x="2527300" y="5722938"/>
              <a:ext cx="203200" cy="100013"/>
            </a:xfrm>
            <a:custGeom>
              <a:avLst/>
              <a:gdLst>
                <a:gd name="T0" fmla="*/ 51 w 54"/>
                <a:gd name="T1" fmla="*/ 26 h 26"/>
                <a:gd name="T2" fmla="*/ 3 w 54"/>
                <a:gd name="T3" fmla="*/ 26 h 26"/>
                <a:gd name="T4" fmla="*/ 0 w 54"/>
                <a:gd name="T5" fmla="*/ 23 h 26"/>
                <a:gd name="T6" fmla="*/ 0 w 54"/>
                <a:gd name="T7" fmla="*/ 11 h 26"/>
                <a:gd name="T8" fmla="*/ 11 w 54"/>
                <a:gd name="T9" fmla="*/ 0 h 26"/>
                <a:gd name="T10" fmla="*/ 44 w 54"/>
                <a:gd name="T11" fmla="*/ 0 h 26"/>
                <a:gd name="T12" fmla="*/ 54 w 54"/>
                <a:gd name="T13" fmla="*/ 11 h 26"/>
                <a:gd name="T14" fmla="*/ 54 w 54"/>
                <a:gd name="T15" fmla="*/ 23 h 26"/>
                <a:gd name="T16" fmla="*/ 51 w 54"/>
                <a:gd name="T17" fmla="*/ 26 h 26"/>
                <a:gd name="T18" fmla="*/ 6 w 54"/>
                <a:gd name="T19" fmla="*/ 20 h 26"/>
                <a:gd name="T20" fmla="*/ 48 w 54"/>
                <a:gd name="T21" fmla="*/ 20 h 26"/>
                <a:gd name="T22" fmla="*/ 48 w 54"/>
                <a:gd name="T23" fmla="*/ 11 h 26"/>
                <a:gd name="T24" fmla="*/ 44 w 54"/>
                <a:gd name="T25" fmla="*/ 6 h 26"/>
                <a:gd name="T26" fmla="*/ 11 w 54"/>
                <a:gd name="T27" fmla="*/ 6 h 26"/>
                <a:gd name="T28" fmla="*/ 6 w 54"/>
                <a:gd name="T29" fmla="*/ 11 h 26"/>
                <a:gd name="T30" fmla="*/ 6 w 54"/>
                <a:gd name="T31" fmla="*/ 2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4" h="26">
                  <a:moveTo>
                    <a:pt x="51" y="26"/>
                  </a:moveTo>
                  <a:cubicBezTo>
                    <a:pt x="3" y="26"/>
                    <a:pt x="3" y="26"/>
                    <a:pt x="3" y="26"/>
                  </a:cubicBezTo>
                  <a:cubicBezTo>
                    <a:pt x="2" y="26"/>
                    <a:pt x="0" y="25"/>
                    <a:pt x="0" y="23"/>
                  </a:cubicBezTo>
                  <a:cubicBezTo>
                    <a:pt x="0" y="11"/>
                    <a:pt x="0" y="11"/>
                    <a:pt x="0" y="11"/>
                  </a:cubicBezTo>
                  <a:cubicBezTo>
                    <a:pt x="0" y="5"/>
                    <a:pt x="5" y="0"/>
                    <a:pt x="11" y="0"/>
                  </a:cubicBezTo>
                  <a:cubicBezTo>
                    <a:pt x="44" y="0"/>
                    <a:pt x="44" y="0"/>
                    <a:pt x="44" y="0"/>
                  </a:cubicBezTo>
                  <a:cubicBezTo>
                    <a:pt x="50" y="0"/>
                    <a:pt x="54" y="5"/>
                    <a:pt x="54" y="11"/>
                  </a:cubicBezTo>
                  <a:cubicBezTo>
                    <a:pt x="54" y="23"/>
                    <a:pt x="54" y="23"/>
                    <a:pt x="54" y="23"/>
                  </a:cubicBezTo>
                  <a:cubicBezTo>
                    <a:pt x="54" y="25"/>
                    <a:pt x="53" y="26"/>
                    <a:pt x="51" y="26"/>
                  </a:cubicBezTo>
                  <a:close/>
                  <a:moveTo>
                    <a:pt x="6" y="20"/>
                  </a:moveTo>
                  <a:cubicBezTo>
                    <a:pt x="48" y="20"/>
                    <a:pt x="48" y="20"/>
                    <a:pt x="48" y="20"/>
                  </a:cubicBezTo>
                  <a:cubicBezTo>
                    <a:pt x="48" y="11"/>
                    <a:pt x="48" y="11"/>
                    <a:pt x="48" y="11"/>
                  </a:cubicBezTo>
                  <a:cubicBezTo>
                    <a:pt x="48" y="9"/>
                    <a:pt x="46" y="6"/>
                    <a:pt x="44" y="6"/>
                  </a:cubicBezTo>
                  <a:cubicBezTo>
                    <a:pt x="11" y="6"/>
                    <a:pt x="11" y="6"/>
                    <a:pt x="11" y="6"/>
                  </a:cubicBezTo>
                  <a:cubicBezTo>
                    <a:pt x="9" y="6"/>
                    <a:pt x="6" y="9"/>
                    <a:pt x="6" y="11"/>
                  </a:cubicBezTo>
                  <a:lnTo>
                    <a:pt x="6" y="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
              <a:extLst>
                <a:ext uri="{FF2B5EF4-FFF2-40B4-BE49-F238E27FC236}">
                  <a16:creationId xmlns:a16="http://schemas.microsoft.com/office/drawing/2014/main" xmlns="" id="{F6B4676B-19A2-47CB-B7A5-742CBD3ACB72}"/>
                </a:ext>
              </a:extLst>
            </p:cNvPr>
            <p:cNvSpPr>
              <a:spLocks/>
            </p:cNvSpPr>
            <p:nvPr/>
          </p:nvSpPr>
          <p:spPr bwMode="auto">
            <a:xfrm>
              <a:off x="2587625" y="6027738"/>
              <a:ext cx="188913" cy="23813"/>
            </a:xfrm>
            <a:custGeom>
              <a:avLst/>
              <a:gdLst>
                <a:gd name="T0" fmla="*/ 47 w 50"/>
                <a:gd name="T1" fmla="*/ 6 h 6"/>
                <a:gd name="T2" fmla="*/ 3 w 50"/>
                <a:gd name="T3" fmla="*/ 6 h 6"/>
                <a:gd name="T4" fmla="*/ 0 w 50"/>
                <a:gd name="T5" fmla="*/ 3 h 6"/>
                <a:gd name="T6" fmla="*/ 3 w 50"/>
                <a:gd name="T7" fmla="*/ 0 h 6"/>
                <a:gd name="T8" fmla="*/ 47 w 50"/>
                <a:gd name="T9" fmla="*/ 0 h 6"/>
                <a:gd name="T10" fmla="*/ 50 w 50"/>
                <a:gd name="T11" fmla="*/ 3 h 6"/>
                <a:gd name="T12" fmla="*/ 47 w 5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0" h="6">
                  <a:moveTo>
                    <a:pt x="47" y="6"/>
                  </a:moveTo>
                  <a:cubicBezTo>
                    <a:pt x="3" y="6"/>
                    <a:pt x="3" y="6"/>
                    <a:pt x="3" y="6"/>
                  </a:cubicBezTo>
                  <a:cubicBezTo>
                    <a:pt x="2" y="6"/>
                    <a:pt x="0" y="5"/>
                    <a:pt x="0" y="3"/>
                  </a:cubicBezTo>
                  <a:cubicBezTo>
                    <a:pt x="0" y="2"/>
                    <a:pt x="2" y="0"/>
                    <a:pt x="3" y="0"/>
                  </a:cubicBezTo>
                  <a:cubicBezTo>
                    <a:pt x="47" y="0"/>
                    <a:pt x="47" y="0"/>
                    <a:pt x="47" y="0"/>
                  </a:cubicBezTo>
                  <a:cubicBezTo>
                    <a:pt x="49" y="0"/>
                    <a:pt x="50" y="2"/>
                    <a:pt x="50" y="3"/>
                  </a:cubicBezTo>
                  <a:cubicBezTo>
                    <a:pt x="50" y="5"/>
                    <a:pt x="49" y="6"/>
                    <a:pt x="4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4">
              <a:extLst>
                <a:ext uri="{FF2B5EF4-FFF2-40B4-BE49-F238E27FC236}">
                  <a16:creationId xmlns:a16="http://schemas.microsoft.com/office/drawing/2014/main" xmlns="" id="{3FA6257C-7E32-420B-BDDA-19CAC905E1D4}"/>
                </a:ext>
              </a:extLst>
            </p:cNvPr>
            <p:cNvSpPr>
              <a:spLocks/>
            </p:cNvSpPr>
            <p:nvPr/>
          </p:nvSpPr>
          <p:spPr bwMode="auto">
            <a:xfrm>
              <a:off x="2587625" y="5905500"/>
              <a:ext cx="203200" cy="23813"/>
            </a:xfrm>
            <a:custGeom>
              <a:avLst/>
              <a:gdLst>
                <a:gd name="T0" fmla="*/ 51 w 54"/>
                <a:gd name="T1" fmla="*/ 6 h 6"/>
                <a:gd name="T2" fmla="*/ 3 w 54"/>
                <a:gd name="T3" fmla="*/ 6 h 6"/>
                <a:gd name="T4" fmla="*/ 0 w 54"/>
                <a:gd name="T5" fmla="*/ 3 h 6"/>
                <a:gd name="T6" fmla="*/ 3 w 54"/>
                <a:gd name="T7" fmla="*/ 0 h 6"/>
                <a:gd name="T8" fmla="*/ 51 w 54"/>
                <a:gd name="T9" fmla="*/ 0 h 6"/>
                <a:gd name="T10" fmla="*/ 54 w 54"/>
                <a:gd name="T11" fmla="*/ 3 h 6"/>
                <a:gd name="T12" fmla="*/ 51 w 5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54" h="6">
                  <a:moveTo>
                    <a:pt x="51" y="6"/>
                  </a:moveTo>
                  <a:cubicBezTo>
                    <a:pt x="3" y="6"/>
                    <a:pt x="3" y="6"/>
                    <a:pt x="3" y="6"/>
                  </a:cubicBezTo>
                  <a:cubicBezTo>
                    <a:pt x="2" y="6"/>
                    <a:pt x="0" y="5"/>
                    <a:pt x="0" y="3"/>
                  </a:cubicBezTo>
                  <a:cubicBezTo>
                    <a:pt x="0" y="2"/>
                    <a:pt x="2" y="0"/>
                    <a:pt x="3" y="0"/>
                  </a:cubicBezTo>
                  <a:cubicBezTo>
                    <a:pt x="51" y="0"/>
                    <a:pt x="51" y="0"/>
                    <a:pt x="51" y="0"/>
                  </a:cubicBezTo>
                  <a:cubicBezTo>
                    <a:pt x="53" y="0"/>
                    <a:pt x="54" y="2"/>
                    <a:pt x="54" y="3"/>
                  </a:cubicBezTo>
                  <a:cubicBezTo>
                    <a:pt x="54" y="5"/>
                    <a:pt x="53" y="6"/>
                    <a:pt x="5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5">
              <a:extLst>
                <a:ext uri="{FF2B5EF4-FFF2-40B4-BE49-F238E27FC236}">
                  <a16:creationId xmlns:a16="http://schemas.microsoft.com/office/drawing/2014/main" xmlns="" id="{FA435780-20BE-4F76-AE1A-B8B34CD29A79}"/>
                </a:ext>
              </a:extLst>
            </p:cNvPr>
            <p:cNvSpPr>
              <a:spLocks/>
            </p:cNvSpPr>
            <p:nvPr/>
          </p:nvSpPr>
          <p:spPr bwMode="auto">
            <a:xfrm>
              <a:off x="2587625" y="6089650"/>
              <a:ext cx="128588" cy="22225"/>
            </a:xfrm>
            <a:custGeom>
              <a:avLst/>
              <a:gdLst>
                <a:gd name="T0" fmla="*/ 31 w 34"/>
                <a:gd name="T1" fmla="*/ 6 h 6"/>
                <a:gd name="T2" fmla="*/ 3 w 34"/>
                <a:gd name="T3" fmla="*/ 6 h 6"/>
                <a:gd name="T4" fmla="*/ 0 w 34"/>
                <a:gd name="T5" fmla="*/ 3 h 6"/>
                <a:gd name="T6" fmla="*/ 3 w 34"/>
                <a:gd name="T7" fmla="*/ 0 h 6"/>
                <a:gd name="T8" fmla="*/ 31 w 34"/>
                <a:gd name="T9" fmla="*/ 0 h 6"/>
                <a:gd name="T10" fmla="*/ 34 w 34"/>
                <a:gd name="T11" fmla="*/ 3 h 6"/>
                <a:gd name="T12" fmla="*/ 31 w 3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4" h="6">
                  <a:moveTo>
                    <a:pt x="31" y="6"/>
                  </a:moveTo>
                  <a:cubicBezTo>
                    <a:pt x="3" y="6"/>
                    <a:pt x="3" y="6"/>
                    <a:pt x="3" y="6"/>
                  </a:cubicBezTo>
                  <a:cubicBezTo>
                    <a:pt x="2" y="6"/>
                    <a:pt x="0" y="5"/>
                    <a:pt x="0" y="3"/>
                  </a:cubicBezTo>
                  <a:cubicBezTo>
                    <a:pt x="0" y="2"/>
                    <a:pt x="2" y="0"/>
                    <a:pt x="3" y="0"/>
                  </a:cubicBezTo>
                  <a:cubicBezTo>
                    <a:pt x="31" y="0"/>
                    <a:pt x="31" y="0"/>
                    <a:pt x="31" y="0"/>
                  </a:cubicBezTo>
                  <a:cubicBezTo>
                    <a:pt x="33" y="0"/>
                    <a:pt x="34" y="2"/>
                    <a:pt x="34" y="3"/>
                  </a:cubicBezTo>
                  <a:cubicBezTo>
                    <a:pt x="34" y="5"/>
                    <a:pt x="33" y="6"/>
                    <a:pt x="3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6">
              <a:extLst>
                <a:ext uri="{FF2B5EF4-FFF2-40B4-BE49-F238E27FC236}">
                  <a16:creationId xmlns:a16="http://schemas.microsoft.com/office/drawing/2014/main" xmlns="" id="{C10CFE67-A88C-4B69-AD39-9FC57C5B77CC}"/>
                </a:ext>
              </a:extLst>
            </p:cNvPr>
            <p:cNvSpPr>
              <a:spLocks/>
            </p:cNvSpPr>
            <p:nvPr/>
          </p:nvSpPr>
          <p:spPr bwMode="auto">
            <a:xfrm>
              <a:off x="2587625" y="5967413"/>
              <a:ext cx="158750" cy="22225"/>
            </a:xfrm>
            <a:custGeom>
              <a:avLst/>
              <a:gdLst>
                <a:gd name="T0" fmla="*/ 39 w 42"/>
                <a:gd name="T1" fmla="*/ 6 h 6"/>
                <a:gd name="T2" fmla="*/ 3 w 42"/>
                <a:gd name="T3" fmla="*/ 6 h 6"/>
                <a:gd name="T4" fmla="*/ 0 w 42"/>
                <a:gd name="T5" fmla="*/ 3 h 6"/>
                <a:gd name="T6" fmla="*/ 3 w 42"/>
                <a:gd name="T7" fmla="*/ 0 h 6"/>
                <a:gd name="T8" fmla="*/ 39 w 42"/>
                <a:gd name="T9" fmla="*/ 0 h 6"/>
                <a:gd name="T10" fmla="*/ 42 w 42"/>
                <a:gd name="T11" fmla="*/ 3 h 6"/>
                <a:gd name="T12" fmla="*/ 39 w 42"/>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2" h="6">
                  <a:moveTo>
                    <a:pt x="39" y="6"/>
                  </a:moveTo>
                  <a:cubicBezTo>
                    <a:pt x="3" y="6"/>
                    <a:pt x="3" y="6"/>
                    <a:pt x="3" y="6"/>
                  </a:cubicBezTo>
                  <a:cubicBezTo>
                    <a:pt x="2" y="6"/>
                    <a:pt x="0" y="5"/>
                    <a:pt x="0" y="3"/>
                  </a:cubicBezTo>
                  <a:cubicBezTo>
                    <a:pt x="0" y="2"/>
                    <a:pt x="2" y="0"/>
                    <a:pt x="3" y="0"/>
                  </a:cubicBezTo>
                  <a:cubicBezTo>
                    <a:pt x="39" y="0"/>
                    <a:pt x="39" y="0"/>
                    <a:pt x="39" y="0"/>
                  </a:cubicBezTo>
                  <a:cubicBezTo>
                    <a:pt x="41" y="0"/>
                    <a:pt x="42" y="2"/>
                    <a:pt x="42" y="3"/>
                  </a:cubicBezTo>
                  <a:cubicBezTo>
                    <a:pt x="42" y="5"/>
                    <a:pt x="41" y="6"/>
                    <a:pt x="39"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7">
              <a:extLst>
                <a:ext uri="{FF2B5EF4-FFF2-40B4-BE49-F238E27FC236}">
                  <a16:creationId xmlns:a16="http://schemas.microsoft.com/office/drawing/2014/main" xmlns="" id="{67081C0B-6634-4843-88C3-F04BE97E4CB8}"/>
                </a:ext>
              </a:extLst>
            </p:cNvPr>
            <p:cNvSpPr>
              <a:spLocks/>
            </p:cNvSpPr>
            <p:nvPr/>
          </p:nvSpPr>
          <p:spPr bwMode="auto">
            <a:xfrm>
              <a:off x="2481263" y="6024563"/>
              <a:ext cx="87313" cy="65088"/>
            </a:xfrm>
            <a:custGeom>
              <a:avLst/>
              <a:gdLst>
                <a:gd name="T0" fmla="*/ 9 w 23"/>
                <a:gd name="T1" fmla="*/ 17 h 17"/>
                <a:gd name="T2" fmla="*/ 9 w 23"/>
                <a:gd name="T3" fmla="*/ 17 h 17"/>
                <a:gd name="T4" fmla="*/ 7 w 23"/>
                <a:gd name="T5" fmla="*/ 16 h 17"/>
                <a:gd name="T6" fmla="*/ 1 w 23"/>
                <a:gd name="T7" fmla="*/ 10 h 17"/>
                <a:gd name="T8" fmla="*/ 1 w 23"/>
                <a:gd name="T9" fmla="*/ 6 h 17"/>
                <a:gd name="T10" fmla="*/ 6 w 23"/>
                <a:gd name="T11" fmla="*/ 6 h 17"/>
                <a:gd name="T12" fmla="*/ 9 w 23"/>
                <a:gd name="T13" fmla="*/ 10 h 17"/>
                <a:gd name="T14" fmla="*/ 18 w 23"/>
                <a:gd name="T15" fmla="*/ 1 h 17"/>
                <a:gd name="T16" fmla="*/ 22 w 23"/>
                <a:gd name="T17" fmla="*/ 1 h 17"/>
                <a:gd name="T18" fmla="*/ 22 w 23"/>
                <a:gd name="T19" fmla="*/ 6 h 17"/>
                <a:gd name="T20" fmla="*/ 11 w 23"/>
                <a:gd name="T21" fmla="*/ 16 h 17"/>
                <a:gd name="T22" fmla="*/ 9 w 23"/>
                <a:gd name="T23"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7">
                  <a:moveTo>
                    <a:pt x="9" y="17"/>
                  </a:moveTo>
                  <a:cubicBezTo>
                    <a:pt x="9" y="17"/>
                    <a:pt x="9" y="17"/>
                    <a:pt x="9" y="17"/>
                  </a:cubicBezTo>
                  <a:cubicBezTo>
                    <a:pt x="8" y="17"/>
                    <a:pt x="7" y="17"/>
                    <a:pt x="7" y="16"/>
                  </a:cubicBezTo>
                  <a:cubicBezTo>
                    <a:pt x="1" y="10"/>
                    <a:pt x="1" y="10"/>
                    <a:pt x="1" y="10"/>
                  </a:cubicBezTo>
                  <a:cubicBezTo>
                    <a:pt x="0" y="9"/>
                    <a:pt x="0" y="7"/>
                    <a:pt x="1" y="6"/>
                  </a:cubicBezTo>
                  <a:cubicBezTo>
                    <a:pt x="3" y="5"/>
                    <a:pt x="5" y="5"/>
                    <a:pt x="6" y="6"/>
                  </a:cubicBezTo>
                  <a:cubicBezTo>
                    <a:pt x="9" y="10"/>
                    <a:pt x="9" y="10"/>
                    <a:pt x="9" y="10"/>
                  </a:cubicBezTo>
                  <a:cubicBezTo>
                    <a:pt x="18" y="1"/>
                    <a:pt x="18" y="1"/>
                    <a:pt x="18" y="1"/>
                  </a:cubicBezTo>
                  <a:cubicBezTo>
                    <a:pt x="19" y="0"/>
                    <a:pt x="21" y="0"/>
                    <a:pt x="22" y="1"/>
                  </a:cubicBezTo>
                  <a:cubicBezTo>
                    <a:pt x="23" y="3"/>
                    <a:pt x="23" y="4"/>
                    <a:pt x="22" y="6"/>
                  </a:cubicBezTo>
                  <a:cubicBezTo>
                    <a:pt x="11" y="16"/>
                    <a:pt x="11" y="16"/>
                    <a:pt x="11" y="16"/>
                  </a:cubicBezTo>
                  <a:cubicBezTo>
                    <a:pt x="11" y="17"/>
                    <a:pt x="10" y="17"/>
                    <a:pt x="9"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8">
              <a:extLst>
                <a:ext uri="{FF2B5EF4-FFF2-40B4-BE49-F238E27FC236}">
                  <a16:creationId xmlns:a16="http://schemas.microsoft.com/office/drawing/2014/main" xmlns="" id="{EB276160-F361-4DDE-8799-C03F8875855D}"/>
                </a:ext>
              </a:extLst>
            </p:cNvPr>
            <p:cNvSpPr>
              <a:spLocks/>
            </p:cNvSpPr>
            <p:nvPr/>
          </p:nvSpPr>
          <p:spPr bwMode="auto">
            <a:xfrm>
              <a:off x="2486025" y="5894388"/>
              <a:ext cx="79375" cy="61913"/>
            </a:xfrm>
            <a:custGeom>
              <a:avLst/>
              <a:gdLst>
                <a:gd name="T0" fmla="*/ 8 w 21"/>
                <a:gd name="T1" fmla="*/ 16 h 16"/>
                <a:gd name="T2" fmla="*/ 8 w 21"/>
                <a:gd name="T3" fmla="*/ 16 h 16"/>
                <a:gd name="T4" fmla="*/ 6 w 21"/>
                <a:gd name="T5" fmla="*/ 15 h 16"/>
                <a:gd name="T6" fmla="*/ 1 w 21"/>
                <a:gd name="T7" fmla="*/ 10 h 16"/>
                <a:gd name="T8" fmla="*/ 1 w 21"/>
                <a:gd name="T9" fmla="*/ 6 h 16"/>
                <a:gd name="T10" fmla="*/ 5 w 21"/>
                <a:gd name="T11" fmla="*/ 6 h 16"/>
                <a:gd name="T12" fmla="*/ 8 w 21"/>
                <a:gd name="T13" fmla="*/ 9 h 16"/>
                <a:gd name="T14" fmla="*/ 16 w 21"/>
                <a:gd name="T15" fmla="*/ 1 h 16"/>
                <a:gd name="T16" fmla="*/ 20 w 21"/>
                <a:gd name="T17" fmla="*/ 1 h 16"/>
                <a:gd name="T18" fmla="*/ 20 w 21"/>
                <a:gd name="T19" fmla="*/ 6 h 16"/>
                <a:gd name="T20" fmla="*/ 10 w 21"/>
                <a:gd name="T21" fmla="*/ 16 h 16"/>
                <a:gd name="T22" fmla="*/ 8 w 21"/>
                <a:gd name="T23" fmla="*/ 16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6">
                  <a:moveTo>
                    <a:pt x="8" y="16"/>
                  </a:moveTo>
                  <a:cubicBezTo>
                    <a:pt x="8" y="16"/>
                    <a:pt x="8" y="16"/>
                    <a:pt x="8" y="16"/>
                  </a:cubicBezTo>
                  <a:cubicBezTo>
                    <a:pt x="7" y="16"/>
                    <a:pt x="7" y="16"/>
                    <a:pt x="6" y="15"/>
                  </a:cubicBezTo>
                  <a:cubicBezTo>
                    <a:pt x="1" y="10"/>
                    <a:pt x="1" y="10"/>
                    <a:pt x="1" y="10"/>
                  </a:cubicBezTo>
                  <a:cubicBezTo>
                    <a:pt x="0" y="9"/>
                    <a:pt x="0" y="7"/>
                    <a:pt x="1" y="6"/>
                  </a:cubicBezTo>
                  <a:cubicBezTo>
                    <a:pt x="2" y="4"/>
                    <a:pt x="4" y="4"/>
                    <a:pt x="5" y="6"/>
                  </a:cubicBezTo>
                  <a:cubicBezTo>
                    <a:pt x="8" y="9"/>
                    <a:pt x="8" y="9"/>
                    <a:pt x="8" y="9"/>
                  </a:cubicBezTo>
                  <a:cubicBezTo>
                    <a:pt x="16" y="1"/>
                    <a:pt x="16" y="1"/>
                    <a:pt x="16" y="1"/>
                  </a:cubicBezTo>
                  <a:cubicBezTo>
                    <a:pt x="17" y="0"/>
                    <a:pt x="19" y="0"/>
                    <a:pt x="20" y="1"/>
                  </a:cubicBezTo>
                  <a:cubicBezTo>
                    <a:pt x="21" y="3"/>
                    <a:pt x="21" y="5"/>
                    <a:pt x="20" y="6"/>
                  </a:cubicBezTo>
                  <a:cubicBezTo>
                    <a:pt x="10" y="16"/>
                    <a:pt x="10" y="16"/>
                    <a:pt x="10" y="16"/>
                  </a:cubicBezTo>
                  <a:cubicBezTo>
                    <a:pt x="10" y="16"/>
                    <a:pt x="9" y="16"/>
                    <a:pt x="8" y="1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9">
              <a:extLst>
                <a:ext uri="{FF2B5EF4-FFF2-40B4-BE49-F238E27FC236}">
                  <a16:creationId xmlns:a16="http://schemas.microsoft.com/office/drawing/2014/main" xmlns="" id="{AFDCC9C3-D363-43FB-A603-2D5939B38EDB}"/>
                </a:ext>
              </a:extLst>
            </p:cNvPr>
            <p:cNvSpPr>
              <a:spLocks noEditPoints="1"/>
            </p:cNvSpPr>
            <p:nvPr/>
          </p:nvSpPr>
          <p:spPr bwMode="auto">
            <a:xfrm>
              <a:off x="2606675" y="6008688"/>
              <a:ext cx="319088" cy="331788"/>
            </a:xfrm>
            <a:custGeom>
              <a:avLst/>
              <a:gdLst>
                <a:gd name="T0" fmla="*/ 7 w 85"/>
                <a:gd name="T1" fmla="*/ 87 h 87"/>
                <a:gd name="T2" fmla="*/ 4 w 85"/>
                <a:gd name="T3" fmla="*/ 86 h 87"/>
                <a:gd name="T4" fmla="*/ 1 w 85"/>
                <a:gd name="T5" fmla="*/ 82 h 87"/>
                <a:gd name="T6" fmla="*/ 0 w 85"/>
                <a:gd name="T7" fmla="*/ 80 h 87"/>
                <a:gd name="T8" fmla="*/ 1 w 85"/>
                <a:gd name="T9" fmla="*/ 75 h 87"/>
                <a:gd name="T10" fmla="*/ 11 w 85"/>
                <a:gd name="T11" fmla="*/ 56 h 87"/>
                <a:gd name="T12" fmla="*/ 61 w 85"/>
                <a:gd name="T13" fmla="*/ 6 h 87"/>
                <a:gd name="T14" fmla="*/ 81 w 85"/>
                <a:gd name="T15" fmla="*/ 6 h 87"/>
                <a:gd name="T16" fmla="*/ 85 w 85"/>
                <a:gd name="T17" fmla="*/ 16 h 87"/>
                <a:gd name="T18" fmla="*/ 81 w 85"/>
                <a:gd name="T19" fmla="*/ 26 h 87"/>
                <a:gd name="T20" fmla="*/ 31 w 85"/>
                <a:gd name="T21" fmla="*/ 75 h 87"/>
                <a:gd name="T22" fmla="*/ 12 w 85"/>
                <a:gd name="T23" fmla="*/ 86 h 87"/>
                <a:gd name="T24" fmla="*/ 7 w 85"/>
                <a:gd name="T25" fmla="*/ 87 h 87"/>
                <a:gd name="T26" fmla="*/ 7 w 85"/>
                <a:gd name="T27" fmla="*/ 87 h 87"/>
                <a:gd name="T28" fmla="*/ 6 w 85"/>
                <a:gd name="T29" fmla="*/ 79 h 87"/>
                <a:gd name="T30" fmla="*/ 8 w 85"/>
                <a:gd name="T31" fmla="*/ 81 h 87"/>
                <a:gd name="T32" fmla="*/ 11 w 85"/>
                <a:gd name="T33" fmla="*/ 80 h 87"/>
                <a:gd name="T34" fmla="*/ 27 w 85"/>
                <a:gd name="T35" fmla="*/ 71 h 87"/>
                <a:gd name="T36" fmla="*/ 77 w 85"/>
                <a:gd name="T37" fmla="*/ 21 h 87"/>
                <a:gd name="T38" fmla="*/ 79 w 85"/>
                <a:gd name="T39" fmla="*/ 16 h 87"/>
                <a:gd name="T40" fmla="*/ 77 w 85"/>
                <a:gd name="T41" fmla="*/ 10 h 87"/>
                <a:gd name="T42" fmla="*/ 65 w 85"/>
                <a:gd name="T43" fmla="*/ 10 h 87"/>
                <a:gd name="T44" fmla="*/ 16 w 85"/>
                <a:gd name="T45" fmla="*/ 60 h 87"/>
                <a:gd name="T46" fmla="*/ 7 w 85"/>
                <a:gd name="T47" fmla="*/ 76 h 87"/>
                <a:gd name="T48" fmla="*/ 6 w 85"/>
                <a:gd name="T49" fmla="*/ 79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 h="87">
                  <a:moveTo>
                    <a:pt x="7" y="87"/>
                  </a:moveTo>
                  <a:cubicBezTo>
                    <a:pt x="6" y="87"/>
                    <a:pt x="5" y="86"/>
                    <a:pt x="4" y="86"/>
                  </a:cubicBezTo>
                  <a:cubicBezTo>
                    <a:pt x="1" y="82"/>
                    <a:pt x="1" y="82"/>
                    <a:pt x="1" y="82"/>
                  </a:cubicBezTo>
                  <a:cubicBezTo>
                    <a:pt x="0" y="82"/>
                    <a:pt x="0" y="80"/>
                    <a:pt x="0" y="80"/>
                  </a:cubicBezTo>
                  <a:cubicBezTo>
                    <a:pt x="1" y="75"/>
                    <a:pt x="1" y="75"/>
                    <a:pt x="1" y="75"/>
                  </a:cubicBezTo>
                  <a:cubicBezTo>
                    <a:pt x="2" y="67"/>
                    <a:pt x="6" y="61"/>
                    <a:pt x="11" y="56"/>
                  </a:cubicBezTo>
                  <a:cubicBezTo>
                    <a:pt x="61" y="6"/>
                    <a:pt x="61" y="6"/>
                    <a:pt x="61" y="6"/>
                  </a:cubicBezTo>
                  <a:cubicBezTo>
                    <a:pt x="66" y="0"/>
                    <a:pt x="76" y="0"/>
                    <a:pt x="81" y="6"/>
                  </a:cubicBezTo>
                  <a:cubicBezTo>
                    <a:pt x="84" y="8"/>
                    <a:pt x="85" y="12"/>
                    <a:pt x="85" y="16"/>
                  </a:cubicBezTo>
                  <a:cubicBezTo>
                    <a:pt x="85" y="19"/>
                    <a:pt x="84" y="23"/>
                    <a:pt x="81" y="26"/>
                  </a:cubicBezTo>
                  <a:cubicBezTo>
                    <a:pt x="31" y="75"/>
                    <a:pt x="31" y="75"/>
                    <a:pt x="31" y="75"/>
                  </a:cubicBezTo>
                  <a:cubicBezTo>
                    <a:pt x="26" y="81"/>
                    <a:pt x="19" y="84"/>
                    <a:pt x="12" y="86"/>
                  </a:cubicBezTo>
                  <a:cubicBezTo>
                    <a:pt x="7" y="87"/>
                    <a:pt x="7" y="87"/>
                    <a:pt x="7" y="87"/>
                  </a:cubicBezTo>
                  <a:cubicBezTo>
                    <a:pt x="7" y="87"/>
                    <a:pt x="7" y="87"/>
                    <a:pt x="7" y="87"/>
                  </a:cubicBezTo>
                  <a:close/>
                  <a:moveTo>
                    <a:pt x="6" y="79"/>
                  </a:moveTo>
                  <a:cubicBezTo>
                    <a:pt x="8" y="81"/>
                    <a:pt x="8" y="81"/>
                    <a:pt x="8" y="81"/>
                  </a:cubicBezTo>
                  <a:cubicBezTo>
                    <a:pt x="11" y="80"/>
                    <a:pt x="11" y="80"/>
                    <a:pt x="11" y="80"/>
                  </a:cubicBezTo>
                  <a:cubicBezTo>
                    <a:pt x="17" y="79"/>
                    <a:pt x="22" y="76"/>
                    <a:pt x="27" y="71"/>
                  </a:cubicBezTo>
                  <a:cubicBezTo>
                    <a:pt x="77" y="21"/>
                    <a:pt x="77" y="21"/>
                    <a:pt x="77" y="21"/>
                  </a:cubicBezTo>
                  <a:cubicBezTo>
                    <a:pt x="78" y="20"/>
                    <a:pt x="79" y="18"/>
                    <a:pt x="79" y="16"/>
                  </a:cubicBezTo>
                  <a:cubicBezTo>
                    <a:pt x="79" y="14"/>
                    <a:pt x="78" y="12"/>
                    <a:pt x="77" y="10"/>
                  </a:cubicBezTo>
                  <a:cubicBezTo>
                    <a:pt x="74" y="7"/>
                    <a:pt x="68" y="7"/>
                    <a:pt x="65" y="10"/>
                  </a:cubicBezTo>
                  <a:cubicBezTo>
                    <a:pt x="16" y="60"/>
                    <a:pt x="16" y="60"/>
                    <a:pt x="16" y="60"/>
                  </a:cubicBezTo>
                  <a:cubicBezTo>
                    <a:pt x="11" y="64"/>
                    <a:pt x="8" y="70"/>
                    <a:pt x="7" y="76"/>
                  </a:cubicBezTo>
                  <a:lnTo>
                    <a:pt x="6" y="7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0">
              <a:extLst>
                <a:ext uri="{FF2B5EF4-FFF2-40B4-BE49-F238E27FC236}">
                  <a16:creationId xmlns:a16="http://schemas.microsoft.com/office/drawing/2014/main" xmlns="" id="{A713C30A-D74F-4BD2-A8F8-65907A116BD3}"/>
                </a:ext>
              </a:extLst>
            </p:cNvPr>
            <p:cNvSpPr>
              <a:spLocks/>
            </p:cNvSpPr>
            <p:nvPr/>
          </p:nvSpPr>
          <p:spPr bwMode="auto">
            <a:xfrm>
              <a:off x="2820988" y="6035675"/>
              <a:ext cx="82550" cy="84138"/>
            </a:xfrm>
            <a:custGeom>
              <a:avLst/>
              <a:gdLst>
                <a:gd name="T0" fmla="*/ 19 w 22"/>
                <a:gd name="T1" fmla="*/ 22 h 22"/>
                <a:gd name="T2" fmla="*/ 17 w 22"/>
                <a:gd name="T3" fmla="*/ 21 h 22"/>
                <a:gd name="T4" fmla="*/ 1 w 22"/>
                <a:gd name="T5" fmla="*/ 6 h 22"/>
                <a:gd name="T6" fmla="*/ 1 w 22"/>
                <a:gd name="T7" fmla="*/ 2 h 22"/>
                <a:gd name="T8" fmla="*/ 6 w 22"/>
                <a:gd name="T9" fmla="*/ 2 h 22"/>
                <a:gd name="T10" fmla="*/ 21 w 22"/>
                <a:gd name="T11" fmla="*/ 17 h 22"/>
                <a:gd name="T12" fmla="*/ 21 w 22"/>
                <a:gd name="T13" fmla="*/ 21 h 22"/>
                <a:gd name="T14" fmla="*/ 19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9" y="22"/>
                  </a:moveTo>
                  <a:cubicBezTo>
                    <a:pt x="18" y="22"/>
                    <a:pt x="17" y="22"/>
                    <a:pt x="17" y="21"/>
                  </a:cubicBezTo>
                  <a:cubicBezTo>
                    <a:pt x="1" y="6"/>
                    <a:pt x="1" y="6"/>
                    <a:pt x="1" y="6"/>
                  </a:cubicBezTo>
                  <a:cubicBezTo>
                    <a:pt x="0" y="5"/>
                    <a:pt x="0" y="3"/>
                    <a:pt x="1" y="2"/>
                  </a:cubicBezTo>
                  <a:cubicBezTo>
                    <a:pt x="3" y="0"/>
                    <a:pt x="4" y="0"/>
                    <a:pt x="6" y="2"/>
                  </a:cubicBezTo>
                  <a:cubicBezTo>
                    <a:pt x="21" y="17"/>
                    <a:pt x="21" y="17"/>
                    <a:pt x="21" y="17"/>
                  </a:cubicBezTo>
                  <a:cubicBezTo>
                    <a:pt x="22" y="18"/>
                    <a:pt x="22" y="20"/>
                    <a:pt x="21" y="21"/>
                  </a:cubicBezTo>
                  <a:cubicBezTo>
                    <a:pt x="21" y="22"/>
                    <a:pt x="20" y="22"/>
                    <a:pt x="1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1">
              <a:extLst>
                <a:ext uri="{FF2B5EF4-FFF2-40B4-BE49-F238E27FC236}">
                  <a16:creationId xmlns:a16="http://schemas.microsoft.com/office/drawing/2014/main" xmlns="" id="{89A88DD8-81FE-431D-A6A1-F5CB0DFD5418}"/>
                </a:ext>
              </a:extLst>
            </p:cNvPr>
            <p:cNvSpPr>
              <a:spLocks/>
            </p:cNvSpPr>
            <p:nvPr/>
          </p:nvSpPr>
          <p:spPr bwMode="auto">
            <a:xfrm>
              <a:off x="2719388" y="6142038"/>
              <a:ext cx="82550" cy="84138"/>
            </a:xfrm>
            <a:custGeom>
              <a:avLst/>
              <a:gdLst>
                <a:gd name="T0" fmla="*/ 19 w 22"/>
                <a:gd name="T1" fmla="*/ 22 h 22"/>
                <a:gd name="T2" fmla="*/ 16 w 22"/>
                <a:gd name="T3" fmla="*/ 21 h 22"/>
                <a:gd name="T4" fmla="*/ 1 w 22"/>
                <a:gd name="T5" fmla="*/ 5 h 22"/>
                <a:gd name="T6" fmla="*/ 1 w 22"/>
                <a:gd name="T7" fmla="*/ 1 h 22"/>
                <a:gd name="T8" fmla="*/ 5 w 22"/>
                <a:gd name="T9" fmla="*/ 1 h 22"/>
                <a:gd name="T10" fmla="*/ 21 w 22"/>
                <a:gd name="T11" fmla="*/ 16 h 22"/>
                <a:gd name="T12" fmla="*/ 21 w 22"/>
                <a:gd name="T13" fmla="*/ 21 h 22"/>
                <a:gd name="T14" fmla="*/ 19 w 22"/>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22">
                  <a:moveTo>
                    <a:pt x="19" y="22"/>
                  </a:moveTo>
                  <a:cubicBezTo>
                    <a:pt x="18" y="22"/>
                    <a:pt x="17" y="21"/>
                    <a:pt x="16" y="21"/>
                  </a:cubicBezTo>
                  <a:cubicBezTo>
                    <a:pt x="1" y="5"/>
                    <a:pt x="1" y="5"/>
                    <a:pt x="1" y="5"/>
                  </a:cubicBezTo>
                  <a:cubicBezTo>
                    <a:pt x="0" y="4"/>
                    <a:pt x="0" y="2"/>
                    <a:pt x="1" y="1"/>
                  </a:cubicBezTo>
                  <a:cubicBezTo>
                    <a:pt x="2" y="0"/>
                    <a:pt x="4" y="0"/>
                    <a:pt x="5" y="1"/>
                  </a:cubicBezTo>
                  <a:cubicBezTo>
                    <a:pt x="21" y="16"/>
                    <a:pt x="21" y="16"/>
                    <a:pt x="21" y="16"/>
                  </a:cubicBezTo>
                  <a:cubicBezTo>
                    <a:pt x="22" y="18"/>
                    <a:pt x="22" y="20"/>
                    <a:pt x="21" y="21"/>
                  </a:cubicBezTo>
                  <a:cubicBezTo>
                    <a:pt x="20" y="21"/>
                    <a:pt x="19" y="22"/>
                    <a:pt x="19"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2">
              <a:extLst>
                <a:ext uri="{FF2B5EF4-FFF2-40B4-BE49-F238E27FC236}">
                  <a16:creationId xmlns:a16="http://schemas.microsoft.com/office/drawing/2014/main" xmlns="" id="{C9347557-2D92-46A9-99F1-13DE07F03638}"/>
                </a:ext>
              </a:extLst>
            </p:cNvPr>
            <p:cNvSpPr>
              <a:spLocks/>
            </p:cNvSpPr>
            <p:nvPr/>
          </p:nvSpPr>
          <p:spPr bwMode="auto">
            <a:xfrm>
              <a:off x="2809875" y="6100763"/>
              <a:ext cx="120650" cy="152400"/>
            </a:xfrm>
            <a:custGeom>
              <a:avLst/>
              <a:gdLst>
                <a:gd name="T0" fmla="*/ 3 w 32"/>
                <a:gd name="T1" fmla="*/ 40 h 40"/>
                <a:gd name="T2" fmla="*/ 1 w 32"/>
                <a:gd name="T3" fmla="*/ 39 h 40"/>
                <a:gd name="T4" fmla="*/ 1 w 32"/>
                <a:gd name="T5" fmla="*/ 35 h 40"/>
                <a:gd name="T6" fmla="*/ 25 w 32"/>
                <a:gd name="T7" fmla="*/ 11 h 40"/>
                <a:gd name="T8" fmla="*/ 25 w 32"/>
                <a:gd name="T9" fmla="*/ 7 h 40"/>
                <a:gd name="T10" fmla="*/ 21 w 32"/>
                <a:gd name="T11" fmla="*/ 7 h 40"/>
                <a:gd name="T12" fmla="*/ 15 w 32"/>
                <a:gd name="T13" fmla="*/ 14 h 40"/>
                <a:gd name="T14" fmla="*/ 10 w 32"/>
                <a:gd name="T15" fmla="*/ 14 h 40"/>
                <a:gd name="T16" fmla="*/ 10 w 32"/>
                <a:gd name="T17" fmla="*/ 10 h 40"/>
                <a:gd name="T18" fmla="*/ 17 w 32"/>
                <a:gd name="T19" fmla="*/ 3 h 40"/>
                <a:gd name="T20" fmla="*/ 29 w 32"/>
                <a:gd name="T21" fmla="*/ 3 h 40"/>
                <a:gd name="T22" fmla="*/ 29 w 32"/>
                <a:gd name="T23" fmla="*/ 15 h 40"/>
                <a:gd name="T24" fmla="*/ 5 w 32"/>
                <a:gd name="T25" fmla="*/ 39 h 40"/>
                <a:gd name="T26" fmla="*/ 3 w 32"/>
                <a:gd name="T27" fmla="*/ 4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2" h="40">
                  <a:moveTo>
                    <a:pt x="3" y="40"/>
                  </a:moveTo>
                  <a:cubicBezTo>
                    <a:pt x="3" y="40"/>
                    <a:pt x="2" y="39"/>
                    <a:pt x="1" y="39"/>
                  </a:cubicBezTo>
                  <a:cubicBezTo>
                    <a:pt x="0" y="38"/>
                    <a:pt x="0" y="36"/>
                    <a:pt x="1" y="35"/>
                  </a:cubicBezTo>
                  <a:cubicBezTo>
                    <a:pt x="25" y="11"/>
                    <a:pt x="25" y="11"/>
                    <a:pt x="25" y="11"/>
                  </a:cubicBezTo>
                  <a:cubicBezTo>
                    <a:pt x="26" y="10"/>
                    <a:pt x="26" y="8"/>
                    <a:pt x="25" y="7"/>
                  </a:cubicBezTo>
                  <a:cubicBezTo>
                    <a:pt x="24" y="6"/>
                    <a:pt x="22" y="6"/>
                    <a:pt x="21" y="7"/>
                  </a:cubicBezTo>
                  <a:cubicBezTo>
                    <a:pt x="15" y="14"/>
                    <a:pt x="15" y="14"/>
                    <a:pt x="15" y="14"/>
                  </a:cubicBezTo>
                  <a:cubicBezTo>
                    <a:pt x="13" y="15"/>
                    <a:pt x="12" y="15"/>
                    <a:pt x="10" y="14"/>
                  </a:cubicBezTo>
                  <a:cubicBezTo>
                    <a:pt x="9" y="13"/>
                    <a:pt x="9" y="11"/>
                    <a:pt x="10" y="10"/>
                  </a:cubicBezTo>
                  <a:cubicBezTo>
                    <a:pt x="17" y="3"/>
                    <a:pt x="17" y="3"/>
                    <a:pt x="17" y="3"/>
                  </a:cubicBezTo>
                  <a:cubicBezTo>
                    <a:pt x="20" y="0"/>
                    <a:pt x="26" y="0"/>
                    <a:pt x="29" y="3"/>
                  </a:cubicBezTo>
                  <a:cubicBezTo>
                    <a:pt x="32" y="7"/>
                    <a:pt x="32" y="12"/>
                    <a:pt x="29" y="15"/>
                  </a:cubicBezTo>
                  <a:cubicBezTo>
                    <a:pt x="5" y="39"/>
                    <a:pt x="5" y="39"/>
                    <a:pt x="5" y="39"/>
                  </a:cubicBezTo>
                  <a:cubicBezTo>
                    <a:pt x="5" y="39"/>
                    <a:pt x="4" y="40"/>
                    <a:pt x="3" y="4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3">
              <a:extLst>
                <a:ext uri="{FF2B5EF4-FFF2-40B4-BE49-F238E27FC236}">
                  <a16:creationId xmlns:a16="http://schemas.microsoft.com/office/drawing/2014/main" xmlns="" id="{62883844-3494-4893-8135-E5FC0F3355DC}"/>
                </a:ext>
              </a:extLst>
            </p:cNvPr>
            <p:cNvSpPr>
              <a:spLocks/>
            </p:cNvSpPr>
            <p:nvPr/>
          </p:nvSpPr>
          <p:spPr bwMode="auto">
            <a:xfrm>
              <a:off x="2587625" y="6310313"/>
              <a:ext cx="49213" cy="46038"/>
            </a:xfrm>
            <a:custGeom>
              <a:avLst/>
              <a:gdLst>
                <a:gd name="T0" fmla="*/ 3 w 13"/>
                <a:gd name="T1" fmla="*/ 12 h 12"/>
                <a:gd name="T2" fmla="*/ 1 w 13"/>
                <a:gd name="T3" fmla="*/ 12 h 12"/>
                <a:gd name="T4" fmla="*/ 1 w 13"/>
                <a:gd name="T5" fmla="*/ 7 h 12"/>
                <a:gd name="T6" fmla="*/ 8 w 13"/>
                <a:gd name="T7" fmla="*/ 1 h 12"/>
                <a:gd name="T8" fmla="*/ 12 w 13"/>
                <a:gd name="T9" fmla="*/ 1 h 12"/>
                <a:gd name="T10" fmla="*/ 12 w 13"/>
                <a:gd name="T11" fmla="*/ 5 h 12"/>
                <a:gd name="T12" fmla="*/ 5 w 13"/>
                <a:gd name="T13" fmla="*/ 12 h 12"/>
                <a:gd name="T14" fmla="*/ 3 w 13"/>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12">
                  <a:moveTo>
                    <a:pt x="3" y="12"/>
                  </a:moveTo>
                  <a:cubicBezTo>
                    <a:pt x="2" y="12"/>
                    <a:pt x="2" y="12"/>
                    <a:pt x="1" y="12"/>
                  </a:cubicBezTo>
                  <a:cubicBezTo>
                    <a:pt x="0" y="10"/>
                    <a:pt x="0" y="9"/>
                    <a:pt x="1" y="7"/>
                  </a:cubicBezTo>
                  <a:cubicBezTo>
                    <a:pt x="8" y="1"/>
                    <a:pt x="8" y="1"/>
                    <a:pt x="8" y="1"/>
                  </a:cubicBezTo>
                  <a:cubicBezTo>
                    <a:pt x="9" y="0"/>
                    <a:pt x="11" y="0"/>
                    <a:pt x="12" y="1"/>
                  </a:cubicBezTo>
                  <a:cubicBezTo>
                    <a:pt x="13" y="2"/>
                    <a:pt x="13" y="4"/>
                    <a:pt x="12" y="5"/>
                  </a:cubicBezTo>
                  <a:cubicBezTo>
                    <a:pt x="5" y="12"/>
                    <a:pt x="5" y="12"/>
                    <a:pt x="5" y="12"/>
                  </a:cubicBezTo>
                  <a:cubicBezTo>
                    <a:pt x="5" y="12"/>
                    <a:pt x="4" y="12"/>
                    <a:pt x="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84">
            <a:extLst>
              <a:ext uri="{FF2B5EF4-FFF2-40B4-BE49-F238E27FC236}">
                <a16:creationId xmlns:a16="http://schemas.microsoft.com/office/drawing/2014/main" xmlns="" id="{00646055-0F15-4ED8-ABE4-9868589BD7B6}"/>
              </a:ext>
            </a:extLst>
          </p:cNvPr>
          <p:cNvGrpSpPr/>
          <p:nvPr/>
        </p:nvGrpSpPr>
        <p:grpSpPr>
          <a:xfrm>
            <a:off x="5521984" y="4749621"/>
            <a:ext cx="383835" cy="409560"/>
            <a:chOff x="1079500" y="5910263"/>
            <a:chExt cx="592138" cy="631825"/>
          </a:xfrm>
          <a:solidFill>
            <a:srgbClr val="008685"/>
          </a:solidFill>
        </p:grpSpPr>
        <p:sp>
          <p:nvSpPr>
            <p:cNvPr id="31" name="Freeform 22">
              <a:extLst>
                <a:ext uri="{FF2B5EF4-FFF2-40B4-BE49-F238E27FC236}">
                  <a16:creationId xmlns:a16="http://schemas.microsoft.com/office/drawing/2014/main" xmlns="" id="{77B891C6-056F-4B12-AB9B-A370AAEE3DC7}"/>
                </a:ext>
              </a:extLst>
            </p:cNvPr>
            <p:cNvSpPr>
              <a:spLocks noEditPoints="1"/>
            </p:cNvSpPr>
            <p:nvPr/>
          </p:nvSpPr>
          <p:spPr bwMode="auto">
            <a:xfrm>
              <a:off x="1204913" y="5910263"/>
              <a:ext cx="466725" cy="419100"/>
            </a:xfrm>
            <a:custGeom>
              <a:avLst/>
              <a:gdLst>
                <a:gd name="T0" fmla="*/ 62 w 124"/>
                <a:gd name="T1" fmla="*/ 110 h 110"/>
                <a:gd name="T2" fmla="*/ 27 w 124"/>
                <a:gd name="T3" fmla="*/ 98 h 110"/>
                <a:gd name="T4" fmla="*/ 20 w 124"/>
                <a:gd name="T5" fmla="*/ 20 h 110"/>
                <a:gd name="T6" fmla="*/ 62 w 124"/>
                <a:gd name="T7" fmla="*/ 0 h 110"/>
                <a:gd name="T8" fmla="*/ 97 w 124"/>
                <a:gd name="T9" fmla="*/ 13 h 110"/>
                <a:gd name="T10" fmla="*/ 104 w 124"/>
                <a:gd name="T11" fmla="*/ 90 h 110"/>
                <a:gd name="T12" fmla="*/ 62 w 124"/>
                <a:gd name="T13" fmla="*/ 110 h 110"/>
                <a:gd name="T14" fmla="*/ 62 w 124"/>
                <a:gd name="T15" fmla="*/ 6 h 110"/>
                <a:gd name="T16" fmla="*/ 24 w 124"/>
                <a:gd name="T17" fmla="*/ 24 h 110"/>
                <a:gd name="T18" fmla="*/ 31 w 124"/>
                <a:gd name="T19" fmla="*/ 93 h 110"/>
                <a:gd name="T20" fmla="*/ 62 w 124"/>
                <a:gd name="T21" fmla="*/ 104 h 110"/>
                <a:gd name="T22" fmla="*/ 100 w 124"/>
                <a:gd name="T23" fmla="*/ 86 h 110"/>
                <a:gd name="T24" fmla="*/ 93 w 124"/>
                <a:gd name="T25" fmla="*/ 18 h 110"/>
                <a:gd name="T26" fmla="*/ 62 w 124"/>
                <a:gd name="T27" fmla="*/ 6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4" h="110">
                  <a:moveTo>
                    <a:pt x="62" y="110"/>
                  </a:moveTo>
                  <a:cubicBezTo>
                    <a:pt x="49" y="110"/>
                    <a:pt x="37" y="106"/>
                    <a:pt x="27" y="98"/>
                  </a:cubicBezTo>
                  <a:cubicBezTo>
                    <a:pt x="4" y="79"/>
                    <a:pt x="0" y="44"/>
                    <a:pt x="20" y="20"/>
                  </a:cubicBezTo>
                  <a:cubicBezTo>
                    <a:pt x="30" y="8"/>
                    <a:pt x="46" y="0"/>
                    <a:pt x="62" y="0"/>
                  </a:cubicBezTo>
                  <a:cubicBezTo>
                    <a:pt x="75" y="0"/>
                    <a:pt x="87" y="5"/>
                    <a:pt x="97" y="13"/>
                  </a:cubicBezTo>
                  <a:cubicBezTo>
                    <a:pt x="120" y="32"/>
                    <a:pt x="124" y="67"/>
                    <a:pt x="104" y="90"/>
                  </a:cubicBezTo>
                  <a:cubicBezTo>
                    <a:pt x="94" y="103"/>
                    <a:pt x="78" y="110"/>
                    <a:pt x="62" y="110"/>
                  </a:cubicBezTo>
                  <a:close/>
                  <a:moveTo>
                    <a:pt x="62" y="6"/>
                  </a:moveTo>
                  <a:cubicBezTo>
                    <a:pt x="47" y="6"/>
                    <a:pt x="34" y="13"/>
                    <a:pt x="24" y="24"/>
                  </a:cubicBezTo>
                  <a:cubicBezTo>
                    <a:pt x="7" y="45"/>
                    <a:pt x="10" y="76"/>
                    <a:pt x="31" y="93"/>
                  </a:cubicBezTo>
                  <a:cubicBezTo>
                    <a:pt x="40" y="100"/>
                    <a:pt x="51" y="104"/>
                    <a:pt x="62" y="104"/>
                  </a:cubicBezTo>
                  <a:cubicBezTo>
                    <a:pt x="77" y="104"/>
                    <a:pt x="90" y="98"/>
                    <a:pt x="100" y="86"/>
                  </a:cubicBezTo>
                  <a:cubicBezTo>
                    <a:pt x="117" y="66"/>
                    <a:pt x="114" y="35"/>
                    <a:pt x="93" y="18"/>
                  </a:cubicBezTo>
                  <a:cubicBezTo>
                    <a:pt x="84" y="10"/>
                    <a:pt x="73" y="6"/>
                    <a:pt x="6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3">
              <a:extLst>
                <a:ext uri="{FF2B5EF4-FFF2-40B4-BE49-F238E27FC236}">
                  <a16:creationId xmlns:a16="http://schemas.microsoft.com/office/drawing/2014/main" xmlns="" id="{40B8044C-1DE6-4F8B-A83E-270A8A99D4E6}"/>
                </a:ext>
              </a:extLst>
            </p:cNvPr>
            <p:cNvSpPr>
              <a:spLocks noEditPoints="1"/>
            </p:cNvSpPr>
            <p:nvPr/>
          </p:nvSpPr>
          <p:spPr bwMode="auto">
            <a:xfrm>
              <a:off x="1271588" y="5970588"/>
              <a:ext cx="331788" cy="298450"/>
            </a:xfrm>
            <a:custGeom>
              <a:avLst/>
              <a:gdLst>
                <a:gd name="T0" fmla="*/ 44 w 88"/>
                <a:gd name="T1" fmla="*/ 78 h 78"/>
                <a:gd name="T2" fmla="*/ 19 w 88"/>
                <a:gd name="T3" fmla="*/ 69 h 78"/>
                <a:gd name="T4" fmla="*/ 14 w 88"/>
                <a:gd name="T5" fmla="*/ 15 h 78"/>
                <a:gd name="T6" fmla="*/ 44 w 88"/>
                <a:gd name="T7" fmla="*/ 0 h 78"/>
                <a:gd name="T8" fmla="*/ 69 w 88"/>
                <a:gd name="T9" fmla="*/ 9 h 78"/>
                <a:gd name="T10" fmla="*/ 74 w 88"/>
                <a:gd name="T11" fmla="*/ 64 h 78"/>
                <a:gd name="T12" fmla="*/ 44 w 88"/>
                <a:gd name="T13" fmla="*/ 78 h 78"/>
                <a:gd name="T14" fmla="*/ 44 w 88"/>
                <a:gd name="T15" fmla="*/ 6 h 78"/>
                <a:gd name="T16" fmla="*/ 19 w 88"/>
                <a:gd name="T17" fmla="*/ 18 h 78"/>
                <a:gd name="T18" fmla="*/ 23 w 88"/>
                <a:gd name="T19" fmla="*/ 65 h 78"/>
                <a:gd name="T20" fmla="*/ 44 w 88"/>
                <a:gd name="T21" fmla="*/ 72 h 78"/>
                <a:gd name="T22" fmla="*/ 69 w 88"/>
                <a:gd name="T23" fmla="*/ 60 h 78"/>
                <a:gd name="T24" fmla="*/ 65 w 88"/>
                <a:gd name="T25" fmla="*/ 14 h 78"/>
                <a:gd name="T26" fmla="*/ 44 w 88"/>
                <a:gd name="T27" fmla="*/ 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8" h="78">
                  <a:moveTo>
                    <a:pt x="44" y="78"/>
                  </a:moveTo>
                  <a:cubicBezTo>
                    <a:pt x="35" y="78"/>
                    <a:pt x="26" y="75"/>
                    <a:pt x="19" y="69"/>
                  </a:cubicBezTo>
                  <a:cubicBezTo>
                    <a:pt x="3" y="56"/>
                    <a:pt x="0" y="31"/>
                    <a:pt x="14" y="15"/>
                  </a:cubicBezTo>
                  <a:cubicBezTo>
                    <a:pt x="21" y="6"/>
                    <a:pt x="32" y="0"/>
                    <a:pt x="44" y="0"/>
                  </a:cubicBezTo>
                  <a:cubicBezTo>
                    <a:pt x="53" y="0"/>
                    <a:pt x="62" y="4"/>
                    <a:pt x="69" y="9"/>
                  </a:cubicBezTo>
                  <a:cubicBezTo>
                    <a:pt x="85" y="23"/>
                    <a:pt x="88" y="48"/>
                    <a:pt x="74" y="64"/>
                  </a:cubicBezTo>
                  <a:cubicBezTo>
                    <a:pt x="67" y="73"/>
                    <a:pt x="56" y="78"/>
                    <a:pt x="44" y="78"/>
                  </a:cubicBezTo>
                  <a:close/>
                  <a:moveTo>
                    <a:pt x="44" y="6"/>
                  </a:moveTo>
                  <a:cubicBezTo>
                    <a:pt x="34" y="6"/>
                    <a:pt x="25" y="11"/>
                    <a:pt x="19" y="18"/>
                  </a:cubicBezTo>
                  <a:cubicBezTo>
                    <a:pt x="7" y="32"/>
                    <a:pt x="9" y="53"/>
                    <a:pt x="23" y="65"/>
                  </a:cubicBezTo>
                  <a:cubicBezTo>
                    <a:pt x="29" y="70"/>
                    <a:pt x="36" y="72"/>
                    <a:pt x="44" y="72"/>
                  </a:cubicBezTo>
                  <a:cubicBezTo>
                    <a:pt x="54" y="72"/>
                    <a:pt x="63" y="68"/>
                    <a:pt x="69" y="60"/>
                  </a:cubicBezTo>
                  <a:cubicBezTo>
                    <a:pt x="81" y="46"/>
                    <a:pt x="79" y="25"/>
                    <a:pt x="65" y="14"/>
                  </a:cubicBezTo>
                  <a:cubicBezTo>
                    <a:pt x="59" y="9"/>
                    <a:pt x="52" y="6"/>
                    <a:pt x="44"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4">
              <a:extLst>
                <a:ext uri="{FF2B5EF4-FFF2-40B4-BE49-F238E27FC236}">
                  <a16:creationId xmlns:a16="http://schemas.microsoft.com/office/drawing/2014/main" xmlns="" id="{8113E641-E24E-4CF2-B2A3-F9CA6AECDDB5}"/>
                </a:ext>
              </a:extLst>
            </p:cNvPr>
            <p:cNvSpPr>
              <a:spLocks/>
            </p:cNvSpPr>
            <p:nvPr/>
          </p:nvSpPr>
          <p:spPr bwMode="auto">
            <a:xfrm>
              <a:off x="1344613" y="6027738"/>
              <a:ext cx="96838" cy="84138"/>
            </a:xfrm>
            <a:custGeom>
              <a:avLst/>
              <a:gdLst>
                <a:gd name="T0" fmla="*/ 3 w 26"/>
                <a:gd name="T1" fmla="*/ 22 h 22"/>
                <a:gd name="T2" fmla="*/ 2 w 26"/>
                <a:gd name="T3" fmla="*/ 22 h 22"/>
                <a:gd name="T4" fmla="*/ 0 w 26"/>
                <a:gd name="T5" fmla="*/ 18 h 22"/>
                <a:gd name="T6" fmla="*/ 5 w 26"/>
                <a:gd name="T7" fmla="*/ 9 h 22"/>
                <a:gd name="T8" fmla="*/ 23 w 26"/>
                <a:gd name="T9" fmla="*/ 0 h 22"/>
                <a:gd name="T10" fmla="*/ 23 w 26"/>
                <a:gd name="T11" fmla="*/ 0 h 22"/>
                <a:gd name="T12" fmla="*/ 26 w 26"/>
                <a:gd name="T13" fmla="*/ 3 h 22"/>
                <a:gd name="T14" fmla="*/ 23 w 26"/>
                <a:gd name="T15" fmla="*/ 6 h 22"/>
                <a:gd name="T16" fmla="*/ 9 w 26"/>
                <a:gd name="T17" fmla="*/ 13 h 22"/>
                <a:gd name="T18" fmla="*/ 6 w 26"/>
                <a:gd name="T19" fmla="*/ 20 h 22"/>
                <a:gd name="T20" fmla="*/ 3 w 26"/>
                <a:gd name="T21"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 h="22">
                  <a:moveTo>
                    <a:pt x="3" y="22"/>
                  </a:moveTo>
                  <a:cubicBezTo>
                    <a:pt x="3" y="22"/>
                    <a:pt x="2" y="22"/>
                    <a:pt x="2" y="22"/>
                  </a:cubicBezTo>
                  <a:cubicBezTo>
                    <a:pt x="1" y="22"/>
                    <a:pt x="0" y="20"/>
                    <a:pt x="0" y="18"/>
                  </a:cubicBezTo>
                  <a:cubicBezTo>
                    <a:pt x="1" y="15"/>
                    <a:pt x="2" y="12"/>
                    <a:pt x="5" y="9"/>
                  </a:cubicBezTo>
                  <a:cubicBezTo>
                    <a:pt x="9" y="4"/>
                    <a:pt x="16" y="0"/>
                    <a:pt x="23" y="0"/>
                  </a:cubicBezTo>
                  <a:cubicBezTo>
                    <a:pt x="23" y="0"/>
                    <a:pt x="23" y="0"/>
                    <a:pt x="23" y="0"/>
                  </a:cubicBezTo>
                  <a:cubicBezTo>
                    <a:pt x="25" y="0"/>
                    <a:pt x="26" y="2"/>
                    <a:pt x="26" y="3"/>
                  </a:cubicBezTo>
                  <a:cubicBezTo>
                    <a:pt x="26" y="5"/>
                    <a:pt x="25" y="6"/>
                    <a:pt x="23" y="6"/>
                  </a:cubicBezTo>
                  <a:cubicBezTo>
                    <a:pt x="18" y="6"/>
                    <a:pt x="13" y="9"/>
                    <a:pt x="9" y="13"/>
                  </a:cubicBezTo>
                  <a:cubicBezTo>
                    <a:pt x="8" y="15"/>
                    <a:pt x="6" y="17"/>
                    <a:pt x="6" y="20"/>
                  </a:cubicBezTo>
                  <a:cubicBezTo>
                    <a:pt x="5" y="21"/>
                    <a:pt x="4" y="22"/>
                    <a:pt x="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5">
              <a:extLst>
                <a:ext uri="{FF2B5EF4-FFF2-40B4-BE49-F238E27FC236}">
                  <a16:creationId xmlns:a16="http://schemas.microsoft.com/office/drawing/2014/main" xmlns="" id="{09C22089-6FE8-456C-ACC6-744396E47677}"/>
                </a:ext>
              </a:extLst>
            </p:cNvPr>
            <p:cNvSpPr>
              <a:spLocks/>
            </p:cNvSpPr>
            <p:nvPr/>
          </p:nvSpPr>
          <p:spPr bwMode="auto">
            <a:xfrm>
              <a:off x="1339850" y="6127750"/>
              <a:ext cx="38100" cy="49213"/>
            </a:xfrm>
            <a:custGeom>
              <a:avLst/>
              <a:gdLst>
                <a:gd name="T0" fmla="*/ 7 w 10"/>
                <a:gd name="T1" fmla="*/ 13 h 13"/>
                <a:gd name="T2" fmla="*/ 4 w 10"/>
                <a:gd name="T3" fmla="*/ 12 h 13"/>
                <a:gd name="T4" fmla="*/ 1 w 10"/>
                <a:gd name="T5" fmla="*/ 3 h 13"/>
                <a:gd name="T6" fmla="*/ 3 w 10"/>
                <a:gd name="T7" fmla="*/ 0 h 13"/>
                <a:gd name="T8" fmla="*/ 7 w 10"/>
                <a:gd name="T9" fmla="*/ 2 h 13"/>
                <a:gd name="T10" fmla="*/ 9 w 10"/>
                <a:gd name="T11" fmla="*/ 9 h 13"/>
                <a:gd name="T12" fmla="*/ 8 w 10"/>
                <a:gd name="T13" fmla="*/ 13 h 13"/>
                <a:gd name="T14" fmla="*/ 7 w 10"/>
                <a:gd name="T15" fmla="*/ 13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3">
                  <a:moveTo>
                    <a:pt x="7" y="13"/>
                  </a:moveTo>
                  <a:cubicBezTo>
                    <a:pt x="6" y="13"/>
                    <a:pt x="5" y="13"/>
                    <a:pt x="4" y="12"/>
                  </a:cubicBezTo>
                  <a:cubicBezTo>
                    <a:pt x="2" y="9"/>
                    <a:pt x="1" y="6"/>
                    <a:pt x="1" y="3"/>
                  </a:cubicBezTo>
                  <a:cubicBezTo>
                    <a:pt x="0" y="2"/>
                    <a:pt x="1" y="0"/>
                    <a:pt x="3" y="0"/>
                  </a:cubicBezTo>
                  <a:cubicBezTo>
                    <a:pt x="5" y="0"/>
                    <a:pt x="6" y="1"/>
                    <a:pt x="7" y="2"/>
                  </a:cubicBezTo>
                  <a:cubicBezTo>
                    <a:pt x="7" y="5"/>
                    <a:pt x="8" y="7"/>
                    <a:pt x="9" y="9"/>
                  </a:cubicBezTo>
                  <a:cubicBezTo>
                    <a:pt x="10" y="10"/>
                    <a:pt x="10" y="12"/>
                    <a:pt x="8" y="13"/>
                  </a:cubicBezTo>
                  <a:cubicBezTo>
                    <a:pt x="8" y="13"/>
                    <a:pt x="7" y="13"/>
                    <a:pt x="7"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6">
              <a:extLst>
                <a:ext uri="{FF2B5EF4-FFF2-40B4-BE49-F238E27FC236}">
                  <a16:creationId xmlns:a16="http://schemas.microsoft.com/office/drawing/2014/main" xmlns="" id="{511A7D1C-1644-4756-BF28-A6A89F55C8D8}"/>
                </a:ext>
              </a:extLst>
            </p:cNvPr>
            <p:cNvSpPr>
              <a:spLocks noEditPoints="1"/>
            </p:cNvSpPr>
            <p:nvPr/>
          </p:nvSpPr>
          <p:spPr bwMode="auto">
            <a:xfrm>
              <a:off x="1079500" y="6280150"/>
              <a:ext cx="246063" cy="261938"/>
            </a:xfrm>
            <a:custGeom>
              <a:avLst/>
              <a:gdLst>
                <a:gd name="T0" fmla="*/ 25 w 65"/>
                <a:gd name="T1" fmla="*/ 69 h 69"/>
                <a:gd name="T2" fmla="*/ 23 w 65"/>
                <a:gd name="T3" fmla="*/ 69 h 69"/>
                <a:gd name="T4" fmla="*/ 1 w 65"/>
                <a:gd name="T5" fmla="*/ 51 h 69"/>
                <a:gd name="T6" fmla="*/ 1 w 65"/>
                <a:gd name="T7" fmla="*/ 46 h 69"/>
                <a:gd name="T8" fmla="*/ 37 w 65"/>
                <a:gd name="T9" fmla="*/ 1 h 69"/>
                <a:gd name="T10" fmla="*/ 39 w 65"/>
                <a:gd name="T11" fmla="*/ 0 h 69"/>
                <a:gd name="T12" fmla="*/ 41 w 65"/>
                <a:gd name="T13" fmla="*/ 1 h 69"/>
                <a:gd name="T14" fmla="*/ 64 w 65"/>
                <a:gd name="T15" fmla="*/ 19 h 69"/>
                <a:gd name="T16" fmla="*/ 64 w 65"/>
                <a:gd name="T17" fmla="*/ 23 h 69"/>
                <a:gd name="T18" fmla="*/ 27 w 65"/>
                <a:gd name="T19" fmla="*/ 68 h 69"/>
                <a:gd name="T20" fmla="*/ 25 w 65"/>
                <a:gd name="T21" fmla="*/ 69 h 69"/>
                <a:gd name="T22" fmla="*/ 25 w 65"/>
                <a:gd name="T23" fmla="*/ 69 h 69"/>
                <a:gd name="T24" fmla="*/ 7 w 65"/>
                <a:gd name="T25" fmla="*/ 48 h 69"/>
                <a:gd name="T26" fmla="*/ 24 w 65"/>
                <a:gd name="T27" fmla="*/ 62 h 69"/>
                <a:gd name="T28" fmla="*/ 57 w 65"/>
                <a:gd name="T29" fmla="*/ 21 h 69"/>
                <a:gd name="T30" fmla="*/ 40 w 65"/>
                <a:gd name="T31" fmla="*/ 7 h 69"/>
                <a:gd name="T32" fmla="*/ 7 w 65"/>
                <a:gd name="T33" fmla="*/ 4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9">
                  <a:moveTo>
                    <a:pt x="25" y="69"/>
                  </a:moveTo>
                  <a:cubicBezTo>
                    <a:pt x="24" y="69"/>
                    <a:pt x="23" y="69"/>
                    <a:pt x="23" y="69"/>
                  </a:cubicBezTo>
                  <a:cubicBezTo>
                    <a:pt x="1" y="51"/>
                    <a:pt x="1" y="51"/>
                    <a:pt x="1" y="51"/>
                  </a:cubicBezTo>
                  <a:cubicBezTo>
                    <a:pt x="0" y="49"/>
                    <a:pt x="0" y="48"/>
                    <a:pt x="1" y="46"/>
                  </a:cubicBezTo>
                  <a:cubicBezTo>
                    <a:pt x="37" y="1"/>
                    <a:pt x="37" y="1"/>
                    <a:pt x="37" y="1"/>
                  </a:cubicBezTo>
                  <a:cubicBezTo>
                    <a:pt x="38" y="0"/>
                    <a:pt x="38" y="0"/>
                    <a:pt x="39" y="0"/>
                  </a:cubicBezTo>
                  <a:cubicBezTo>
                    <a:pt x="40" y="0"/>
                    <a:pt x="41" y="0"/>
                    <a:pt x="41" y="1"/>
                  </a:cubicBezTo>
                  <a:cubicBezTo>
                    <a:pt x="64" y="19"/>
                    <a:pt x="64" y="19"/>
                    <a:pt x="64" y="19"/>
                  </a:cubicBezTo>
                  <a:cubicBezTo>
                    <a:pt x="65" y="20"/>
                    <a:pt x="65" y="22"/>
                    <a:pt x="64" y="23"/>
                  </a:cubicBezTo>
                  <a:cubicBezTo>
                    <a:pt x="27" y="68"/>
                    <a:pt x="27" y="68"/>
                    <a:pt x="27" y="68"/>
                  </a:cubicBezTo>
                  <a:cubicBezTo>
                    <a:pt x="26" y="69"/>
                    <a:pt x="26" y="69"/>
                    <a:pt x="25" y="69"/>
                  </a:cubicBezTo>
                  <a:cubicBezTo>
                    <a:pt x="25" y="69"/>
                    <a:pt x="25" y="69"/>
                    <a:pt x="25" y="69"/>
                  </a:cubicBezTo>
                  <a:close/>
                  <a:moveTo>
                    <a:pt x="7" y="48"/>
                  </a:moveTo>
                  <a:cubicBezTo>
                    <a:pt x="24" y="62"/>
                    <a:pt x="24" y="62"/>
                    <a:pt x="24" y="62"/>
                  </a:cubicBezTo>
                  <a:cubicBezTo>
                    <a:pt x="57" y="21"/>
                    <a:pt x="57" y="21"/>
                    <a:pt x="57" y="21"/>
                  </a:cubicBezTo>
                  <a:cubicBezTo>
                    <a:pt x="40" y="7"/>
                    <a:pt x="40" y="7"/>
                    <a:pt x="40" y="7"/>
                  </a:cubicBezTo>
                  <a:lnTo>
                    <a:pt x="7"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7">
              <a:extLst>
                <a:ext uri="{FF2B5EF4-FFF2-40B4-BE49-F238E27FC236}">
                  <a16:creationId xmlns:a16="http://schemas.microsoft.com/office/drawing/2014/main" xmlns="" id="{2310CD26-D895-44B4-868A-FBB7A3D742BC}"/>
                </a:ext>
              </a:extLst>
            </p:cNvPr>
            <p:cNvSpPr>
              <a:spLocks/>
            </p:cNvSpPr>
            <p:nvPr/>
          </p:nvSpPr>
          <p:spPr bwMode="auto">
            <a:xfrm>
              <a:off x="1177925" y="6326188"/>
              <a:ext cx="109538" cy="90488"/>
            </a:xfrm>
            <a:custGeom>
              <a:avLst/>
              <a:gdLst>
                <a:gd name="T0" fmla="*/ 26 w 29"/>
                <a:gd name="T1" fmla="*/ 24 h 24"/>
                <a:gd name="T2" fmla="*/ 24 w 29"/>
                <a:gd name="T3" fmla="*/ 24 h 24"/>
                <a:gd name="T4" fmla="*/ 2 w 29"/>
                <a:gd name="T5" fmla="*/ 5 h 24"/>
                <a:gd name="T6" fmla="*/ 1 w 29"/>
                <a:gd name="T7" fmla="*/ 1 h 24"/>
                <a:gd name="T8" fmla="*/ 5 w 29"/>
                <a:gd name="T9" fmla="*/ 1 h 24"/>
                <a:gd name="T10" fmla="*/ 27 w 29"/>
                <a:gd name="T11" fmla="*/ 19 h 24"/>
                <a:gd name="T12" fmla="*/ 28 w 29"/>
                <a:gd name="T13" fmla="*/ 23 h 24"/>
                <a:gd name="T14" fmla="*/ 26 w 29"/>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 h="24">
                  <a:moveTo>
                    <a:pt x="26" y="24"/>
                  </a:moveTo>
                  <a:cubicBezTo>
                    <a:pt x="25" y="24"/>
                    <a:pt x="24" y="24"/>
                    <a:pt x="24" y="24"/>
                  </a:cubicBezTo>
                  <a:cubicBezTo>
                    <a:pt x="2" y="5"/>
                    <a:pt x="2" y="5"/>
                    <a:pt x="2" y="5"/>
                  </a:cubicBezTo>
                  <a:cubicBezTo>
                    <a:pt x="0" y="4"/>
                    <a:pt x="0" y="3"/>
                    <a:pt x="1" y="1"/>
                  </a:cubicBezTo>
                  <a:cubicBezTo>
                    <a:pt x="2" y="0"/>
                    <a:pt x="4" y="0"/>
                    <a:pt x="5" y="1"/>
                  </a:cubicBezTo>
                  <a:cubicBezTo>
                    <a:pt x="27" y="19"/>
                    <a:pt x="27" y="19"/>
                    <a:pt x="27" y="19"/>
                  </a:cubicBezTo>
                  <a:cubicBezTo>
                    <a:pt x="29" y="20"/>
                    <a:pt x="29" y="22"/>
                    <a:pt x="28" y="23"/>
                  </a:cubicBezTo>
                  <a:cubicBezTo>
                    <a:pt x="27" y="24"/>
                    <a:pt x="26" y="24"/>
                    <a:pt x="26"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28">
              <a:extLst>
                <a:ext uri="{FF2B5EF4-FFF2-40B4-BE49-F238E27FC236}">
                  <a16:creationId xmlns:a16="http://schemas.microsoft.com/office/drawing/2014/main" xmlns="" id="{7DA6D604-0F08-4F5E-AB03-1A660B4B0274}"/>
                </a:ext>
              </a:extLst>
            </p:cNvPr>
            <p:cNvSpPr>
              <a:spLocks/>
            </p:cNvSpPr>
            <p:nvPr/>
          </p:nvSpPr>
          <p:spPr bwMode="auto">
            <a:xfrm>
              <a:off x="1235075" y="6245225"/>
              <a:ext cx="66675" cy="73025"/>
            </a:xfrm>
            <a:custGeom>
              <a:avLst/>
              <a:gdLst>
                <a:gd name="T0" fmla="*/ 4 w 18"/>
                <a:gd name="T1" fmla="*/ 19 h 19"/>
                <a:gd name="T2" fmla="*/ 2 w 18"/>
                <a:gd name="T3" fmla="*/ 18 h 19"/>
                <a:gd name="T4" fmla="*/ 1 w 18"/>
                <a:gd name="T5" fmla="*/ 14 h 19"/>
                <a:gd name="T6" fmla="*/ 12 w 18"/>
                <a:gd name="T7" fmla="*/ 1 h 19"/>
                <a:gd name="T8" fmla="*/ 16 w 18"/>
                <a:gd name="T9" fmla="*/ 1 h 19"/>
                <a:gd name="T10" fmla="*/ 16 w 18"/>
                <a:gd name="T11" fmla="*/ 5 h 19"/>
                <a:gd name="T12" fmla="*/ 6 w 18"/>
                <a:gd name="T13" fmla="*/ 18 h 19"/>
                <a:gd name="T14" fmla="*/ 4 w 1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19">
                  <a:moveTo>
                    <a:pt x="4" y="19"/>
                  </a:moveTo>
                  <a:cubicBezTo>
                    <a:pt x="3" y="19"/>
                    <a:pt x="2" y="19"/>
                    <a:pt x="2" y="18"/>
                  </a:cubicBezTo>
                  <a:cubicBezTo>
                    <a:pt x="0" y="17"/>
                    <a:pt x="0" y="16"/>
                    <a:pt x="1" y="14"/>
                  </a:cubicBezTo>
                  <a:cubicBezTo>
                    <a:pt x="12" y="1"/>
                    <a:pt x="12" y="1"/>
                    <a:pt x="12" y="1"/>
                  </a:cubicBezTo>
                  <a:cubicBezTo>
                    <a:pt x="13" y="0"/>
                    <a:pt x="15" y="0"/>
                    <a:pt x="16" y="1"/>
                  </a:cubicBezTo>
                  <a:cubicBezTo>
                    <a:pt x="17" y="2"/>
                    <a:pt x="18" y="4"/>
                    <a:pt x="16" y="5"/>
                  </a:cubicBezTo>
                  <a:cubicBezTo>
                    <a:pt x="6" y="18"/>
                    <a:pt x="6" y="18"/>
                    <a:pt x="6" y="18"/>
                  </a:cubicBezTo>
                  <a:cubicBezTo>
                    <a:pt x="5" y="19"/>
                    <a:pt x="5" y="19"/>
                    <a:pt x="4"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29">
              <a:extLst>
                <a:ext uri="{FF2B5EF4-FFF2-40B4-BE49-F238E27FC236}">
                  <a16:creationId xmlns:a16="http://schemas.microsoft.com/office/drawing/2014/main" xmlns="" id="{FCE64A7C-1709-4D08-9E62-22297BCDF4C0}"/>
                </a:ext>
              </a:extLst>
            </p:cNvPr>
            <p:cNvSpPr>
              <a:spLocks/>
            </p:cNvSpPr>
            <p:nvPr/>
          </p:nvSpPr>
          <p:spPr bwMode="auto">
            <a:xfrm>
              <a:off x="1284288" y="6283325"/>
              <a:ext cx="63500" cy="73025"/>
            </a:xfrm>
            <a:custGeom>
              <a:avLst/>
              <a:gdLst>
                <a:gd name="T0" fmla="*/ 3 w 17"/>
                <a:gd name="T1" fmla="*/ 19 h 19"/>
                <a:gd name="T2" fmla="*/ 1 w 17"/>
                <a:gd name="T3" fmla="*/ 19 h 19"/>
                <a:gd name="T4" fmla="*/ 1 w 17"/>
                <a:gd name="T5" fmla="*/ 14 h 19"/>
                <a:gd name="T6" fmla="*/ 11 w 17"/>
                <a:gd name="T7" fmla="*/ 1 h 19"/>
                <a:gd name="T8" fmla="*/ 16 w 17"/>
                <a:gd name="T9" fmla="*/ 1 h 19"/>
                <a:gd name="T10" fmla="*/ 16 w 17"/>
                <a:gd name="T11" fmla="*/ 5 h 19"/>
                <a:gd name="T12" fmla="*/ 5 w 17"/>
                <a:gd name="T13" fmla="*/ 18 h 19"/>
                <a:gd name="T14" fmla="*/ 3 w 17"/>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19">
                  <a:moveTo>
                    <a:pt x="3" y="19"/>
                  </a:moveTo>
                  <a:cubicBezTo>
                    <a:pt x="2" y="19"/>
                    <a:pt x="2" y="19"/>
                    <a:pt x="1" y="19"/>
                  </a:cubicBezTo>
                  <a:cubicBezTo>
                    <a:pt x="0" y="18"/>
                    <a:pt x="0" y="16"/>
                    <a:pt x="1" y="14"/>
                  </a:cubicBezTo>
                  <a:cubicBezTo>
                    <a:pt x="11" y="1"/>
                    <a:pt x="11" y="1"/>
                    <a:pt x="11" y="1"/>
                  </a:cubicBezTo>
                  <a:cubicBezTo>
                    <a:pt x="12" y="0"/>
                    <a:pt x="14" y="0"/>
                    <a:pt x="16" y="1"/>
                  </a:cubicBezTo>
                  <a:cubicBezTo>
                    <a:pt x="17" y="2"/>
                    <a:pt x="17" y="4"/>
                    <a:pt x="16" y="5"/>
                  </a:cubicBezTo>
                  <a:cubicBezTo>
                    <a:pt x="5" y="18"/>
                    <a:pt x="5" y="18"/>
                    <a:pt x="5" y="18"/>
                  </a:cubicBezTo>
                  <a:cubicBezTo>
                    <a:pt x="5" y="19"/>
                    <a:pt x="4" y="19"/>
                    <a:pt x="3" y="1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1" name="Group 80">
            <a:extLst>
              <a:ext uri="{FF2B5EF4-FFF2-40B4-BE49-F238E27FC236}">
                <a16:creationId xmlns:a16="http://schemas.microsoft.com/office/drawing/2014/main" xmlns="" id="{FDA900D0-1511-4E8A-87F8-E836C50C60F2}"/>
              </a:ext>
            </a:extLst>
          </p:cNvPr>
          <p:cNvGrpSpPr/>
          <p:nvPr/>
        </p:nvGrpSpPr>
        <p:grpSpPr>
          <a:xfrm>
            <a:off x="7237365" y="3755622"/>
            <a:ext cx="405444" cy="410589"/>
            <a:chOff x="5986463" y="5673725"/>
            <a:chExt cx="625475" cy="633413"/>
          </a:xfrm>
          <a:solidFill>
            <a:srgbClr val="008685"/>
          </a:solidFill>
        </p:grpSpPr>
        <p:sp>
          <p:nvSpPr>
            <p:cNvPr id="60" name="Freeform 51">
              <a:extLst>
                <a:ext uri="{FF2B5EF4-FFF2-40B4-BE49-F238E27FC236}">
                  <a16:creationId xmlns:a16="http://schemas.microsoft.com/office/drawing/2014/main" xmlns="" id="{B6AD6007-A8E6-45F7-BEE5-45CCC8C6D8D7}"/>
                </a:ext>
              </a:extLst>
            </p:cNvPr>
            <p:cNvSpPr>
              <a:spLocks/>
            </p:cNvSpPr>
            <p:nvPr/>
          </p:nvSpPr>
          <p:spPr bwMode="auto">
            <a:xfrm>
              <a:off x="5986463" y="5673725"/>
              <a:ext cx="625475" cy="633413"/>
            </a:xfrm>
            <a:custGeom>
              <a:avLst/>
              <a:gdLst>
                <a:gd name="T0" fmla="*/ 102 w 166"/>
                <a:gd name="T1" fmla="*/ 166 h 166"/>
                <a:gd name="T2" fmla="*/ 100 w 166"/>
                <a:gd name="T3" fmla="*/ 166 h 166"/>
                <a:gd name="T4" fmla="*/ 68 w 166"/>
                <a:gd name="T5" fmla="*/ 133 h 166"/>
                <a:gd name="T6" fmla="*/ 68 w 166"/>
                <a:gd name="T7" fmla="*/ 129 h 166"/>
                <a:gd name="T8" fmla="*/ 72 w 166"/>
                <a:gd name="T9" fmla="*/ 129 h 166"/>
                <a:gd name="T10" fmla="*/ 102 w 166"/>
                <a:gd name="T11" fmla="*/ 159 h 166"/>
                <a:gd name="T12" fmla="*/ 117 w 166"/>
                <a:gd name="T13" fmla="*/ 144 h 166"/>
                <a:gd name="T14" fmla="*/ 120 w 166"/>
                <a:gd name="T15" fmla="*/ 134 h 166"/>
                <a:gd name="T16" fmla="*/ 110 w 166"/>
                <a:gd name="T17" fmla="*/ 88 h 166"/>
                <a:gd name="T18" fmla="*/ 111 w 166"/>
                <a:gd name="T19" fmla="*/ 86 h 166"/>
                <a:gd name="T20" fmla="*/ 142 w 166"/>
                <a:gd name="T21" fmla="*/ 55 h 166"/>
                <a:gd name="T22" fmla="*/ 155 w 166"/>
                <a:gd name="T23" fmla="*/ 31 h 166"/>
                <a:gd name="T24" fmla="*/ 160 w 166"/>
                <a:gd name="T25" fmla="*/ 13 h 166"/>
                <a:gd name="T26" fmla="*/ 158 w 166"/>
                <a:gd name="T27" fmla="*/ 8 h 166"/>
                <a:gd name="T28" fmla="*/ 153 w 166"/>
                <a:gd name="T29" fmla="*/ 7 h 166"/>
                <a:gd name="T30" fmla="*/ 135 w 166"/>
                <a:gd name="T31" fmla="*/ 11 h 166"/>
                <a:gd name="T32" fmla="*/ 111 w 166"/>
                <a:gd name="T33" fmla="*/ 24 h 166"/>
                <a:gd name="T34" fmla="*/ 81 w 166"/>
                <a:gd name="T35" fmla="*/ 55 h 166"/>
                <a:gd name="T36" fmla="*/ 78 w 166"/>
                <a:gd name="T37" fmla="*/ 56 h 166"/>
                <a:gd name="T38" fmla="*/ 33 w 166"/>
                <a:gd name="T39" fmla="*/ 46 h 166"/>
                <a:gd name="T40" fmla="*/ 22 w 166"/>
                <a:gd name="T41" fmla="*/ 49 h 166"/>
                <a:gd name="T42" fmla="*/ 7 w 166"/>
                <a:gd name="T43" fmla="*/ 64 h 166"/>
                <a:gd name="T44" fmla="*/ 37 w 166"/>
                <a:gd name="T45" fmla="*/ 94 h 166"/>
                <a:gd name="T46" fmla="*/ 37 w 166"/>
                <a:gd name="T47" fmla="*/ 99 h 166"/>
                <a:gd name="T48" fmla="*/ 33 w 166"/>
                <a:gd name="T49" fmla="*/ 99 h 166"/>
                <a:gd name="T50" fmla="*/ 1 w 166"/>
                <a:gd name="T51" fmla="*/ 66 h 166"/>
                <a:gd name="T52" fmla="*/ 1 w 166"/>
                <a:gd name="T53" fmla="*/ 62 h 166"/>
                <a:gd name="T54" fmla="*/ 18 w 166"/>
                <a:gd name="T55" fmla="*/ 45 h 166"/>
                <a:gd name="T56" fmla="*/ 34 w 166"/>
                <a:gd name="T57" fmla="*/ 40 h 166"/>
                <a:gd name="T58" fmla="*/ 78 w 166"/>
                <a:gd name="T59" fmla="*/ 50 h 166"/>
                <a:gd name="T60" fmla="*/ 107 w 166"/>
                <a:gd name="T61" fmla="*/ 20 h 166"/>
                <a:gd name="T62" fmla="*/ 134 w 166"/>
                <a:gd name="T63" fmla="*/ 5 h 166"/>
                <a:gd name="T64" fmla="*/ 152 w 166"/>
                <a:gd name="T65" fmla="*/ 1 h 166"/>
                <a:gd name="T66" fmla="*/ 163 w 166"/>
                <a:gd name="T67" fmla="*/ 4 h 166"/>
                <a:gd name="T68" fmla="*/ 166 w 166"/>
                <a:gd name="T69" fmla="*/ 14 h 166"/>
                <a:gd name="T70" fmla="*/ 161 w 166"/>
                <a:gd name="T71" fmla="*/ 32 h 166"/>
                <a:gd name="T72" fmla="*/ 146 w 166"/>
                <a:gd name="T73" fmla="*/ 59 h 166"/>
                <a:gd name="T74" fmla="*/ 117 w 166"/>
                <a:gd name="T75" fmla="*/ 89 h 166"/>
                <a:gd name="T76" fmla="*/ 126 w 166"/>
                <a:gd name="T77" fmla="*/ 132 h 166"/>
                <a:gd name="T78" fmla="*/ 122 w 166"/>
                <a:gd name="T79" fmla="*/ 148 h 166"/>
                <a:gd name="T80" fmla="*/ 104 w 166"/>
                <a:gd name="T81" fmla="*/ 166 h 166"/>
                <a:gd name="T82" fmla="*/ 102 w 166"/>
                <a:gd name="T83" fmla="*/ 166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166">
                  <a:moveTo>
                    <a:pt x="102" y="166"/>
                  </a:moveTo>
                  <a:cubicBezTo>
                    <a:pt x="101" y="166"/>
                    <a:pt x="100" y="166"/>
                    <a:pt x="100" y="166"/>
                  </a:cubicBezTo>
                  <a:cubicBezTo>
                    <a:pt x="68" y="133"/>
                    <a:pt x="68" y="133"/>
                    <a:pt x="68" y="133"/>
                  </a:cubicBezTo>
                  <a:cubicBezTo>
                    <a:pt x="66" y="132"/>
                    <a:pt x="66" y="130"/>
                    <a:pt x="68" y="129"/>
                  </a:cubicBezTo>
                  <a:cubicBezTo>
                    <a:pt x="69" y="128"/>
                    <a:pt x="71" y="128"/>
                    <a:pt x="72" y="129"/>
                  </a:cubicBezTo>
                  <a:cubicBezTo>
                    <a:pt x="102" y="159"/>
                    <a:pt x="102" y="159"/>
                    <a:pt x="102" y="159"/>
                  </a:cubicBezTo>
                  <a:cubicBezTo>
                    <a:pt x="117" y="144"/>
                    <a:pt x="117" y="144"/>
                    <a:pt x="117" y="144"/>
                  </a:cubicBezTo>
                  <a:cubicBezTo>
                    <a:pt x="120" y="141"/>
                    <a:pt x="121" y="137"/>
                    <a:pt x="120" y="134"/>
                  </a:cubicBezTo>
                  <a:cubicBezTo>
                    <a:pt x="110" y="88"/>
                    <a:pt x="110" y="88"/>
                    <a:pt x="110" y="88"/>
                  </a:cubicBezTo>
                  <a:cubicBezTo>
                    <a:pt x="110" y="87"/>
                    <a:pt x="111" y="86"/>
                    <a:pt x="111" y="86"/>
                  </a:cubicBezTo>
                  <a:cubicBezTo>
                    <a:pt x="142" y="55"/>
                    <a:pt x="142" y="55"/>
                    <a:pt x="142" y="55"/>
                  </a:cubicBezTo>
                  <a:cubicBezTo>
                    <a:pt x="148" y="48"/>
                    <a:pt x="153" y="40"/>
                    <a:pt x="155" y="31"/>
                  </a:cubicBezTo>
                  <a:cubicBezTo>
                    <a:pt x="160" y="13"/>
                    <a:pt x="160" y="13"/>
                    <a:pt x="160" y="13"/>
                  </a:cubicBezTo>
                  <a:cubicBezTo>
                    <a:pt x="160" y="11"/>
                    <a:pt x="160" y="9"/>
                    <a:pt x="158" y="8"/>
                  </a:cubicBezTo>
                  <a:cubicBezTo>
                    <a:pt x="157" y="7"/>
                    <a:pt x="155" y="6"/>
                    <a:pt x="153" y="7"/>
                  </a:cubicBezTo>
                  <a:cubicBezTo>
                    <a:pt x="135" y="11"/>
                    <a:pt x="135" y="11"/>
                    <a:pt x="135" y="11"/>
                  </a:cubicBezTo>
                  <a:cubicBezTo>
                    <a:pt x="126" y="13"/>
                    <a:pt x="118" y="18"/>
                    <a:pt x="111" y="24"/>
                  </a:cubicBezTo>
                  <a:cubicBezTo>
                    <a:pt x="81" y="55"/>
                    <a:pt x="81" y="55"/>
                    <a:pt x="81" y="55"/>
                  </a:cubicBezTo>
                  <a:cubicBezTo>
                    <a:pt x="80" y="56"/>
                    <a:pt x="79" y="56"/>
                    <a:pt x="78" y="56"/>
                  </a:cubicBezTo>
                  <a:cubicBezTo>
                    <a:pt x="33" y="46"/>
                    <a:pt x="33" y="46"/>
                    <a:pt x="33" y="46"/>
                  </a:cubicBezTo>
                  <a:cubicBezTo>
                    <a:pt x="29" y="45"/>
                    <a:pt x="25" y="46"/>
                    <a:pt x="22" y="49"/>
                  </a:cubicBezTo>
                  <a:cubicBezTo>
                    <a:pt x="7" y="64"/>
                    <a:pt x="7" y="64"/>
                    <a:pt x="7" y="64"/>
                  </a:cubicBezTo>
                  <a:cubicBezTo>
                    <a:pt x="37" y="94"/>
                    <a:pt x="37" y="94"/>
                    <a:pt x="37" y="94"/>
                  </a:cubicBezTo>
                  <a:cubicBezTo>
                    <a:pt x="38" y="96"/>
                    <a:pt x="38" y="97"/>
                    <a:pt x="37" y="99"/>
                  </a:cubicBezTo>
                  <a:cubicBezTo>
                    <a:pt x="36" y="100"/>
                    <a:pt x="34" y="100"/>
                    <a:pt x="33" y="99"/>
                  </a:cubicBezTo>
                  <a:cubicBezTo>
                    <a:pt x="1" y="66"/>
                    <a:pt x="1" y="66"/>
                    <a:pt x="1" y="66"/>
                  </a:cubicBezTo>
                  <a:cubicBezTo>
                    <a:pt x="0" y="65"/>
                    <a:pt x="0" y="63"/>
                    <a:pt x="1" y="62"/>
                  </a:cubicBezTo>
                  <a:cubicBezTo>
                    <a:pt x="18" y="45"/>
                    <a:pt x="18" y="45"/>
                    <a:pt x="18" y="45"/>
                  </a:cubicBezTo>
                  <a:cubicBezTo>
                    <a:pt x="22" y="41"/>
                    <a:pt x="28" y="39"/>
                    <a:pt x="34" y="40"/>
                  </a:cubicBezTo>
                  <a:cubicBezTo>
                    <a:pt x="78" y="50"/>
                    <a:pt x="78" y="50"/>
                    <a:pt x="78" y="50"/>
                  </a:cubicBezTo>
                  <a:cubicBezTo>
                    <a:pt x="107" y="20"/>
                    <a:pt x="107" y="20"/>
                    <a:pt x="107" y="20"/>
                  </a:cubicBezTo>
                  <a:cubicBezTo>
                    <a:pt x="115" y="13"/>
                    <a:pt x="124" y="8"/>
                    <a:pt x="134" y="5"/>
                  </a:cubicBezTo>
                  <a:cubicBezTo>
                    <a:pt x="152" y="1"/>
                    <a:pt x="152" y="1"/>
                    <a:pt x="152" y="1"/>
                  </a:cubicBezTo>
                  <a:cubicBezTo>
                    <a:pt x="156" y="0"/>
                    <a:pt x="160" y="1"/>
                    <a:pt x="163" y="4"/>
                  </a:cubicBezTo>
                  <a:cubicBezTo>
                    <a:pt x="165" y="7"/>
                    <a:pt x="166" y="11"/>
                    <a:pt x="166" y="14"/>
                  </a:cubicBezTo>
                  <a:cubicBezTo>
                    <a:pt x="161" y="32"/>
                    <a:pt x="161" y="32"/>
                    <a:pt x="161" y="32"/>
                  </a:cubicBezTo>
                  <a:cubicBezTo>
                    <a:pt x="159" y="42"/>
                    <a:pt x="153" y="52"/>
                    <a:pt x="146" y="59"/>
                  </a:cubicBezTo>
                  <a:cubicBezTo>
                    <a:pt x="117" y="89"/>
                    <a:pt x="117" y="89"/>
                    <a:pt x="117" y="89"/>
                  </a:cubicBezTo>
                  <a:cubicBezTo>
                    <a:pt x="126" y="132"/>
                    <a:pt x="126" y="132"/>
                    <a:pt x="126" y="132"/>
                  </a:cubicBezTo>
                  <a:cubicBezTo>
                    <a:pt x="127" y="138"/>
                    <a:pt x="126" y="144"/>
                    <a:pt x="122" y="148"/>
                  </a:cubicBezTo>
                  <a:cubicBezTo>
                    <a:pt x="104" y="166"/>
                    <a:pt x="104" y="166"/>
                    <a:pt x="104" y="166"/>
                  </a:cubicBezTo>
                  <a:cubicBezTo>
                    <a:pt x="104" y="166"/>
                    <a:pt x="103" y="166"/>
                    <a:pt x="102" y="16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2">
              <a:extLst>
                <a:ext uri="{FF2B5EF4-FFF2-40B4-BE49-F238E27FC236}">
                  <a16:creationId xmlns:a16="http://schemas.microsoft.com/office/drawing/2014/main" xmlns="" id="{4BC0C1DE-BFC3-4FC7-99C4-65EAAFAC4359}"/>
                </a:ext>
              </a:extLst>
            </p:cNvPr>
            <p:cNvSpPr>
              <a:spLocks/>
            </p:cNvSpPr>
            <p:nvPr/>
          </p:nvSpPr>
          <p:spPr bwMode="auto">
            <a:xfrm>
              <a:off x="6502400" y="5692775"/>
              <a:ext cx="95250" cy="95250"/>
            </a:xfrm>
            <a:custGeom>
              <a:avLst/>
              <a:gdLst>
                <a:gd name="T0" fmla="*/ 22 w 25"/>
                <a:gd name="T1" fmla="*/ 25 h 25"/>
                <a:gd name="T2" fmla="*/ 20 w 25"/>
                <a:gd name="T3" fmla="*/ 24 h 25"/>
                <a:gd name="T4" fmla="*/ 1 w 25"/>
                <a:gd name="T5" fmla="*/ 5 h 25"/>
                <a:gd name="T6" fmla="*/ 1 w 25"/>
                <a:gd name="T7" fmla="*/ 1 h 25"/>
                <a:gd name="T8" fmla="*/ 6 w 25"/>
                <a:gd name="T9" fmla="*/ 1 h 25"/>
                <a:gd name="T10" fmla="*/ 24 w 25"/>
                <a:gd name="T11" fmla="*/ 19 h 25"/>
                <a:gd name="T12" fmla="*/ 24 w 25"/>
                <a:gd name="T13" fmla="*/ 24 h 25"/>
                <a:gd name="T14" fmla="*/ 22 w 25"/>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5">
                  <a:moveTo>
                    <a:pt x="22" y="25"/>
                  </a:moveTo>
                  <a:cubicBezTo>
                    <a:pt x="21" y="25"/>
                    <a:pt x="20" y="24"/>
                    <a:pt x="20" y="24"/>
                  </a:cubicBezTo>
                  <a:cubicBezTo>
                    <a:pt x="1" y="5"/>
                    <a:pt x="1" y="5"/>
                    <a:pt x="1" y="5"/>
                  </a:cubicBezTo>
                  <a:cubicBezTo>
                    <a:pt x="0" y="4"/>
                    <a:pt x="0" y="2"/>
                    <a:pt x="1" y="1"/>
                  </a:cubicBezTo>
                  <a:cubicBezTo>
                    <a:pt x="3" y="0"/>
                    <a:pt x="4" y="0"/>
                    <a:pt x="6" y="1"/>
                  </a:cubicBezTo>
                  <a:cubicBezTo>
                    <a:pt x="24" y="19"/>
                    <a:pt x="24" y="19"/>
                    <a:pt x="24" y="19"/>
                  </a:cubicBezTo>
                  <a:cubicBezTo>
                    <a:pt x="25" y="21"/>
                    <a:pt x="25" y="22"/>
                    <a:pt x="24" y="24"/>
                  </a:cubicBezTo>
                  <a:cubicBezTo>
                    <a:pt x="23" y="24"/>
                    <a:pt x="23" y="25"/>
                    <a:pt x="22"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3">
              <a:extLst>
                <a:ext uri="{FF2B5EF4-FFF2-40B4-BE49-F238E27FC236}">
                  <a16:creationId xmlns:a16="http://schemas.microsoft.com/office/drawing/2014/main" xmlns="" id="{129B9333-62B0-4D7C-A51B-B3801DF33065}"/>
                </a:ext>
              </a:extLst>
            </p:cNvPr>
            <p:cNvSpPr>
              <a:spLocks/>
            </p:cNvSpPr>
            <p:nvPr/>
          </p:nvSpPr>
          <p:spPr bwMode="auto">
            <a:xfrm>
              <a:off x="6145213" y="5853113"/>
              <a:ext cx="157163" cy="160338"/>
            </a:xfrm>
            <a:custGeom>
              <a:avLst/>
              <a:gdLst>
                <a:gd name="T0" fmla="*/ 3 w 42"/>
                <a:gd name="T1" fmla="*/ 42 h 42"/>
                <a:gd name="T2" fmla="*/ 1 w 42"/>
                <a:gd name="T3" fmla="*/ 41 h 42"/>
                <a:gd name="T4" fmla="*/ 1 w 42"/>
                <a:gd name="T5" fmla="*/ 37 h 42"/>
                <a:gd name="T6" fmla="*/ 37 w 42"/>
                <a:gd name="T7" fmla="*/ 2 h 42"/>
                <a:gd name="T8" fmla="*/ 41 w 42"/>
                <a:gd name="T9" fmla="*/ 2 h 42"/>
                <a:gd name="T10" fmla="*/ 41 w 42"/>
                <a:gd name="T11" fmla="*/ 6 h 42"/>
                <a:gd name="T12" fmla="*/ 5 w 42"/>
                <a:gd name="T13" fmla="*/ 41 h 42"/>
                <a:gd name="T14" fmla="*/ 3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3" y="42"/>
                  </a:moveTo>
                  <a:cubicBezTo>
                    <a:pt x="3" y="42"/>
                    <a:pt x="2" y="42"/>
                    <a:pt x="1" y="41"/>
                  </a:cubicBezTo>
                  <a:cubicBezTo>
                    <a:pt x="0" y="40"/>
                    <a:pt x="0" y="38"/>
                    <a:pt x="1" y="37"/>
                  </a:cubicBezTo>
                  <a:cubicBezTo>
                    <a:pt x="37" y="2"/>
                    <a:pt x="37" y="2"/>
                    <a:pt x="37" y="2"/>
                  </a:cubicBezTo>
                  <a:cubicBezTo>
                    <a:pt x="38" y="0"/>
                    <a:pt x="40" y="0"/>
                    <a:pt x="41" y="2"/>
                  </a:cubicBezTo>
                  <a:cubicBezTo>
                    <a:pt x="42" y="3"/>
                    <a:pt x="42" y="5"/>
                    <a:pt x="41" y="6"/>
                  </a:cubicBezTo>
                  <a:cubicBezTo>
                    <a:pt x="5" y="41"/>
                    <a:pt x="5" y="41"/>
                    <a:pt x="5" y="41"/>
                  </a:cubicBezTo>
                  <a:cubicBezTo>
                    <a:pt x="5" y="42"/>
                    <a:pt x="4" y="42"/>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4">
              <a:extLst>
                <a:ext uri="{FF2B5EF4-FFF2-40B4-BE49-F238E27FC236}">
                  <a16:creationId xmlns:a16="http://schemas.microsoft.com/office/drawing/2014/main" xmlns="" id="{0BEBAC0A-0F78-4D1D-92F7-469ADC916E76}"/>
                </a:ext>
              </a:extLst>
            </p:cNvPr>
            <p:cNvSpPr>
              <a:spLocks/>
            </p:cNvSpPr>
            <p:nvPr/>
          </p:nvSpPr>
          <p:spPr bwMode="auto">
            <a:xfrm>
              <a:off x="6276975" y="5986463"/>
              <a:ext cx="157163" cy="160338"/>
            </a:xfrm>
            <a:custGeom>
              <a:avLst/>
              <a:gdLst>
                <a:gd name="T0" fmla="*/ 3 w 42"/>
                <a:gd name="T1" fmla="*/ 42 h 42"/>
                <a:gd name="T2" fmla="*/ 1 w 42"/>
                <a:gd name="T3" fmla="*/ 41 h 42"/>
                <a:gd name="T4" fmla="*/ 1 w 42"/>
                <a:gd name="T5" fmla="*/ 37 h 42"/>
                <a:gd name="T6" fmla="*/ 37 w 42"/>
                <a:gd name="T7" fmla="*/ 1 h 42"/>
                <a:gd name="T8" fmla="*/ 41 w 42"/>
                <a:gd name="T9" fmla="*/ 1 h 42"/>
                <a:gd name="T10" fmla="*/ 41 w 42"/>
                <a:gd name="T11" fmla="*/ 5 h 42"/>
                <a:gd name="T12" fmla="*/ 5 w 42"/>
                <a:gd name="T13" fmla="*/ 41 h 42"/>
                <a:gd name="T14" fmla="*/ 3 w 42"/>
                <a:gd name="T15" fmla="*/ 4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 h="42">
                  <a:moveTo>
                    <a:pt x="3" y="42"/>
                  </a:moveTo>
                  <a:cubicBezTo>
                    <a:pt x="2" y="42"/>
                    <a:pt x="2" y="42"/>
                    <a:pt x="1" y="41"/>
                  </a:cubicBezTo>
                  <a:cubicBezTo>
                    <a:pt x="0" y="40"/>
                    <a:pt x="0" y="38"/>
                    <a:pt x="1" y="37"/>
                  </a:cubicBezTo>
                  <a:cubicBezTo>
                    <a:pt x="37" y="1"/>
                    <a:pt x="37" y="1"/>
                    <a:pt x="37" y="1"/>
                  </a:cubicBezTo>
                  <a:cubicBezTo>
                    <a:pt x="38" y="0"/>
                    <a:pt x="40" y="0"/>
                    <a:pt x="41" y="1"/>
                  </a:cubicBezTo>
                  <a:cubicBezTo>
                    <a:pt x="42" y="2"/>
                    <a:pt x="42" y="4"/>
                    <a:pt x="41" y="5"/>
                  </a:cubicBezTo>
                  <a:cubicBezTo>
                    <a:pt x="5" y="41"/>
                    <a:pt x="5" y="41"/>
                    <a:pt x="5" y="41"/>
                  </a:cubicBezTo>
                  <a:cubicBezTo>
                    <a:pt x="5" y="42"/>
                    <a:pt x="4" y="42"/>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5">
              <a:extLst>
                <a:ext uri="{FF2B5EF4-FFF2-40B4-BE49-F238E27FC236}">
                  <a16:creationId xmlns:a16="http://schemas.microsoft.com/office/drawing/2014/main" xmlns="" id="{3DFE9884-FDE9-4CA4-81F5-10B43A52CAF1}"/>
                </a:ext>
              </a:extLst>
            </p:cNvPr>
            <p:cNvSpPr>
              <a:spLocks noEditPoints="1"/>
            </p:cNvSpPr>
            <p:nvPr/>
          </p:nvSpPr>
          <p:spPr bwMode="auto">
            <a:xfrm>
              <a:off x="6065838" y="5989638"/>
              <a:ext cx="233363" cy="236538"/>
            </a:xfrm>
            <a:custGeom>
              <a:avLst/>
              <a:gdLst>
                <a:gd name="T0" fmla="*/ 38 w 62"/>
                <a:gd name="T1" fmla="*/ 62 h 62"/>
                <a:gd name="T2" fmla="*/ 36 w 62"/>
                <a:gd name="T3" fmla="*/ 61 h 62"/>
                <a:gd name="T4" fmla="*/ 2 w 62"/>
                <a:gd name="T5" fmla="*/ 26 h 62"/>
                <a:gd name="T6" fmla="*/ 2 w 62"/>
                <a:gd name="T7" fmla="*/ 22 h 62"/>
                <a:gd name="T8" fmla="*/ 22 w 62"/>
                <a:gd name="T9" fmla="*/ 1 h 62"/>
                <a:gd name="T10" fmla="*/ 26 w 62"/>
                <a:gd name="T11" fmla="*/ 1 h 62"/>
                <a:gd name="T12" fmla="*/ 61 w 62"/>
                <a:gd name="T13" fmla="*/ 36 h 62"/>
                <a:gd name="T14" fmla="*/ 62 w 62"/>
                <a:gd name="T15" fmla="*/ 38 h 62"/>
                <a:gd name="T16" fmla="*/ 61 w 62"/>
                <a:gd name="T17" fmla="*/ 40 h 62"/>
                <a:gd name="T18" fmla="*/ 40 w 62"/>
                <a:gd name="T19" fmla="*/ 61 h 62"/>
                <a:gd name="T20" fmla="*/ 38 w 62"/>
                <a:gd name="T21" fmla="*/ 62 h 62"/>
                <a:gd name="T22" fmla="*/ 8 w 62"/>
                <a:gd name="T23" fmla="*/ 24 h 62"/>
                <a:gd name="T24" fmla="*/ 38 w 62"/>
                <a:gd name="T25" fmla="*/ 54 h 62"/>
                <a:gd name="T26" fmla="*/ 55 w 62"/>
                <a:gd name="T27" fmla="*/ 38 h 62"/>
                <a:gd name="T28" fmla="*/ 24 w 62"/>
                <a:gd name="T29" fmla="*/ 8 h 62"/>
                <a:gd name="T30" fmla="*/ 8 w 62"/>
                <a:gd name="T31" fmla="*/ 2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2">
                  <a:moveTo>
                    <a:pt x="38" y="62"/>
                  </a:moveTo>
                  <a:cubicBezTo>
                    <a:pt x="38" y="62"/>
                    <a:pt x="37" y="61"/>
                    <a:pt x="36" y="61"/>
                  </a:cubicBezTo>
                  <a:cubicBezTo>
                    <a:pt x="2" y="26"/>
                    <a:pt x="2" y="26"/>
                    <a:pt x="2" y="26"/>
                  </a:cubicBezTo>
                  <a:cubicBezTo>
                    <a:pt x="0" y="25"/>
                    <a:pt x="0" y="23"/>
                    <a:pt x="2" y="22"/>
                  </a:cubicBezTo>
                  <a:cubicBezTo>
                    <a:pt x="22" y="1"/>
                    <a:pt x="22" y="1"/>
                    <a:pt x="22" y="1"/>
                  </a:cubicBezTo>
                  <a:cubicBezTo>
                    <a:pt x="23" y="0"/>
                    <a:pt x="25" y="0"/>
                    <a:pt x="26" y="1"/>
                  </a:cubicBezTo>
                  <a:cubicBezTo>
                    <a:pt x="61" y="36"/>
                    <a:pt x="61" y="36"/>
                    <a:pt x="61" y="36"/>
                  </a:cubicBezTo>
                  <a:cubicBezTo>
                    <a:pt x="62" y="36"/>
                    <a:pt x="62" y="37"/>
                    <a:pt x="62" y="38"/>
                  </a:cubicBezTo>
                  <a:cubicBezTo>
                    <a:pt x="62" y="39"/>
                    <a:pt x="62" y="40"/>
                    <a:pt x="61" y="40"/>
                  </a:cubicBezTo>
                  <a:cubicBezTo>
                    <a:pt x="40" y="61"/>
                    <a:pt x="40" y="61"/>
                    <a:pt x="40" y="61"/>
                  </a:cubicBezTo>
                  <a:cubicBezTo>
                    <a:pt x="40" y="61"/>
                    <a:pt x="39" y="62"/>
                    <a:pt x="38" y="62"/>
                  </a:cubicBezTo>
                  <a:close/>
                  <a:moveTo>
                    <a:pt x="8" y="24"/>
                  </a:moveTo>
                  <a:cubicBezTo>
                    <a:pt x="38" y="54"/>
                    <a:pt x="38" y="54"/>
                    <a:pt x="38" y="54"/>
                  </a:cubicBezTo>
                  <a:cubicBezTo>
                    <a:pt x="55" y="38"/>
                    <a:pt x="55" y="38"/>
                    <a:pt x="55" y="38"/>
                  </a:cubicBezTo>
                  <a:cubicBezTo>
                    <a:pt x="24" y="8"/>
                    <a:pt x="24" y="8"/>
                    <a:pt x="24" y="8"/>
                  </a:cubicBezTo>
                  <a:lnTo>
                    <a:pt x="8" y="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6">
              <a:extLst>
                <a:ext uri="{FF2B5EF4-FFF2-40B4-BE49-F238E27FC236}">
                  <a16:creationId xmlns:a16="http://schemas.microsoft.com/office/drawing/2014/main" xmlns="" id="{97C9D76C-24D2-46EF-A2CE-F19FB4422E24}"/>
                </a:ext>
              </a:extLst>
            </p:cNvPr>
            <p:cNvSpPr>
              <a:spLocks/>
            </p:cNvSpPr>
            <p:nvPr/>
          </p:nvSpPr>
          <p:spPr bwMode="auto">
            <a:xfrm>
              <a:off x="6423025" y="5768975"/>
              <a:ext cx="90488" cy="95250"/>
            </a:xfrm>
            <a:custGeom>
              <a:avLst/>
              <a:gdLst>
                <a:gd name="T0" fmla="*/ 19 w 24"/>
                <a:gd name="T1" fmla="*/ 25 h 25"/>
                <a:gd name="T2" fmla="*/ 17 w 24"/>
                <a:gd name="T3" fmla="*/ 24 h 25"/>
                <a:gd name="T4" fmla="*/ 17 w 24"/>
                <a:gd name="T5" fmla="*/ 20 h 25"/>
                <a:gd name="T6" fmla="*/ 18 w 24"/>
                <a:gd name="T7" fmla="*/ 17 h 25"/>
                <a:gd name="T8" fmla="*/ 17 w 24"/>
                <a:gd name="T9" fmla="*/ 14 h 25"/>
                <a:gd name="T10" fmla="*/ 11 w 24"/>
                <a:gd name="T11" fmla="*/ 8 h 25"/>
                <a:gd name="T12" fmla="*/ 5 w 24"/>
                <a:gd name="T13" fmla="*/ 8 h 25"/>
                <a:gd name="T14" fmla="*/ 1 w 24"/>
                <a:gd name="T15" fmla="*/ 8 h 25"/>
                <a:gd name="T16" fmla="*/ 1 w 24"/>
                <a:gd name="T17" fmla="*/ 4 h 25"/>
                <a:gd name="T18" fmla="*/ 15 w 24"/>
                <a:gd name="T19" fmla="*/ 4 h 25"/>
                <a:gd name="T20" fmla="*/ 21 w 24"/>
                <a:gd name="T21" fmla="*/ 10 h 25"/>
                <a:gd name="T22" fmla="*/ 24 w 24"/>
                <a:gd name="T23" fmla="*/ 17 h 25"/>
                <a:gd name="T24" fmla="*/ 21 w 24"/>
                <a:gd name="T25" fmla="*/ 24 h 25"/>
                <a:gd name="T26" fmla="*/ 19 w 24"/>
                <a:gd name="T27"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 h="25">
                  <a:moveTo>
                    <a:pt x="19" y="25"/>
                  </a:moveTo>
                  <a:cubicBezTo>
                    <a:pt x="19" y="25"/>
                    <a:pt x="18" y="25"/>
                    <a:pt x="17" y="24"/>
                  </a:cubicBezTo>
                  <a:cubicBezTo>
                    <a:pt x="16" y="23"/>
                    <a:pt x="16" y="21"/>
                    <a:pt x="17" y="20"/>
                  </a:cubicBezTo>
                  <a:cubicBezTo>
                    <a:pt x="18" y="19"/>
                    <a:pt x="18" y="18"/>
                    <a:pt x="18" y="17"/>
                  </a:cubicBezTo>
                  <a:cubicBezTo>
                    <a:pt x="18" y="16"/>
                    <a:pt x="18" y="15"/>
                    <a:pt x="17" y="14"/>
                  </a:cubicBezTo>
                  <a:cubicBezTo>
                    <a:pt x="11" y="8"/>
                    <a:pt x="11" y="8"/>
                    <a:pt x="11" y="8"/>
                  </a:cubicBezTo>
                  <a:cubicBezTo>
                    <a:pt x="9" y="7"/>
                    <a:pt x="7" y="7"/>
                    <a:pt x="5" y="8"/>
                  </a:cubicBezTo>
                  <a:cubicBezTo>
                    <a:pt x="4" y="9"/>
                    <a:pt x="2" y="9"/>
                    <a:pt x="1" y="8"/>
                  </a:cubicBezTo>
                  <a:cubicBezTo>
                    <a:pt x="0" y="7"/>
                    <a:pt x="0" y="5"/>
                    <a:pt x="1" y="4"/>
                  </a:cubicBezTo>
                  <a:cubicBezTo>
                    <a:pt x="5" y="0"/>
                    <a:pt x="11" y="0"/>
                    <a:pt x="15" y="4"/>
                  </a:cubicBezTo>
                  <a:cubicBezTo>
                    <a:pt x="21" y="10"/>
                    <a:pt x="21" y="10"/>
                    <a:pt x="21" y="10"/>
                  </a:cubicBezTo>
                  <a:cubicBezTo>
                    <a:pt x="23" y="12"/>
                    <a:pt x="24" y="14"/>
                    <a:pt x="24" y="17"/>
                  </a:cubicBezTo>
                  <a:cubicBezTo>
                    <a:pt x="24" y="20"/>
                    <a:pt x="23" y="22"/>
                    <a:pt x="21" y="24"/>
                  </a:cubicBezTo>
                  <a:cubicBezTo>
                    <a:pt x="21" y="25"/>
                    <a:pt x="20" y="25"/>
                    <a:pt x="19"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7">
              <a:extLst>
                <a:ext uri="{FF2B5EF4-FFF2-40B4-BE49-F238E27FC236}">
                  <a16:creationId xmlns:a16="http://schemas.microsoft.com/office/drawing/2014/main" xmlns="" id="{0E9FBD5C-9147-4CB2-9B79-2E7710AD9EF7}"/>
                </a:ext>
              </a:extLst>
            </p:cNvPr>
            <p:cNvSpPr>
              <a:spLocks/>
            </p:cNvSpPr>
            <p:nvPr/>
          </p:nvSpPr>
          <p:spPr bwMode="auto">
            <a:xfrm>
              <a:off x="6110288" y="6032500"/>
              <a:ext cx="101600" cy="101600"/>
            </a:xfrm>
            <a:custGeom>
              <a:avLst/>
              <a:gdLst>
                <a:gd name="T0" fmla="*/ 3 w 27"/>
                <a:gd name="T1" fmla="*/ 27 h 27"/>
                <a:gd name="T2" fmla="*/ 1 w 27"/>
                <a:gd name="T3" fmla="*/ 26 h 27"/>
                <a:gd name="T4" fmla="*/ 1 w 27"/>
                <a:gd name="T5" fmla="*/ 22 h 27"/>
                <a:gd name="T6" fmla="*/ 22 w 27"/>
                <a:gd name="T7" fmla="*/ 2 h 27"/>
                <a:gd name="T8" fmla="*/ 26 w 27"/>
                <a:gd name="T9" fmla="*/ 2 h 27"/>
                <a:gd name="T10" fmla="*/ 26 w 27"/>
                <a:gd name="T11" fmla="*/ 6 h 27"/>
                <a:gd name="T12" fmla="*/ 5 w 27"/>
                <a:gd name="T13" fmla="*/ 26 h 27"/>
                <a:gd name="T14" fmla="*/ 3 w 2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3" y="27"/>
                  </a:moveTo>
                  <a:cubicBezTo>
                    <a:pt x="2" y="27"/>
                    <a:pt x="2" y="27"/>
                    <a:pt x="1" y="26"/>
                  </a:cubicBezTo>
                  <a:cubicBezTo>
                    <a:pt x="0" y="25"/>
                    <a:pt x="0" y="23"/>
                    <a:pt x="1" y="22"/>
                  </a:cubicBezTo>
                  <a:cubicBezTo>
                    <a:pt x="22" y="2"/>
                    <a:pt x="22" y="2"/>
                    <a:pt x="22" y="2"/>
                  </a:cubicBezTo>
                  <a:cubicBezTo>
                    <a:pt x="23" y="0"/>
                    <a:pt x="25" y="0"/>
                    <a:pt x="26" y="2"/>
                  </a:cubicBezTo>
                  <a:cubicBezTo>
                    <a:pt x="27" y="3"/>
                    <a:pt x="27" y="5"/>
                    <a:pt x="26" y="6"/>
                  </a:cubicBezTo>
                  <a:cubicBezTo>
                    <a:pt x="5" y="26"/>
                    <a:pt x="5" y="26"/>
                    <a:pt x="5" y="26"/>
                  </a:cubicBezTo>
                  <a:cubicBezTo>
                    <a:pt x="5" y="27"/>
                    <a:pt x="4" y="27"/>
                    <a:pt x="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58">
              <a:extLst>
                <a:ext uri="{FF2B5EF4-FFF2-40B4-BE49-F238E27FC236}">
                  <a16:creationId xmlns:a16="http://schemas.microsoft.com/office/drawing/2014/main" xmlns="" id="{62E1C1D0-FE3A-4085-9998-3B842E265F8C}"/>
                </a:ext>
              </a:extLst>
            </p:cNvPr>
            <p:cNvSpPr>
              <a:spLocks/>
            </p:cNvSpPr>
            <p:nvPr/>
          </p:nvSpPr>
          <p:spPr bwMode="auto">
            <a:xfrm>
              <a:off x="6156325" y="6076950"/>
              <a:ext cx="101600" cy="103188"/>
            </a:xfrm>
            <a:custGeom>
              <a:avLst/>
              <a:gdLst>
                <a:gd name="T0" fmla="*/ 3 w 27"/>
                <a:gd name="T1" fmla="*/ 27 h 27"/>
                <a:gd name="T2" fmla="*/ 1 w 27"/>
                <a:gd name="T3" fmla="*/ 26 h 27"/>
                <a:gd name="T4" fmla="*/ 1 w 27"/>
                <a:gd name="T5" fmla="*/ 22 h 27"/>
                <a:gd name="T6" fmla="*/ 22 w 27"/>
                <a:gd name="T7" fmla="*/ 1 h 27"/>
                <a:gd name="T8" fmla="*/ 26 w 27"/>
                <a:gd name="T9" fmla="*/ 1 h 27"/>
                <a:gd name="T10" fmla="*/ 26 w 27"/>
                <a:gd name="T11" fmla="*/ 6 h 27"/>
                <a:gd name="T12" fmla="*/ 5 w 27"/>
                <a:gd name="T13" fmla="*/ 26 h 27"/>
                <a:gd name="T14" fmla="*/ 3 w 27"/>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7">
                  <a:moveTo>
                    <a:pt x="3" y="27"/>
                  </a:moveTo>
                  <a:cubicBezTo>
                    <a:pt x="2" y="27"/>
                    <a:pt x="1" y="27"/>
                    <a:pt x="1" y="26"/>
                  </a:cubicBezTo>
                  <a:cubicBezTo>
                    <a:pt x="0" y="25"/>
                    <a:pt x="0" y="23"/>
                    <a:pt x="1" y="22"/>
                  </a:cubicBezTo>
                  <a:cubicBezTo>
                    <a:pt x="22" y="1"/>
                    <a:pt x="22" y="1"/>
                    <a:pt x="22" y="1"/>
                  </a:cubicBezTo>
                  <a:cubicBezTo>
                    <a:pt x="23" y="0"/>
                    <a:pt x="25" y="0"/>
                    <a:pt x="26" y="1"/>
                  </a:cubicBezTo>
                  <a:cubicBezTo>
                    <a:pt x="27" y="3"/>
                    <a:pt x="27" y="5"/>
                    <a:pt x="26" y="6"/>
                  </a:cubicBezTo>
                  <a:cubicBezTo>
                    <a:pt x="5" y="26"/>
                    <a:pt x="5" y="26"/>
                    <a:pt x="5" y="26"/>
                  </a:cubicBezTo>
                  <a:cubicBezTo>
                    <a:pt x="5" y="27"/>
                    <a:pt x="4" y="27"/>
                    <a:pt x="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59">
              <a:extLst>
                <a:ext uri="{FF2B5EF4-FFF2-40B4-BE49-F238E27FC236}">
                  <a16:creationId xmlns:a16="http://schemas.microsoft.com/office/drawing/2014/main" xmlns="" id="{247F39C9-EEE9-48F9-9A52-3DE39082C017}"/>
                </a:ext>
              </a:extLst>
            </p:cNvPr>
            <p:cNvSpPr>
              <a:spLocks/>
            </p:cNvSpPr>
            <p:nvPr/>
          </p:nvSpPr>
          <p:spPr bwMode="auto">
            <a:xfrm>
              <a:off x="6276975" y="6122988"/>
              <a:ext cx="146050" cy="146050"/>
            </a:xfrm>
            <a:custGeom>
              <a:avLst/>
              <a:gdLst>
                <a:gd name="T0" fmla="*/ 35 w 39"/>
                <a:gd name="T1" fmla="*/ 38 h 38"/>
                <a:gd name="T2" fmla="*/ 33 w 39"/>
                <a:gd name="T3" fmla="*/ 37 h 38"/>
                <a:gd name="T4" fmla="*/ 1 w 39"/>
                <a:gd name="T5" fmla="*/ 5 h 38"/>
                <a:gd name="T6" fmla="*/ 1 w 39"/>
                <a:gd name="T7" fmla="*/ 1 h 38"/>
                <a:gd name="T8" fmla="*/ 5 w 39"/>
                <a:gd name="T9" fmla="*/ 1 h 38"/>
                <a:gd name="T10" fmla="*/ 37 w 39"/>
                <a:gd name="T11" fmla="*/ 33 h 38"/>
                <a:gd name="T12" fmla="*/ 37 w 39"/>
                <a:gd name="T13" fmla="*/ 37 h 38"/>
                <a:gd name="T14" fmla="*/ 35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5" y="38"/>
                  </a:moveTo>
                  <a:cubicBezTo>
                    <a:pt x="35" y="38"/>
                    <a:pt x="34" y="38"/>
                    <a:pt x="33" y="37"/>
                  </a:cubicBezTo>
                  <a:cubicBezTo>
                    <a:pt x="1" y="5"/>
                    <a:pt x="1" y="5"/>
                    <a:pt x="1" y="5"/>
                  </a:cubicBezTo>
                  <a:cubicBezTo>
                    <a:pt x="0" y="4"/>
                    <a:pt x="0" y="2"/>
                    <a:pt x="1" y="1"/>
                  </a:cubicBezTo>
                  <a:cubicBezTo>
                    <a:pt x="2" y="0"/>
                    <a:pt x="4" y="0"/>
                    <a:pt x="5" y="1"/>
                  </a:cubicBezTo>
                  <a:cubicBezTo>
                    <a:pt x="37" y="33"/>
                    <a:pt x="37" y="33"/>
                    <a:pt x="37" y="33"/>
                  </a:cubicBezTo>
                  <a:cubicBezTo>
                    <a:pt x="39" y="34"/>
                    <a:pt x="39" y="36"/>
                    <a:pt x="37" y="37"/>
                  </a:cubicBezTo>
                  <a:cubicBezTo>
                    <a:pt x="37" y="38"/>
                    <a:pt x="36" y="38"/>
                    <a:pt x="35"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0">
              <a:extLst>
                <a:ext uri="{FF2B5EF4-FFF2-40B4-BE49-F238E27FC236}">
                  <a16:creationId xmlns:a16="http://schemas.microsoft.com/office/drawing/2014/main" xmlns="" id="{2BAD2087-6BA4-49DB-B881-29878569A334}"/>
                </a:ext>
              </a:extLst>
            </p:cNvPr>
            <p:cNvSpPr>
              <a:spLocks/>
            </p:cNvSpPr>
            <p:nvPr/>
          </p:nvSpPr>
          <p:spPr bwMode="auto">
            <a:xfrm>
              <a:off x="6024563" y="5867400"/>
              <a:ext cx="146050" cy="146050"/>
            </a:xfrm>
            <a:custGeom>
              <a:avLst/>
              <a:gdLst>
                <a:gd name="T0" fmla="*/ 35 w 39"/>
                <a:gd name="T1" fmla="*/ 38 h 38"/>
                <a:gd name="T2" fmla="*/ 33 w 39"/>
                <a:gd name="T3" fmla="*/ 37 h 38"/>
                <a:gd name="T4" fmla="*/ 1 w 39"/>
                <a:gd name="T5" fmla="*/ 5 h 38"/>
                <a:gd name="T6" fmla="*/ 1 w 39"/>
                <a:gd name="T7" fmla="*/ 1 h 38"/>
                <a:gd name="T8" fmla="*/ 5 w 39"/>
                <a:gd name="T9" fmla="*/ 1 h 38"/>
                <a:gd name="T10" fmla="*/ 37 w 39"/>
                <a:gd name="T11" fmla="*/ 33 h 38"/>
                <a:gd name="T12" fmla="*/ 37 w 39"/>
                <a:gd name="T13" fmla="*/ 37 h 38"/>
                <a:gd name="T14" fmla="*/ 35 w 39"/>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38">
                  <a:moveTo>
                    <a:pt x="35" y="38"/>
                  </a:moveTo>
                  <a:cubicBezTo>
                    <a:pt x="35" y="38"/>
                    <a:pt x="34" y="38"/>
                    <a:pt x="33" y="37"/>
                  </a:cubicBezTo>
                  <a:cubicBezTo>
                    <a:pt x="1" y="5"/>
                    <a:pt x="1" y="5"/>
                    <a:pt x="1" y="5"/>
                  </a:cubicBezTo>
                  <a:cubicBezTo>
                    <a:pt x="0" y="4"/>
                    <a:pt x="0" y="2"/>
                    <a:pt x="1" y="1"/>
                  </a:cubicBezTo>
                  <a:cubicBezTo>
                    <a:pt x="2" y="0"/>
                    <a:pt x="4" y="0"/>
                    <a:pt x="5" y="1"/>
                  </a:cubicBezTo>
                  <a:cubicBezTo>
                    <a:pt x="37" y="33"/>
                    <a:pt x="37" y="33"/>
                    <a:pt x="37" y="33"/>
                  </a:cubicBezTo>
                  <a:cubicBezTo>
                    <a:pt x="39" y="34"/>
                    <a:pt x="39" y="36"/>
                    <a:pt x="37" y="37"/>
                  </a:cubicBezTo>
                  <a:cubicBezTo>
                    <a:pt x="37" y="38"/>
                    <a:pt x="36" y="38"/>
                    <a:pt x="35"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4" name="קבוצה 113">
            <a:extLst>
              <a:ext uri="{FF2B5EF4-FFF2-40B4-BE49-F238E27FC236}">
                <a16:creationId xmlns:a16="http://schemas.microsoft.com/office/drawing/2014/main" xmlns="" id="{F1098998-FFCD-4883-91AC-21FE1C1917EC}"/>
              </a:ext>
            </a:extLst>
          </p:cNvPr>
          <p:cNvGrpSpPr/>
          <p:nvPr/>
        </p:nvGrpSpPr>
        <p:grpSpPr>
          <a:xfrm>
            <a:off x="6612472" y="4587978"/>
            <a:ext cx="406741" cy="366784"/>
            <a:chOff x="-2919413" y="4606925"/>
            <a:chExt cx="630238" cy="568325"/>
          </a:xfrm>
          <a:solidFill>
            <a:srgbClr val="009086"/>
          </a:solidFill>
        </p:grpSpPr>
        <p:sp>
          <p:nvSpPr>
            <p:cNvPr id="19" name="Freeform 15">
              <a:extLst>
                <a:ext uri="{FF2B5EF4-FFF2-40B4-BE49-F238E27FC236}">
                  <a16:creationId xmlns:a16="http://schemas.microsoft.com/office/drawing/2014/main" xmlns="" id="{4A12820C-6100-4FE5-8F22-2886F290C59E}"/>
                </a:ext>
              </a:extLst>
            </p:cNvPr>
            <p:cNvSpPr>
              <a:spLocks/>
            </p:cNvSpPr>
            <p:nvPr/>
          </p:nvSpPr>
          <p:spPr bwMode="auto">
            <a:xfrm>
              <a:off x="-2570163" y="4879975"/>
              <a:ext cx="22225"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0" name="Freeform 16">
              <a:extLst>
                <a:ext uri="{FF2B5EF4-FFF2-40B4-BE49-F238E27FC236}">
                  <a16:creationId xmlns:a16="http://schemas.microsoft.com/office/drawing/2014/main" xmlns="" id="{70BCFE87-FA2E-4499-B121-85FEBE602C73}"/>
                </a:ext>
              </a:extLst>
            </p:cNvPr>
            <p:cNvSpPr>
              <a:spLocks/>
            </p:cNvSpPr>
            <p:nvPr/>
          </p:nvSpPr>
          <p:spPr bwMode="auto">
            <a:xfrm>
              <a:off x="-2646363" y="4879975"/>
              <a:ext cx="23813"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1" name="Freeform 17">
              <a:extLst>
                <a:ext uri="{FF2B5EF4-FFF2-40B4-BE49-F238E27FC236}">
                  <a16:creationId xmlns:a16="http://schemas.microsoft.com/office/drawing/2014/main" xmlns="" id="{F5DCF9EA-52CD-4D10-A380-A361BD088501}"/>
                </a:ext>
              </a:extLst>
            </p:cNvPr>
            <p:cNvSpPr>
              <a:spLocks/>
            </p:cNvSpPr>
            <p:nvPr/>
          </p:nvSpPr>
          <p:spPr bwMode="auto">
            <a:xfrm>
              <a:off x="-2752726" y="4879975"/>
              <a:ext cx="23813"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2" name="Freeform 18">
              <a:extLst>
                <a:ext uri="{FF2B5EF4-FFF2-40B4-BE49-F238E27FC236}">
                  <a16:creationId xmlns:a16="http://schemas.microsoft.com/office/drawing/2014/main" xmlns="" id="{1EE5D688-A5FD-4F8B-9FDD-D43FA5C6BDE5}"/>
                </a:ext>
              </a:extLst>
            </p:cNvPr>
            <p:cNvSpPr>
              <a:spLocks/>
            </p:cNvSpPr>
            <p:nvPr/>
          </p:nvSpPr>
          <p:spPr bwMode="auto">
            <a:xfrm>
              <a:off x="-2827338" y="4879975"/>
              <a:ext cx="22225"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3" name="Freeform 19">
              <a:extLst>
                <a:ext uri="{FF2B5EF4-FFF2-40B4-BE49-F238E27FC236}">
                  <a16:creationId xmlns:a16="http://schemas.microsoft.com/office/drawing/2014/main" xmlns="" id="{308CE3B6-4C0A-40E6-88BF-737F5A6C6852}"/>
                </a:ext>
              </a:extLst>
            </p:cNvPr>
            <p:cNvSpPr>
              <a:spLocks/>
            </p:cNvSpPr>
            <p:nvPr/>
          </p:nvSpPr>
          <p:spPr bwMode="auto">
            <a:xfrm>
              <a:off x="-2873376" y="5091113"/>
              <a:ext cx="552450" cy="23812"/>
            </a:xfrm>
            <a:custGeom>
              <a:avLst/>
              <a:gdLst>
                <a:gd name="T0" fmla="*/ 143 w 146"/>
                <a:gd name="T1" fmla="*/ 6 h 6"/>
                <a:gd name="T2" fmla="*/ 3 w 146"/>
                <a:gd name="T3" fmla="*/ 6 h 6"/>
                <a:gd name="T4" fmla="*/ 0 w 146"/>
                <a:gd name="T5" fmla="*/ 3 h 6"/>
                <a:gd name="T6" fmla="*/ 3 w 146"/>
                <a:gd name="T7" fmla="*/ 0 h 6"/>
                <a:gd name="T8" fmla="*/ 143 w 146"/>
                <a:gd name="T9" fmla="*/ 0 h 6"/>
                <a:gd name="T10" fmla="*/ 146 w 146"/>
                <a:gd name="T11" fmla="*/ 3 h 6"/>
                <a:gd name="T12" fmla="*/ 143 w 1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6" h="6">
                  <a:moveTo>
                    <a:pt x="143" y="6"/>
                  </a:moveTo>
                  <a:cubicBezTo>
                    <a:pt x="3" y="6"/>
                    <a:pt x="3" y="6"/>
                    <a:pt x="3" y="6"/>
                  </a:cubicBezTo>
                  <a:cubicBezTo>
                    <a:pt x="1" y="6"/>
                    <a:pt x="0" y="5"/>
                    <a:pt x="0" y="3"/>
                  </a:cubicBezTo>
                  <a:cubicBezTo>
                    <a:pt x="0" y="2"/>
                    <a:pt x="1" y="0"/>
                    <a:pt x="3" y="0"/>
                  </a:cubicBezTo>
                  <a:cubicBezTo>
                    <a:pt x="143" y="0"/>
                    <a:pt x="143" y="0"/>
                    <a:pt x="143" y="0"/>
                  </a:cubicBezTo>
                  <a:cubicBezTo>
                    <a:pt x="145" y="0"/>
                    <a:pt x="146" y="2"/>
                    <a:pt x="146" y="3"/>
                  </a:cubicBezTo>
                  <a:cubicBezTo>
                    <a:pt x="146" y="5"/>
                    <a:pt x="145" y="6"/>
                    <a:pt x="1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4" name="Freeform 20">
              <a:extLst>
                <a:ext uri="{FF2B5EF4-FFF2-40B4-BE49-F238E27FC236}">
                  <a16:creationId xmlns:a16="http://schemas.microsoft.com/office/drawing/2014/main" xmlns="" id="{279968E5-8DCA-47ED-AA72-AB4B4163E5BD}"/>
                </a:ext>
              </a:extLst>
            </p:cNvPr>
            <p:cNvSpPr>
              <a:spLocks/>
            </p:cNvSpPr>
            <p:nvPr/>
          </p:nvSpPr>
          <p:spPr bwMode="auto">
            <a:xfrm>
              <a:off x="-2873376" y="4773613"/>
              <a:ext cx="552450" cy="22225"/>
            </a:xfrm>
            <a:custGeom>
              <a:avLst/>
              <a:gdLst>
                <a:gd name="T0" fmla="*/ 143 w 146"/>
                <a:gd name="T1" fmla="*/ 6 h 6"/>
                <a:gd name="T2" fmla="*/ 3 w 146"/>
                <a:gd name="T3" fmla="*/ 6 h 6"/>
                <a:gd name="T4" fmla="*/ 0 w 146"/>
                <a:gd name="T5" fmla="*/ 3 h 6"/>
                <a:gd name="T6" fmla="*/ 3 w 146"/>
                <a:gd name="T7" fmla="*/ 0 h 6"/>
                <a:gd name="T8" fmla="*/ 143 w 146"/>
                <a:gd name="T9" fmla="*/ 0 h 6"/>
                <a:gd name="T10" fmla="*/ 146 w 146"/>
                <a:gd name="T11" fmla="*/ 3 h 6"/>
                <a:gd name="T12" fmla="*/ 143 w 1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6" h="6">
                  <a:moveTo>
                    <a:pt x="143" y="6"/>
                  </a:moveTo>
                  <a:cubicBezTo>
                    <a:pt x="3" y="6"/>
                    <a:pt x="3" y="6"/>
                    <a:pt x="3" y="6"/>
                  </a:cubicBezTo>
                  <a:cubicBezTo>
                    <a:pt x="1" y="6"/>
                    <a:pt x="0" y="5"/>
                    <a:pt x="0" y="3"/>
                  </a:cubicBezTo>
                  <a:cubicBezTo>
                    <a:pt x="0" y="2"/>
                    <a:pt x="1" y="0"/>
                    <a:pt x="3" y="0"/>
                  </a:cubicBezTo>
                  <a:cubicBezTo>
                    <a:pt x="143" y="0"/>
                    <a:pt x="143" y="0"/>
                    <a:pt x="143" y="0"/>
                  </a:cubicBezTo>
                  <a:cubicBezTo>
                    <a:pt x="145" y="0"/>
                    <a:pt x="146" y="2"/>
                    <a:pt x="146" y="3"/>
                  </a:cubicBezTo>
                  <a:cubicBezTo>
                    <a:pt x="146" y="5"/>
                    <a:pt x="145" y="6"/>
                    <a:pt x="1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1">
              <a:extLst>
                <a:ext uri="{FF2B5EF4-FFF2-40B4-BE49-F238E27FC236}">
                  <a16:creationId xmlns:a16="http://schemas.microsoft.com/office/drawing/2014/main" xmlns="" id="{696DFA06-2F3F-408C-9384-5D2CD5ED72E5}"/>
                </a:ext>
              </a:extLst>
            </p:cNvPr>
            <p:cNvSpPr>
              <a:spLocks noEditPoints="1"/>
            </p:cNvSpPr>
            <p:nvPr/>
          </p:nvSpPr>
          <p:spPr bwMode="auto">
            <a:xfrm>
              <a:off x="-2873376" y="4606925"/>
              <a:ext cx="552450" cy="250825"/>
            </a:xfrm>
            <a:custGeom>
              <a:avLst/>
              <a:gdLst>
                <a:gd name="T0" fmla="*/ 143 w 146"/>
                <a:gd name="T1" fmla="*/ 66 h 66"/>
                <a:gd name="T2" fmla="*/ 3 w 146"/>
                <a:gd name="T3" fmla="*/ 66 h 66"/>
                <a:gd name="T4" fmla="*/ 0 w 146"/>
                <a:gd name="T5" fmla="*/ 63 h 66"/>
                <a:gd name="T6" fmla="*/ 0 w 146"/>
                <a:gd name="T7" fmla="*/ 47 h 66"/>
                <a:gd name="T8" fmla="*/ 1 w 146"/>
                <a:gd name="T9" fmla="*/ 45 h 66"/>
                <a:gd name="T10" fmla="*/ 71 w 146"/>
                <a:gd name="T11" fmla="*/ 1 h 66"/>
                <a:gd name="T12" fmla="*/ 75 w 146"/>
                <a:gd name="T13" fmla="*/ 1 h 66"/>
                <a:gd name="T14" fmla="*/ 145 w 146"/>
                <a:gd name="T15" fmla="*/ 45 h 66"/>
                <a:gd name="T16" fmla="*/ 146 w 146"/>
                <a:gd name="T17" fmla="*/ 47 h 66"/>
                <a:gd name="T18" fmla="*/ 146 w 146"/>
                <a:gd name="T19" fmla="*/ 63 h 66"/>
                <a:gd name="T20" fmla="*/ 143 w 146"/>
                <a:gd name="T21" fmla="*/ 66 h 66"/>
                <a:gd name="T22" fmla="*/ 6 w 146"/>
                <a:gd name="T23" fmla="*/ 60 h 66"/>
                <a:gd name="T24" fmla="*/ 140 w 146"/>
                <a:gd name="T25" fmla="*/ 60 h 66"/>
                <a:gd name="T26" fmla="*/ 140 w 146"/>
                <a:gd name="T27" fmla="*/ 49 h 66"/>
                <a:gd name="T28" fmla="*/ 73 w 146"/>
                <a:gd name="T29" fmla="*/ 7 h 66"/>
                <a:gd name="T30" fmla="*/ 6 w 146"/>
                <a:gd name="T31" fmla="*/ 49 h 66"/>
                <a:gd name="T32" fmla="*/ 6 w 146"/>
                <a:gd name="T33" fmla="*/ 6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6" h="66">
                  <a:moveTo>
                    <a:pt x="143" y="66"/>
                  </a:moveTo>
                  <a:cubicBezTo>
                    <a:pt x="3" y="66"/>
                    <a:pt x="3" y="66"/>
                    <a:pt x="3" y="66"/>
                  </a:cubicBezTo>
                  <a:cubicBezTo>
                    <a:pt x="1" y="66"/>
                    <a:pt x="0" y="65"/>
                    <a:pt x="0" y="63"/>
                  </a:cubicBezTo>
                  <a:cubicBezTo>
                    <a:pt x="0" y="47"/>
                    <a:pt x="0" y="47"/>
                    <a:pt x="0" y="47"/>
                  </a:cubicBezTo>
                  <a:cubicBezTo>
                    <a:pt x="0" y="46"/>
                    <a:pt x="1" y="45"/>
                    <a:pt x="1" y="45"/>
                  </a:cubicBezTo>
                  <a:cubicBezTo>
                    <a:pt x="71" y="1"/>
                    <a:pt x="71" y="1"/>
                    <a:pt x="71" y="1"/>
                  </a:cubicBezTo>
                  <a:cubicBezTo>
                    <a:pt x="72" y="0"/>
                    <a:pt x="74" y="0"/>
                    <a:pt x="75" y="1"/>
                  </a:cubicBezTo>
                  <a:cubicBezTo>
                    <a:pt x="145" y="45"/>
                    <a:pt x="145" y="45"/>
                    <a:pt x="145" y="45"/>
                  </a:cubicBezTo>
                  <a:cubicBezTo>
                    <a:pt x="145" y="45"/>
                    <a:pt x="146" y="46"/>
                    <a:pt x="146" y="47"/>
                  </a:cubicBezTo>
                  <a:cubicBezTo>
                    <a:pt x="146" y="63"/>
                    <a:pt x="146" y="63"/>
                    <a:pt x="146" y="63"/>
                  </a:cubicBezTo>
                  <a:cubicBezTo>
                    <a:pt x="146" y="65"/>
                    <a:pt x="145" y="66"/>
                    <a:pt x="143" y="66"/>
                  </a:cubicBezTo>
                  <a:close/>
                  <a:moveTo>
                    <a:pt x="6" y="60"/>
                  </a:moveTo>
                  <a:cubicBezTo>
                    <a:pt x="140" y="60"/>
                    <a:pt x="140" y="60"/>
                    <a:pt x="140" y="60"/>
                  </a:cubicBezTo>
                  <a:cubicBezTo>
                    <a:pt x="140" y="49"/>
                    <a:pt x="140" y="49"/>
                    <a:pt x="140" y="49"/>
                  </a:cubicBezTo>
                  <a:cubicBezTo>
                    <a:pt x="73" y="7"/>
                    <a:pt x="73" y="7"/>
                    <a:pt x="73" y="7"/>
                  </a:cubicBezTo>
                  <a:cubicBezTo>
                    <a:pt x="6" y="49"/>
                    <a:pt x="6" y="49"/>
                    <a:pt x="6" y="49"/>
                  </a:cubicBezTo>
                  <a:lnTo>
                    <a:pt x="6" y="6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2">
              <a:extLst>
                <a:ext uri="{FF2B5EF4-FFF2-40B4-BE49-F238E27FC236}">
                  <a16:creationId xmlns:a16="http://schemas.microsoft.com/office/drawing/2014/main" xmlns="" id="{D254F9F7-D8F3-4FE0-A2E2-8BFFC32D3FA4}"/>
                </a:ext>
              </a:extLst>
            </p:cNvPr>
            <p:cNvSpPr>
              <a:spLocks/>
            </p:cNvSpPr>
            <p:nvPr/>
          </p:nvSpPr>
          <p:spPr bwMode="auto">
            <a:xfrm>
              <a:off x="-2630488" y="4713288"/>
              <a:ext cx="68263" cy="22225"/>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3">
              <a:extLst>
                <a:ext uri="{FF2B5EF4-FFF2-40B4-BE49-F238E27FC236}">
                  <a16:creationId xmlns:a16="http://schemas.microsoft.com/office/drawing/2014/main" xmlns="" id="{B08769F5-FC97-4B06-93C8-8977BDEDC735}"/>
                </a:ext>
              </a:extLst>
            </p:cNvPr>
            <p:cNvSpPr>
              <a:spLocks/>
            </p:cNvSpPr>
            <p:nvPr/>
          </p:nvSpPr>
          <p:spPr bwMode="auto">
            <a:xfrm>
              <a:off x="-2919413" y="5153025"/>
              <a:ext cx="630238" cy="22225"/>
            </a:xfrm>
            <a:custGeom>
              <a:avLst/>
              <a:gdLst>
                <a:gd name="T0" fmla="*/ 163 w 166"/>
                <a:gd name="T1" fmla="*/ 6 h 6"/>
                <a:gd name="T2" fmla="*/ 3 w 166"/>
                <a:gd name="T3" fmla="*/ 6 h 6"/>
                <a:gd name="T4" fmla="*/ 0 w 166"/>
                <a:gd name="T5" fmla="*/ 3 h 6"/>
                <a:gd name="T6" fmla="*/ 3 w 166"/>
                <a:gd name="T7" fmla="*/ 0 h 6"/>
                <a:gd name="T8" fmla="*/ 163 w 166"/>
                <a:gd name="T9" fmla="*/ 0 h 6"/>
                <a:gd name="T10" fmla="*/ 166 w 166"/>
                <a:gd name="T11" fmla="*/ 3 h 6"/>
                <a:gd name="T12" fmla="*/ 163 w 16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66" h="6">
                  <a:moveTo>
                    <a:pt x="163" y="6"/>
                  </a:moveTo>
                  <a:cubicBezTo>
                    <a:pt x="3" y="6"/>
                    <a:pt x="3" y="6"/>
                    <a:pt x="3" y="6"/>
                  </a:cubicBezTo>
                  <a:cubicBezTo>
                    <a:pt x="1" y="6"/>
                    <a:pt x="0" y="5"/>
                    <a:pt x="0" y="3"/>
                  </a:cubicBezTo>
                  <a:cubicBezTo>
                    <a:pt x="0" y="2"/>
                    <a:pt x="1" y="0"/>
                    <a:pt x="3" y="0"/>
                  </a:cubicBezTo>
                  <a:cubicBezTo>
                    <a:pt x="163" y="0"/>
                    <a:pt x="163" y="0"/>
                    <a:pt x="163" y="0"/>
                  </a:cubicBezTo>
                  <a:cubicBezTo>
                    <a:pt x="165" y="0"/>
                    <a:pt x="166" y="2"/>
                    <a:pt x="166" y="3"/>
                  </a:cubicBezTo>
                  <a:cubicBezTo>
                    <a:pt x="166" y="5"/>
                    <a:pt x="165" y="6"/>
                    <a:pt x="16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4">
              <a:extLst>
                <a:ext uri="{FF2B5EF4-FFF2-40B4-BE49-F238E27FC236}">
                  <a16:creationId xmlns:a16="http://schemas.microsoft.com/office/drawing/2014/main" xmlns="" id="{342456B1-DB7A-4763-8461-4A08F319457F}"/>
                </a:ext>
              </a:extLst>
            </p:cNvPr>
            <p:cNvSpPr>
              <a:spLocks/>
            </p:cNvSpPr>
            <p:nvPr/>
          </p:nvSpPr>
          <p:spPr bwMode="auto">
            <a:xfrm>
              <a:off x="-2387601" y="4879975"/>
              <a:ext cx="22225"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2" name="Freeform 25">
              <a:extLst>
                <a:ext uri="{FF2B5EF4-FFF2-40B4-BE49-F238E27FC236}">
                  <a16:creationId xmlns:a16="http://schemas.microsoft.com/office/drawing/2014/main" xmlns="" id="{596FA1AA-67EB-48E6-9EB9-5BA9E30FB1F3}"/>
                </a:ext>
              </a:extLst>
            </p:cNvPr>
            <p:cNvSpPr>
              <a:spLocks/>
            </p:cNvSpPr>
            <p:nvPr/>
          </p:nvSpPr>
          <p:spPr bwMode="auto">
            <a:xfrm>
              <a:off x="-2463801" y="4879975"/>
              <a:ext cx="22225" cy="234950"/>
            </a:xfrm>
            <a:custGeom>
              <a:avLst/>
              <a:gdLst>
                <a:gd name="T0" fmla="*/ 3 w 6"/>
                <a:gd name="T1" fmla="*/ 62 h 62"/>
                <a:gd name="T2" fmla="*/ 0 w 6"/>
                <a:gd name="T3" fmla="*/ 59 h 62"/>
                <a:gd name="T4" fmla="*/ 0 w 6"/>
                <a:gd name="T5" fmla="*/ 3 h 62"/>
                <a:gd name="T6" fmla="*/ 3 w 6"/>
                <a:gd name="T7" fmla="*/ 0 h 62"/>
                <a:gd name="T8" fmla="*/ 6 w 6"/>
                <a:gd name="T9" fmla="*/ 3 h 62"/>
                <a:gd name="T10" fmla="*/ 6 w 6"/>
                <a:gd name="T11" fmla="*/ 59 h 62"/>
                <a:gd name="T12" fmla="*/ 3 w 6"/>
                <a:gd name="T13" fmla="*/ 62 h 62"/>
              </a:gdLst>
              <a:ahLst/>
              <a:cxnLst>
                <a:cxn ang="0">
                  <a:pos x="T0" y="T1"/>
                </a:cxn>
                <a:cxn ang="0">
                  <a:pos x="T2" y="T3"/>
                </a:cxn>
                <a:cxn ang="0">
                  <a:pos x="T4" y="T5"/>
                </a:cxn>
                <a:cxn ang="0">
                  <a:pos x="T6" y="T7"/>
                </a:cxn>
                <a:cxn ang="0">
                  <a:pos x="T8" y="T9"/>
                </a:cxn>
                <a:cxn ang="0">
                  <a:pos x="T10" y="T11"/>
                </a:cxn>
                <a:cxn ang="0">
                  <a:pos x="T12" y="T13"/>
                </a:cxn>
              </a:cxnLst>
              <a:rect l="0" t="0" r="r" b="b"/>
              <a:pathLst>
                <a:path w="6" h="62">
                  <a:moveTo>
                    <a:pt x="3" y="62"/>
                  </a:moveTo>
                  <a:cubicBezTo>
                    <a:pt x="1" y="62"/>
                    <a:pt x="0" y="61"/>
                    <a:pt x="0" y="59"/>
                  </a:cubicBezTo>
                  <a:cubicBezTo>
                    <a:pt x="0" y="3"/>
                    <a:pt x="0" y="3"/>
                    <a:pt x="0" y="3"/>
                  </a:cubicBezTo>
                  <a:cubicBezTo>
                    <a:pt x="0" y="2"/>
                    <a:pt x="1" y="0"/>
                    <a:pt x="3" y="0"/>
                  </a:cubicBezTo>
                  <a:cubicBezTo>
                    <a:pt x="5" y="0"/>
                    <a:pt x="6" y="2"/>
                    <a:pt x="6" y="3"/>
                  </a:cubicBezTo>
                  <a:cubicBezTo>
                    <a:pt x="6" y="59"/>
                    <a:pt x="6" y="59"/>
                    <a:pt x="6" y="59"/>
                  </a:cubicBezTo>
                  <a:cubicBezTo>
                    <a:pt x="6" y="61"/>
                    <a:pt x="5" y="62"/>
                    <a:pt x="3" y="6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15" name="קבוצה 114">
            <a:extLst>
              <a:ext uri="{FF2B5EF4-FFF2-40B4-BE49-F238E27FC236}">
                <a16:creationId xmlns:a16="http://schemas.microsoft.com/office/drawing/2014/main" xmlns="" id="{9B6821F3-C69E-4D28-986B-8D94D43A37B7}"/>
              </a:ext>
            </a:extLst>
          </p:cNvPr>
          <p:cNvGrpSpPr/>
          <p:nvPr/>
        </p:nvGrpSpPr>
        <p:grpSpPr>
          <a:xfrm>
            <a:off x="5665215" y="2362153"/>
            <a:ext cx="399459" cy="356245"/>
            <a:chOff x="5665215" y="2362153"/>
            <a:chExt cx="399459" cy="356245"/>
          </a:xfrm>
        </p:grpSpPr>
        <p:sp>
          <p:nvSpPr>
            <p:cNvPr id="104" name="Freeform 27">
              <a:extLst>
                <a:ext uri="{FF2B5EF4-FFF2-40B4-BE49-F238E27FC236}">
                  <a16:creationId xmlns:a16="http://schemas.microsoft.com/office/drawing/2014/main" xmlns="" id="{BBEB2B2D-95A6-4D16-8B0B-8AC133B2A5A1}"/>
                </a:ext>
              </a:extLst>
            </p:cNvPr>
            <p:cNvSpPr>
              <a:spLocks noEditPoints="1"/>
            </p:cNvSpPr>
            <p:nvPr/>
          </p:nvSpPr>
          <p:spPr bwMode="auto">
            <a:xfrm>
              <a:off x="5775883" y="2362153"/>
              <a:ext cx="256118" cy="155989"/>
            </a:xfrm>
            <a:custGeom>
              <a:avLst/>
              <a:gdLst>
                <a:gd name="T0" fmla="*/ 99 w 102"/>
                <a:gd name="T1" fmla="*/ 62 h 62"/>
                <a:gd name="T2" fmla="*/ 3 w 102"/>
                <a:gd name="T3" fmla="*/ 62 h 62"/>
                <a:gd name="T4" fmla="*/ 0 w 102"/>
                <a:gd name="T5" fmla="*/ 59 h 62"/>
                <a:gd name="T6" fmla="*/ 0 w 102"/>
                <a:gd name="T7" fmla="*/ 3 h 62"/>
                <a:gd name="T8" fmla="*/ 3 w 102"/>
                <a:gd name="T9" fmla="*/ 0 h 62"/>
                <a:gd name="T10" fmla="*/ 99 w 102"/>
                <a:gd name="T11" fmla="*/ 0 h 62"/>
                <a:gd name="T12" fmla="*/ 102 w 102"/>
                <a:gd name="T13" fmla="*/ 3 h 62"/>
                <a:gd name="T14" fmla="*/ 102 w 102"/>
                <a:gd name="T15" fmla="*/ 59 h 62"/>
                <a:gd name="T16" fmla="*/ 99 w 102"/>
                <a:gd name="T17" fmla="*/ 62 h 62"/>
                <a:gd name="T18" fmla="*/ 6 w 102"/>
                <a:gd name="T19" fmla="*/ 56 h 62"/>
                <a:gd name="T20" fmla="*/ 96 w 102"/>
                <a:gd name="T21" fmla="*/ 56 h 62"/>
                <a:gd name="T22" fmla="*/ 96 w 102"/>
                <a:gd name="T23" fmla="*/ 6 h 62"/>
                <a:gd name="T24" fmla="*/ 6 w 102"/>
                <a:gd name="T25" fmla="*/ 6 h 62"/>
                <a:gd name="T26" fmla="*/ 6 w 102"/>
                <a:gd name="T27" fmla="*/ 5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2" h="62">
                  <a:moveTo>
                    <a:pt x="99" y="62"/>
                  </a:moveTo>
                  <a:cubicBezTo>
                    <a:pt x="3" y="62"/>
                    <a:pt x="3" y="62"/>
                    <a:pt x="3" y="62"/>
                  </a:cubicBezTo>
                  <a:cubicBezTo>
                    <a:pt x="1" y="62"/>
                    <a:pt x="0" y="61"/>
                    <a:pt x="0" y="59"/>
                  </a:cubicBezTo>
                  <a:cubicBezTo>
                    <a:pt x="0" y="3"/>
                    <a:pt x="0" y="3"/>
                    <a:pt x="0" y="3"/>
                  </a:cubicBezTo>
                  <a:cubicBezTo>
                    <a:pt x="0" y="2"/>
                    <a:pt x="1" y="0"/>
                    <a:pt x="3" y="0"/>
                  </a:cubicBezTo>
                  <a:cubicBezTo>
                    <a:pt x="99" y="0"/>
                    <a:pt x="99" y="0"/>
                    <a:pt x="99" y="0"/>
                  </a:cubicBezTo>
                  <a:cubicBezTo>
                    <a:pt x="101" y="0"/>
                    <a:pt x="102" y="2"/>
                    <a:pt x="102" y="3"/>
                  </a:cubicBezTo>
                  <a:cubicBezTo>
                    <a:pt x="102" y="59"/>
                    <a:pt x="102" y="59"/>
                    <a:pt x="102" y="59"/>
                  </a:cubicBezTo>
                  <a:cubicBezTo>
                    <a:pt x="102" y="61"/>
                    <a:pt x="101" y="62"/>
                    <a:pt x="99" y="62"/>
                  </a:cubicBezTo>
                  <a:close/>
                  <a:moveTo>
                    <a:pt x="6" y="56"/>
                  </a:moveTo>
                  <a:cubicBezTo>
                    <a:pt x="96" y="56"/>
                    <a:pt x="96" y="56"/>
                    <a:pt x="96" y="56"/>
                  </a:cubicBezTo>
                  <a:cubicBezTo>
                    <a:pt x="96" y="6"/>
                    <a:pt x="96" y="6"/>
                    <a:pt x="96" y="6"/>
                  </a:cubicBezTo>
                  <a:cubicBezTo>
                    <a:pt x="6" y="6"/>
                    <a:pt x="6" y="6"/>
                    <a:pt x="6" y="6"/>
                  </a:cubicBezTo>
                  <a:lnTo>
                    <a:pt x="6" y="56"/>
                  </a:ln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5" name="Freeform 28">
              <a:extLst>
                <a:ext uri="{FF2B5EF4-FFF2-40B4-BE49-F238E27FC236}">
                  <a16:creationId xmlns:a16="http://schemas.microsoft.com/office/drawing/2014/main" xmlns="" id="{F43E3BDA-69C6-4321-A410-BF0BAD914371}"/>
                </a:ext>
              </a:extLst>
            </p:cNvPr>
            <p:cNvSpPr>
              <a:spLocks noEditPoints="1"/>
            </p:cNvSpPr>
            <p:nvPr/>
          </p:nvSpPr>
          <p:spPr bwMode="auto">
            <a:xfrm>
              <a:off x="5855986" y="2391664"/>
              <a:ext cx="95913" cy="95912"/>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6 h 38"/>
                <a:gd name="T12" fmla="*/ 6 w 38"/>
                <a:gd name="T13" fmla="*/ 19 h 38"/>
                <a:gd name="T14" fmla="*/ 19 w 38"/>
                <a:gd name="T15" fmla="*/ 32 h 38"/>
                <a:gd name="T16" fmla="*/ 32 w 38"/>
                <a:gd name="T17" fmla="*/ 19 h 38"/>
                <a:gd name="T18" fmla="*/ 19 w 38"/>
                <a:gd name="T19"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30"/>
                    <a:pt x="0" y="19"/>
                  </a:cubicBezTo>
                  <a:cubicBezTo>
                    <a:pt x="0" y="9"/>
                    <a:pt x="9" y="0"/>
                    <a:pt x="19" y="0"/>
                  </a:cubicBezTo>
                  <a:cubicBezTo>
                    <a:pt x="29" y="0"/>
                    <a:pt x="38" y="9"/>
                    <a:pt x="38" y="19"/>
                  </a:cubicBezTo>
                  <a:cubicBezTo>
                    <a:pt x="38" y="30"/>
                    <a:pt x="29" y="38"/>
                    <a:pt x="19" y="38"/>
                  </a:cubicBezTo>
                  <a:close/>
                  <a:moveTo>
                    <a:pt x="19" y="6"/>
                  </a:moveTo>
                  <a:cubicBezTo>
                    <a:pt x="12" y="6"/>
                    <a:pt x="6" y="12"/>
                    <a:pt x="6" y="19"/>
                  </a:cubicBezTo>
                  <a:cubicBezTo>
                    <a:pt x="6" y="27"/>
                    <a:pt x="12" y="32"/>
                    <a:pt x="19" y="32"/>
                  </a:cubicBezTo>
                  <a:cubicBezTo>
                    <a:pt x="26" y="32"/>
                    <a:pt x="32" y="27"/>
                    <a:pt x="32" y="19"/>
                  </a:cubicBezTo>
                  <a:cubicBezTo>
                    <a:pt x="32" y="12"/>
                    <a:pt x="26" y="6"/>
                    <a:pt x="19" y="6"/>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6" name="Freeform 29">
              <a:extLst>
                <a:ext uri="{FF2B5EF4-FFF2-40B4-BE49-F238E27FC236}">
                  <a16:creationId xmlns:a16="http://schemas.microsoft.com/office/drawing/2014/main" xmlns="" id="{5282BDAB-509C-4173-8CD1-468D80290EEA}"/>
                </a:ext>
              </a:extLst>
            </p:cNvPr>
            <p:cNvSpPr>
              <a:spLocks/>
            </p:cNvSpPr>
            <p:nvPr/>
          </p:nvSpPr>
          <p:spPr bwMode="auto">
            <a:xfrm>
              <a:off x="5977193" y="2382178"/>
              <a:ext cx="34782" cy="34781"/>
            </a:xfrm>
            <a:custGeom>
              <a:avLst/>
              <a:gdLst>
                <a:gd name="T0" fmla="*/ 11 w 14"/>
                <a:gd name="T1" fmla="*/ 14 h 14"/>
                <a:gd name="T2" fmla="*/ 0 w 14"/>
                <a:gd name="T3" fmla="*/ 3 h 14"/>
                <a:gd name="T4" fmla="*/ 3 w 14"/>
                <a:gd name="T5" fmla="*/ 0 h 14"/>
                <a:gd name="T6" fmla="*/ 6 w 14"/>
                <a:gd name="T7" fmla="*/ 3 h 14"/>
                <a:gd name="T8" fmla="*/ 11 w 14"/>
                <a:gd name="T9" fmla="*/ 8 h 14"/>
                <a:gd name="T10" fmla="*/ 14 w 14"/>
                <a:gd name="T11" fmla="*/ 11 h 14"/>
                <a:gd name="T12" fmla="*/ 11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1" y="14"/>
                  </a:moveTo>
                  <a:cubicBezTo>
                    <a:pt x="5" y="14"/>
                    <a:pt x="0" y="10"/>
                    <a:pt x="0" y="3"/>
                  </a:cubicBezTo>
                  <a:cubicBezTo>
                    <a:pt x="0" y="2"/>
                    <a:pt x="1" y="0"/>
                    <a:pt x="3" y="0"/>
                  </a:cubicBezTo>
                  <a:cubicBezTo>
                    <a:pt x="5" y="0"/>
                    <a:pt x="6" y="2"/>
                    <a:pt x="6" y="3"/>
                  </a:cubicBezTo>
                  <a:cubicBezTo>
                    <a:pt x="6" y="6"/>
                    <a:pt x="8" y="8"/>
                    <a:pt x="11" y="8"/>
                  </a:cubicBezTo>
                  <a:cubicBezTo>
                    <a:pt x="13" y="8"/>
                    <a:pt x="14" y="10"/>
                    <a:pt x="14" y="11"/>
                  </a:cubicBezTo>
                  <a:cubicBezTo>
                    <a:pt x="14" y="13"/>
                    <a:pt x="13" y="14"/>
                    <a:pt x="11" y="14"/>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7" name="Freeform 30">
              <a:extLst>
                <a:ext uri="{FF2B5EF4-FFF2-40B4-BE49-F238E27FC236}">
                  <a16:creationId xmlns:a16="http://schemas.microsoft.com/office/drawing/2014/main" xmlns="" id="{8C0C9788-2026-4810-84A2-CEE1A0E12C99}"/>
                </a:ext>
              </a:extLst>
            </p:cNvPr>
            <p:cNvSpPr>
              <a:spLocks/>
            </p:cNvSpPr>
            <p:nvPr/>
          </p:nvSpPr>
          <p:spPr bwMode="auto">
            <a:xfrm>
              <a:off x="5795909" y="2462281"/>
              <a:ext cx="35835" cy="34781"/>
            </a:xfrm>
            <a:custGeom>
              <a:avLst/>
              <a:gdLst>
                <a:gd name="T0" fmla="*/ 11 w 14"/>
                <a:gd name="T1" fmla="*/ 14 h 14"/>
                <a:gd name="T2" fmla="*/ 8 w 14"/>
                <a:gd name="T3" fmla="*/ 11 h 14"/>
                <a:gd name="T4" fmla="*/ 3 w 14"/>
                <a:gd name="T5" fmla="*/ 6 h 14"/>
                <a:gd name="T6" fmla="*/ 0 w 14"/>
                <a:gd name="T7" fmla="*/ 3 h 14"/>
                <a:gd name="T8" fmla="*/ 3 w 14"/>
                <a:gd name="T9" fmla="*/ 0 h 14"/>
                <a:gd name="T10" fmla="*/ 14 w 14"/>
                <a:gd name="T11" fmla="*/ 11 h 14"/>
                <a:gd name="T12" fmla="*/ 11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11" y="14"/>
                  </a:moveTo>
                  <a:cubicBezTo>
                    <a:pt x="9" y="14"/>
                    <a:pt x="8" y="13"/>
                    <a:pt x="8" y="11"/>
                  </a:cubicBezTo>
                  <a:cubicBezTo>
                    <a:pt x="8" y="8"/>
                    <a:pt x="6" y="6"/>
                    <a:pt x="3" y="6"/>
                  </a:cubicBezTo>
                  <a:cubicBezTo>
                    <a:pt x="1" y="6"/>
                    <a:pt x="0" y="5"/>
                    <a:pt x="0" y="3"/>
                  </a:cubicBezTo>
                  <a:cubicBezTo>
                    <a:pt x="0" y="2"/>
                    <a:pt x="1" y="0"/>
                    <a:pt x="3" y="0"/>
                  </a:cubicBezTo>
                  <a:cubicBezTo>
                    <a:pt x="9" y="0"/>
                    <a:pt x="14" y="5"/>
                    <a:pt x="14" y="11"/>
                  </a:cubicBezTo>
                  <a:cubicBezTo>
                    <a:pt x="14" y="13"/>
                    <a:pt x="13" y="14"/>
                    <a:pt x="11" y="14"/>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8" name="Freeform 31">
              <a:extLst>
                <a:ext uri="{FF2B5EF4-FFF2-40B4-BE49-F238E27FC236}">
                  <a16:creationId xmlns:a16="http://schemas.microsoft.com/office/drawing/2014/main" xmlns="" id="{E124473E-56AB-4DE9-A4D4-886E93F6A857}"/>
                </a:ext>
              </a:extLst>
            </p:cNvPr>
            <p:cNvSpPr>
              <a:spLocks/>
            </p:cNvSpPr>
            <p:nvPr/>
          </p:nvSpPr>
          <p:spPr bwMode="auto">
            <a:xfrm>
              <a:off x="5795909" y="2382178"/>
              <a:ext cx="35835" cy="34781"/>
            </a:xfrm>
            <a:custGeom>
              <a:avLst/>
              <a:gdLst>
                <a:gd name="T0" fmla="*/ 3 w 14"/>
                <a:gd name="T1" fmla="*/ 14 h 14"/>
                <a:gd name="T2" fmla="*/ 0 w 14"/>
                <a:gd name="T3" fmla="*/ 11 h 14"/>
                <a:gd name="T4" fmla="*/ 3 w 14"/>
                <a:gd name="T5" fmla="*/ 8 h 14"/>
                <a:gd name="T6" fmla="*/ 8 w 14"/>
                <a:gd name="T7" fmla="*/ 3 h 14"/>
                <a:gd name="T8" fmla="*/ 11 w 14"/>
                <a:gd name="T9" fmla="*/ 0 h 14"/>
                <a:gd name="T10" fmla="*/ 14 w 14"/>
                <a:gd name="T11" fmla="*/ 3 h 14"/>
                <a:gd name="T12" fmla="*/ 3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3" y="14"/>
                  </a:moveTo>
                  <a:cubicBezTo>
                    <a:pt x="1" y="14"/>
                    <a:pt x="0" y="13"/>
                    <a:pt x="0" y="11"/>
                  </a:cubicBezTo>
                  <a:cubicBezTo>
                    <a:pt x="0" y="10"/>
                    <a:pt x="1" y="8"/>
                    <a:pt x="3" y="8"/>
                  </a:cubicBezTo>
                  <a:cubicBezTo>
                    <a:pt x="6" y="8"/>
                    <a:pt x="8" y="6"/>
                    <a:pt x="8" y="3"/>
                  </a:cubicBezTo>
                  <a:cubicBezTo>
                    <a:pt x="8" y="2"/>
                    <a:pt x="9" y="0"/>
                    <a:pt x="11" y="0"/>
                  </a:cubicBezTo>
                  <a:cubicBezTo>
                    <a:pt x="13" y="0"/>
                    <a:pt x="14" y="2"/>
                    <a:pt x="14" y="3"/>
                  </a:cubicBezTo>
                  <a:cubicBezTo>
                    <a:pt x="14" y="10"/>
                    <a:pt x="9" y="14"/>
                    <a:pt x="3" y="14"/>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09" name="Freeform 32">
              <a:extLst>
                <a:ext uri="{FF2B5EF4-FFF2-40B4-BE49-F238E27FC236}">
                  <a16:creationId xmlns:a16="http://schemas.microsoft.com/office/drawing/2014/main" xmlns="" id="{8B14EADA-C228-4BEC-8366-53C442835690}"/>
                </a:ext>
              </a:extLst>
            </p:cNvPr>
            <p:cNvSpPr>
              <a:spLocks/>
            </p:cNvSpPr>
            <p:nvPr/>
          </p:nvSpPr>
          <p:spPr bwMode="auto">
            <a:xfrm>
              <a:off x="5977193" y="2462281"/>
              <a:ext cx="34782" cy="34781"/>
            </a:xfrm>
            <a:custGeom>
              <a:avLst/>
              <a:gdLst>
                <a:gd name="T0" fmla="*/ 3 w 14"/>
                <a:gd name="T1" fmla="*/ 14 h 14"/>
                <a:gd name="T2" fmla="*/ 0 w 14"/>
                <a:gd name="T3" fmla="*/ 11 h 14"/>
                <a:gd name="T4" fmla="*/ 11 w 14"/>
                <a:gd name="T5" fmla="*/ 0 h 14"/>
                <a:gd name="T6" fmla="*/ 14 w 14"/>
                <a:gd name="T7" fmla="*/ 3 h 14"/>
                <a:gd name="T8" fmla="*/ 11 w 14"/>
                <a:gd name="T9" fmla="*/ 6 h 14"/>
                <a:gd name="T10" fmla="*/ 6 w 14"/>
                <a:gd name="T11" fmla="*/ 11 h 14"/>
                <a:gd name="T12" fmla="*/ 3 w 14"/>
                <a:gd name="T13" fmla="*/ 14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3" y="14"/>
                  </a:moveTo>
                  <a:cubicBezTo>
                    <a:pt x="1" y="14"/>
                    <a:pt x="0" y="13"/>
                    <a:pt x="0" y="11"/>
                  </a:cubicBezTo>
                  <a:cubicBezTo>
                    <a:pt x="0" y="5"/>
                    <a:pt x="5" y="0"/>
                    <a:pt x="11" y="0"/>
                  </a:cubicBezTo>
                  <a:cubicBezTo>
                    <a:pt x="13" y="0"/>
                    <a:pt x="14" y="2"/>
                    <a:pt x="14" y="3"/>
                  </a:cubicBezTo>
                  <a:cubicBezTo>
                    <a:pt x="14" y="5"/>
                    <a:pt x="13" y="6"/>
                    <a:pt x="11" y="6"/>
                  </a:cubicBezTo>
                  <a:cubicBezTo>
                    <a:pt x="8" y="6"/>
                    <a:pt x="6" y="8"/>
                    <a:pt x="6" y="11"/>
                  </a:cubicBezTo>
                  <a:cubicBezTo>
                    <a:pt x="6" y="13"/>
                    <a:pt x="5" y="14"/>
                    <a:pt x="3" y="14"/>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0" name="Freeform 33">
              <a:extLst>
                <a:ext uri="{FF2B5EF4-FFF2-40B4-BE49-F238E27FC236}">
                  <a16:creationId xmlns:a16="http://schemas.microsoft.com/office/drawing/2014/main" xmlns="" id="{2F5B1884-9AE9-4436-A3BD-FED446A1245B}"/>
                </a:ext>
              </a:extLst>
            </p:cNvPr>
            <p:cNvSpPr>
              <a:spLocks/>
            </p:cNvSpPr>
            <p:nvPr/>
          </p:nvSpPr>
          <p:spPr bwMode="auto">
            <a:xfrm>
              <a:off x="5765343" y="2580327"/>
              <a:ext cx="299331" cy="118046"/>
            </a:xfrm>
            <a:custGeom>
              <a:avLst/>
              <a:gdLst>
                <a:gd name="T0" fmla="*/ 27 w 119"/>
                <a:gd name="T1" fmla="*/ 47 h 47"/>
                <a:gd name="T2" fmla="*/ 8 w 119"/>
                <a:gd name="T3" fmla="*/ 45 h 47"/>
                <a:gd name="T4" fmla="*/ 2 w 119"/>
                <a:gd name="T5" fmla="*/ 43 h 47"/>
                <a:gd name="T6" fmla="*/ 0 w 119"/>
                <a:gd name="T7" fmla="*/ 39 h 47"/>
                <a:gd name="T8" fmla="*/ 4 w 119"/>
                <a:gd name="T9" fmla="*/ 37 h 47"/>
                <a:gd name="T10" fmla="*/ 10 w 119"/>
                <a:gd name="T11" fmla="*/ 39 h 47"/>
                <a:gd name="T12" fmla="*/ 27 w 119"/>
                <a:gd name="T13" fmla="*/ 41 h 47"/>
                <a:gd name="T14" fmla="*/ 55 w 119"/>
                <a:gd name="T15" fmla="*/ 37 h 47"/>
                <a:gd name="T16" fmla="*/ 109 w 119"/>
                <a:gd name="T17" fmla="*/ 14 h 47"/>
                <a:gd name="T18" fmla="*/ 112 w 119"/>
                <a:gd name="T19" fmla="*/ 9 h 47"/>
                <a:gd name="T20" fmla="*/ 107 w 119"/>
                <a:gd name="T21" fmla="*/ 7 h 47"/>
                <a:gd name="T22" fmla="*/ 76 w 119"/>
                <a:gd name="T23" fmla="*/ 14 h 47"/>
                <a:gd name="T24" fmla="*/ 72 w 119"/>
                <a:gd name="T25" fmla="*/ 12 h 47"/>
                <a:gd name="T26" fmla="*/ 75 w 119"/>
                <a:gd name="T27" fmla="*/ 8 h 47"/>
                <a:gd name="T28" fmla="*/ 106 w 119"/>
                <a:gd name="T29" fmla="*/ 2 h 47"/>
                <a:gd name="T30" fmla="*/ 117 w 119"/>
                <a:gd name="T31" fmla="*/ 7 h 47"/>
                <a:gd name="T32" fmla="*/ 112 w 119"/>
                <a:gd name="T33" fmla="*/ 19 h 47"/>
                <a:gd name="T34" fmla="*/ 57 w 119"/>
                <a:gd name="T35" fmla="*/ 42 h 47"/>
                <a:gd name="T36" fmla="*/ 27 w 119"/>
                <a:gd name="T37" fmla="*/ 4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47">
                  <a:moveTo>
                    <a:pt x="27" y="47"/>
                  </a:moveTo>
                  <a:cubicBezTo>
                    <a:pt x="20" y="47"/>
                    <a:pt x="15" y="47"/>
                    <a:pt x="8" y="45"/>
                  </a:cubicBezTo>
                  <a:cubicBezTo>
                    <a:pt x="2" y="43"/>
                    <a:pt x="2" y="43"/>
                    <a:pt x="2" y="43"/>
                  </a:cubicBezTo>
                  <a:cubicBezTo>
                    <a:pt x="1" y="43"/>
                    <a:pt x="0" y="41"/>
                    <a:pt x="0" y="39"/>
                  </a:cubicBezTo>
                  <a:cubicBezTo>
                    <a:pt x="1" y="38"/>
                    <a:pt x="2" y="37"/>
                    <a:pt x="4" y="37"/>
                  </a:cubicBezTo>
                  <a:cubicBezTo>
                    <a:pt x="10" y="39"/>
                    <a:pt x="10" y="39"/>
                    <a:pt x="10" y="39"/>
                  </a:cubicBezTo>
                  <a:cubicBezTo>
                    <a:pt x="16" y="41"/>
                    <a:pt x="21" y="41"/>
                    <a:pt x="27" y="41"/>
                  </a:cubicBezTo>
                  <a:cubicBezTo>
                    <a:pt x="37" y="41"/>
                    <a:pt x="47" y="40"/>
                    <a:pt x="55" y="37"/>
                  </a:cubicBezTo>
                  <a:cubicBezTo>
                    <a:pt x="109" y="14"/>
                    <a:pt x="109" y="14"/>
                    <a:pt x="109" y="14"/>
                  </a:cubicBezTo>
                  <a:cubicBezTo>
                    <a:pt x="111" y="13"/>
                    <a:pt x="113" y="11"/>
                    <a:pt x="112" y="9"/>
                  </a:cubicBezTo>
                  <a:cubicBezTo>
                    <a:pt x="111" y="8"/>
                    <a:pt x="109" y="7"/>
                    <a:pt x="107" y="7"/>
                  </a:cubicBezTo>
                  <a:cubicBezTo>
                    <a:pt x="76" y="14"/>
                    <a:pt x="76" y="14"/>
                    <a:pt x="76" y="14"/>
                  </a:cubicBezTo>
                  <a:cubicBezTo>
                    <a:pt x="74" y="14"/>
                    <a:pt x="73" y="13"/>
                    <a:pt x="72" y="12"/>
                  </a:cubicBezTo>
                  <a:cubicBezTo>
                    <a:pt x="72" y="10"/>
                    <a:pt x="73" y="9"/>
                    <a:pt x="75" y="8"/>
                  </a:cubicBezTo>
                  <a:cubicBezTo>
                    <a:pt x="106" y="2"/>
                    <a:pt x="106" y="2"/>
                    <a:pt x="106" y="2"/>
                  </a:cubicBezTo>
                  <a:cubicBezTo>
                    <a:pt x="111" y="0"/>
                    <a:pt x="116" y="3"/>
                    <a:pt x="117" y="7"/>
                  </a:cubicBezTo>
                  <a:cubicBezTo>
                    <a:pt x="119" y="12"/>
                    <a:pt x="116" y="17"/>
                    <a:pt x="112" y="19"/>
                  </a:cubicBezTo>
                  <a:cubicBezTo>
                    <a:pt x="57" y="42"/>
                    <a:pt x="57" y="42"/>
                    <a:pt x="57" y="42"/>
                  </a:cubicBezTo>
                  <a:cubicBezTo>
                    <a:pt x="49" y="46"/>
                    <a:pt x="38" y="47"/>
                    <a:pt x="27" y="47"/>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1" name="Freeform 34">
              <a:extLst>
                <a:ext uri="{FF2B5EF4-FFF2-40B4-BE49-F238E27FC236}">
                  <a16:creationId xmlns:a16="http://schemas.microsoft.com/office/drawing/2014/main" xmlns="" id="{74ABCED2-9D08-4CF8-A1DA-B21B08FB23A9}"/>
                </a:ext>
              </a:extLst>
            </p:cNvPr>
            <p:cNvSpPr>
              <a:spLocks noEditPoints="1"/>
            </p:cNvSpPr>
            <p:nvPr/>
          </p:nvSpPr>
          <p:spPr bwMode="auto">
            <a:xfrm>
              <a:off x="5665215" y="2552923"/>
              <a:ext cx="115938" cy="165475"/>
            </a:xfrm>
            <a:custGeom>
              <a:avLst/>
              <a:gdLst>
                <a:gd name="T0" fmla="*/ 31 w 46"/>
                <a:gd name="T1" fmla="*/ 66 h 66"/>
                <a:gd name="T2" fmla="*/ 30 w 46"/>
                <a:gd name="T3" fmla="*/ 66 h 66"/>
                <a:gd name="T4" fmla="*/ 28 w 46"/>
                <a:gd name="T5" fmla="*/ 65 h 66"/>
                <a:gd name="T6" fmla="*/ 0 w 46"/>
                <a:gd name="T7" fmla="*/ 13 h 66"/>
                <a:gd name="T8" fmla="*/ 1 w 46"/>
                <a:gd name="T9" fmla="*/ 9 h 66"/>
                <a:gd name="T10" fmla="*/ 13 w 46"/>
                <a:gd name="T11" fmla="*/ 1 h 66"/>
                <a:gd name="T12" fmla="*/ 16 w 46"/>
                <a:gd name="T13" fmla="*/ 0 h 66"/>
                <a:gd name="T14" fmla="*/ 18 w 46"/>
                <a:gd name="T15" fmla="*/ 2 h 66"/>
                <a:gd name="T16" fmla="*/ 46 w 46"/>
                <a:gd name="T17" fmla="*/ 54 h 66"/>
                <a:gd name="T18" fmla="*/ 45 w 46"/>
                <a:gd name="T19" fmla="*/ 58 h 66"/>
                <a:gd name="T20" fmla="*/ 33 w 46"/>
                <a:gd name="T21" fmla="*/ 66 h 66"/>
                <a:gd name="T22" fmla="*/ 31 w 46"/>
                <a:gd name="T23" fmla="*/ 66 h 66"/>
                <a:gd name="T24" fmla="*/ 7 w 46"/>
                <a:gd name="T25" fmla="*/ 12 h 66"/>
                <a:gd name="T26" fmla="*/ 32 w 46"/>
                <a:gd name="T27" fmla="*/ 59 h 66"/>
                <a:gd name="T28" fmla="*/ 39 w 46"/>
                <a:gd name="T29" fmla="*/ 54 h 66"/>
                <a:gd name="T30" fmla="*/ 14 w 46"/>
                <a:gd name="T31" fmla="*/ 8 h 66"/>
                <a:gd name="T32" fmla="*/ 7 w 46"/>
                <a:gd name="T33" fmla="*/ 1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6">
                  <a:moveTo>
                    <a:pt x="31" y="66"/>
                  </a:moveTo>
                  <a:cubicBezTo>
                    <a:pt x="31" y="66"/>
                    <a:pt x="31" y="66"/>
                    <a:pt x="30" y="66"/>
                  </a:cubicBezTo>
                  <a:cubicBezTo>
                    <a:pt x="29" y="66"/>
                    <a:pt x="29" y="66"/>
                    <a:pt x="28" y="65"/>
                  </a:cubicBezTo>
                  <a:cubicBezTo>
                    <a:pt x="0" y="13"/>
                    <a:pt x="0" y="13"/>
                    <a:pt x="0" y="13"/>
                  </a:cubicBezTo>
                  <a:cubicBezTo>
                    <a:pt x="0" y="11"/>
                    <a:pt x="0" y="10"/>
                    <a:pt x="1" y="9"/>
                  </a:cubicBezTo>
                  <a:cubicBezTo>
                    <a:pt x="13" y="1"/>
                    <a:pt x="13" y="1"/>
                    <a:pt x="13" y="1"/>
                  </a:cubicBezTo>
                  <a:cubicBezTo>
                    <a:pt x="14" y="0"/>
                    <a:pt x="15" y="0"/>
                    <a:pt x="16" y="0"/>
                  </a:cubicBezTo>
                  <a:cubicBezTo>
                    <a:pt x="17" y="1"/>
                    <a:pt x="17" y="1"/>
                    <a:pt x="18" y="2"/>
                  </a:cubicBezTo>
                  <a:cubicBezTo>
                    <a:pt x="46" y="54"/>
                    <a:pt x="46" y="54"/>
                    <a:pt x="46" y="54"/>
                  </a:cubicBezTo>
                  <a:cubicBezTo>
                    <a:pt x="46" y="55"/>
                    <a:pt x="46" y="57"/>
                    <a:pt x="45" y="58"/>
                  </a:cubicBezTo>
                  <a:cubicBezTo>
                    <a:pt x="33" y="66"/>
                    <a:pt x="33" y="66"/>
                    <a:pt x="33" y="66"/>
                  </a:cubicBezTo>
                  <a:cubicBezTo>
                    <a:pt x="32" y="66"/>
                    <a:pt x="32" y="66"/>
                    <a:pt x="31" y="66"/>
                  </a:cubicBezTo>
                  <a:close/>
                  <a:moveTo>
                    <a:pt x="7" y="12"/>
                  </a:moveTo>
                  <a:cubicBezTo>
                    <a:pt x="32" y="59"/>
                    <a:pt x="32" y="59"/>
                    <a:pt x="32" y="59"/>
                  </a:cubicBezTo>
                  <a:cubicBezTo>
                    <a:pt x="39" y="54"/>
                    <a:pt x="39" y="54"/>
                    <a:pt x="39" y="54"/>
                  </a:cubicBezTo>
                  <a:cubicBezTo>
                    <a:pt x="14" y="8"/>
                    <a:pt x="14" y="8"/>
                    <a:pt x="14" y="8"/>
                  </a:cubicBezTo>
                  <a:lnTo>
                    <a:pt x="7" y="12"/>
                  </a:ln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12" name="Freeform 35">
              <a:extLst>
                <a:ext uri="{FF2B5EF4-FFF2-40B4-BE49-F238E27FC236}">
                  <a16:creationId xmlns:a16="http://schemas.microsoft.com/office/drawing/2014/main" xmlns="" id="{CE9375D1-DED1-4218-9146-DF8B56C4A0B8}"/>
                </a:ext>
              </a:extLst>
            </p:cNvPr>
            <p:cNvSpPr>
              <a:spLocks/>
            </p:cNvSpPr>
            <p:nvPr/>
          </p:nvSpPr>
          <p:spPr bwMode="auto">
            <a:xfrm>
              <a:off x="5705266" y="2535006"/>
              <a:ext cx="257171" cy="103290"/>
            </a:xfrm>
            <a:custGeom>
              <a:avLst/>
              <a:gdLst>
                <a:gd name="T0" fmla="*/ 89 w 102"/>
                <a:gd name="T1" fmla="*/ 41 h 41"/>
                <a:gd name="T2" fmla="*/ 51 w 102"/>
                <a:gd name="T3" fmla="*/ 41 h 41"/>
                <a:gd name="T4" fmla="*/ 48 w 102"/>
                <a:gd name="T5" fmla="*/ 38 h 41"/>
                <a:gd name="T6" fmla="*/ 51 w 102"/>
                <a:gd name="T7" fmla="*/ 35 h 41"/>
                <a:gd name="T8" fmla="*/ 89 w 102"/>
                <a:gd name="T9" fmla="*/ 35 h 41"/>
                <a:gd name="T10" fmla="*/ 96 w 102"/>
                <a:gd name="T11" fmla="*/ 28 h 41"/>
                <a:gd name="T12" fmla="*/ 89 w 102"/>
                <a:gd name="T13" fmla="*/ 21 h 41"/>
                <a:gd name="T14" fmla="*/ 63 w 102"/>
                <a:gd name="T15" fmla="*/ 21 h 41"/>
                <a:gd name="T16" fmla="*/ 61 w 102"/>
                <a:gd name="T17" fmla="*/ 21 h 41"/>
                <a:gd name="T18" fmla="*/ 58 w 102"/>
                <a:gd name="T19" fmla="*/ 18 h 41"/>
                <a:gd name="T20" fmla="*/ 14 w 102"/>
                <a:gd name="T21" fmla="*/ 13 h 41"/>
                <a:gd name="T22" fmla="*/ 4 w 102"/>
                <a:gd name="T23" fmla="*/ 17 h 41"/>
                <a:gd name="T24" fmla="*/ 0 w 102"/>
                <a:gd name="T25" fmla="*/ 16 h 41"/>
                <a:gd name="T26" fmla="*/ 2 w 102"/>
                <a:gd name="T27" fmla="*/ 12 h 41"/>
                <a:gd name="T28" fmla="*/ 11 w 102"/>
                <a:gd name="T29" fmla="*/ 7 h 41"/>
                <a:gd name="T30" fmla="*/ 61 w 102"/>
                <a:gd name="T31" fmla="*/ 13 h 41"/>
                <a:gd name="T32" fmla="*/ 64 w 102"/>
                <a:gd name="T33" fmla="*/ 15 h 41"/>
                <a:gd name="T34" fmla="*/ 89 w 102"/>
                <a:gd name="T35" fmla="*/ 15 h 41"/>
                <a:gd name="T36" fmla="*/ 102 w 102"/>
                <a:gd name="T37" fmla="*/ 28 h 41"/>
                <a:gd name="T38" fmla="*/ 89 w 102"/>
                <a:gd name="T39" fmla="*/ 41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02" h="41">
                  <a:moveTo>
                    <a:pt x="89" y="41"/>
                  </a:moveTo>
                  <a:cubicBezTo>
                    <a:pt x="51" y="41"/>
                    <a:pt x="51" y="41"/>
                    <a:pt x="51" y="41"/>
                  </a:cubicBezTo>
                  <a:cubicBezTo>
                    <a:pt x="49" y="41"/>
                    <a:pt x="48" y="40"/>
                    <a:pt x="48" y="38"/>
                  </a:cubicBezTo>
                  <a:cubicBezTo>
                    <a:pt x="48" y="37"/>
                    <a:pt x="49" y="35"/>
                    <a:pt x="51" y="35"/>
                  </a:cubicBezTo>
                  <a:cubicBezTo>
                    <a:pt x="89" y="35"/>
                    <a:pt x="89" y="35"/>
                    <a:pt x="89" y="35"/>
                  </a:cubicBezTo>
                  <a:cubicBezTo>
                    <a:pt x="93" y="35"/>
                    <a:pt x="96" y="32"/>
                    <a:pt x="96" y="28"/>
                  </a:cubicBezTo>
                  <a:cubicBezTo>
                    <a:pt x="96" y="25"/>
                    <a:pt x="93" y="21"/>
                    <a:pt x="89" y="21"/>
                  </a:cubicBezTo>
                  <a:cubicBezTo>
                    <a:pt x="63" y="21"/>
                    <a:pt x="63" y="21"/>
                    <a:pt x="63" y="21"/>
                  </a:cubicBezTo>
                  <a:cubicBezTo>
                    <a:pt x="62" y="21"/>
                    <a:pt x="62" y="21"/>
                    <a:pt x="61" y="21"/>
                  </a:cubicBezTo>
                  <a:cubicBezTo>
                    <a:pt x="58" y="18"/>
                    <a:pt x="58" y="18"/>
                    <a:pt x="58" y="18"/>
                  </a:cubicBezTo>
                  <a:cubicBezTo>
                    <a:pt x="45" y="9"/>
                    <a:pt x="28" y="7"/>
                    <a:pt x="14" y="13"/>
                  </a:cubicBezTo>
                  <a:cubicBezTo>
                    <a:pt x="4" y="17"/>
                    <a:pt x="4" y="17"/>
                    <a:pt x="4" y="17"/>
                  </a:cubicBezTo>
                  <a:cubicBezTo>
                    <a:pt x="3" y="18"/>
                    <a:pt x="1" y="17"/>
                    <a:pt x="0" y="16"/>
                  </a:cubicBezTo>
                  <a:cubicBezTo>
                    <a:pt x="0" y="14"/>
                    <a:pt x="0" y="12"/>
                    <a:pt x="2" y="12"/>
                  </a:cubicBezTo>
                  <a:cubicBezTo>
                    <a:pt x="11" y="7"/>
                    <a:pt x="11" y="7"/>
                    <a:pt x="11" y="7"/>
                  </a:cubicBezTo>
                  <a:cubicBezTo>
                    <a:pt x="28" y="0"/>
                    <a:pt x="47" y="3"/>
                    <a:pt x="61" y="13"/>
                  </a:cubicBezTo>
                  <a:cubicBezTo>
                    <a:pt x="64" y="15"/>
                    <a:pt x="64" y="15"/>
                    <a:pt x="64" y="15"/>
                  </a:cubicBezTo>
                  <a:cubicBezTo>
                    <a:pt x="89" y="15"/>
                    <a:pt x="89" y="15"/>
                    <a:pt x="89" y="15"/>
                  </a:cubicBezTo>
                  <a:cubicBezTo>
                    <a:pt x="96" y="15"/>
                    <a:pt x="102" y="21"/>
                    <a:pt x="102" y="28"/>
                  </a:cubicBezTo>
                  <a:cubicBezTo>
                    <a:pt x="102" y="36"/>
                    <a:pt x="96" y="41"/>
                    <a:pt x="89" y="41"/>
                  </a:cubicBezTo>
                  <a:close/>
                </a:path>
              </a:pathLst>
            </a:custGeom>
            <a:solidFill>
              <a:srgbClr val="008685"/>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nvGrpSpPr>
          <p:cNvPr id="135" name="קבוצה 134">
            <a:extLst>
              <a:ext uri="{FF2B5EF4-FFF2-40B4-BE49-F238E27FC236}">
                <a16:creationId xmlns:a16="http://schemas.microsoft.com/office/drawing/2014/main" xmlns="" id="{B41E00AF-CB87-4D3A-A0C0-821F6A15966F}"/>
              </a:ext>
            </a:extLst>
          </p:cNvPr>
          <p:cNvGrpSpPr/>
          <p:nvPr/>
        </p:nvGrpSpPr>
        <p:grpSpPr>
          <a:xfrm>
            <a:off x="6727732" y="2625279"/>
            <a:ext cx="452630" cy="390124"/>
            <a:chOff x="1757363" y="677863"/>
            <a:chExt cx="666751" cy="574676"/>
          </a:xfrm>
          <a:solidFill>
            <a:srgbClr val="008685"/>
          </a:solidFill>
        </p:grpSpPr>
        <p:sp>
          <p:nvSpPr>
            <p:cNvPr id="120" name="Freeform 39">
              <a:extLst>
                <a:ext uri="{FF2B5EF4-FFF2-40B4-BE49-F238E27FC236}">
                  <a16:creationId xmlns:a16="http://schemas.microsoft.com/office/drawing/2014/main" xmlns="" id="{1E1180E2-4DB6-4A7B-BF6D-4606C751F481}"/>
                </a:ext>
              </a:extLst>
            </p:cNvPr>
            <p:cNvSpPr>
              <a:spLocks/>
            </p:cNvSpPr>
            <p:nvPr/>
          </p:nvSpPr>
          <p:spPr bwMode="auto">
            <a:xfrm>
              <a:off x="2125663" y="1006476"/>
              <a:ext cx="146050" cy="138113"/>
            </a:xfrm>
            <a:custGeom>
              <a:avLst/>
              <a:gdLst>
                <a:gd name="T0" fmla="*/ 35 w 38"/>
                <a:gd name="T1" fmla="*/ 36 h 36"/>
                <a:gd name="T2" fmla="*/ 23 w 38"/>
                <a:gd name="T3" fmla="*/ 36 h 36"/>
                <a:gd name="T4" fmla="*/ 20 w 38"/>
                <a:gd name="T5" fmla="*/ 33 h 36"/>
                <a:gd name="T6" fmla="*/ 20 w 38"/>
                <a:gd name="T7" fmla="*/ 21 h 36"/>
                <a:gd name="T8" fmla="*/ 15 w 38"/>
                <a:gd name="T9" fmla="*/ 16 h 36"/>
                <a:gd name="T10" fmla="*/ 7 w 38"/>
                <a:gd name="T11" fmla="*/ 16 h 36"/>
                <a:gd name="T12" fmla="*/ 0 w 38"/>
                <a:gd name="T13" fmla="*/ 10 h 36"/>
                <a:gd name="T14" fmla="*/ 0 w 38"/>
                <a:gd name="T15" fmla="*/ 3 h 36"/>
                <a:gd name="T16" fmla="*/ 3 w 38"/>
                <a:gd name="T17" fmla="*/ 0 h 36"/>
                <a:gd name="T18" fmla="*/ 6 w 38"/>
                <a:gd name="T19" fmla="*/ 3 h 36"/>
                <a:gd name="T20" fmla="*/ 6 w 38"/>
                <a:gd name="T21" fmla="*/ 10 h 36"/>
                <a:gd name="T22" fmla="*/ 7 w 38"/>
                <a:gd name="T23" fmla="*/ 10 h 36"/>
                <a:gd name="T24" fmla="*/ 15 w 38"/>
                <a:gd name="T25" fmla="*/ 10 h 36"/>
                <a:gd name="T26" fmla="*/ 26 w 38"/>
                <a:gd name="T27" fmla="*/ 21 h 36"/>
                <a:gd name="T28" fmla="*/ 26 w 38"/>
                <a:gd name="T29" fmla="*/ 30 h 36"/>
                <a:gd name="T30" fmla="*/ 35 w 38"/>
                <a:gd name="T31" fmla="*/ 30 h 36"/>
                <a:gd name="T32" fmla="*/ 38 w 38"/>
                <a:gd name="T33" fmla="*/ 33 h 36"/>
                <a:gd name="T34" fmla="*/ 35 w 38"/>
                <a:gd name="T3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6">
                  <a:moveTo>
                    <a:pt x="35" y="36"/>
                  </a:moveTo>
                  <a:cubicBezTo>
                    <a:pt x="23" y="36"/>
                    <a:pt x="23" y="36"/>
                    <a:pt x="23" y="36"/>
                  </a:cubicBezTo>
                  <a:cubicBezTo>
                    <a:pt x="21" y="36"/>
                    <a:pt x="20" y="35"/>
                    <a:pt x="20" y="33"/>
                  </a:cubicBezTo>
                  <a:cubicBezTo>
                    <a:pt x="20" y="21"/>
                    <a:pt x="20" y="21"/>
                    <a:pt x="20" y="21"/>
                  </a:cubicBezTo>
                  <a:cubicBezTo>
                    <a:pt x="20" y="18"/>
                    <a:pt x="18" y="16"/>
                    <a:pt x="15" y="16"/>
                  </a:cubicBezTo>
                  <a:cubicBezTo>
                    <a:pt x="7" y="16"/>
                    <a:pt x="7" y="16"/>
                    <a:pt x="7" y="16"/>
                  </a:cubicBezTo>
                  <a:cubicBezTo>
                    <a:pt x="3" y="16"/>
                    <a:pt x="0" y="13"/>
                    <a:pt x="0" y="10"/>
                  </a:cubicBezTo>
                  <a:cubicBezTo>
                    <a:pt x="0" y="3"/>
                    <a:pt x="0" y="3"/>
                    <a:pt x="0" y="3"/>
                  </a:cubicBezTo>
                  <a:cubicBezTo>
                    <a:pt x="0" y="1"/>
                    <a:pt x="1" y="0"/>
                    <a:pt x="3" y="0"/>
                  </a:cubicBezTo>
                  <a:cubicBezTo>
                    <a:pt x="5" y="0"/>
                    <a:pt x="6" y="1"/>
                    <a:pt x="6" y="3"/>
                  </a:cubicBezTo>
                  <a:cubicBezTo>
                    <a:pt x="6" y="10"/>
                    <a:pt x="6" y="10"/>
                    <a:pt x="6" y="10"/>
                  </a:cubicBezTo>
                  <a:cubicBezTo>
                    <a:pt x="6" y="10"/>
                    <a:pt x="6" y="10"/>
                    <a:pt x="7" y="10"/>
                  </a:cubicBezTo>
                  <a:cubicBezTo>
                    <a:pt x="15" y="10"/>
                    <a:pt x="15" y="10"/>
                    <a:pt x="15" y="10"/>
                  </a:cubicBezTo>
                  <a:cubicBezTo>
                    <a:pt x="21" y="10"/>
                    <a:pt x="26" y="15"/>
                    <a:pt x="26" y="21"/>
                  </a:cubicBezTo>
                  <a:cubicBezTo>
                    <a:pt x="26" y="30"/>
                    <a:pt x="26" y="30"/>
                    <a:pt x="26" y="30"/>
                  </a:cubicBezTo>
                  <a:cubicBezTo>
                    <a:pt x="35" y="30"/>
                    <a:pt x="35" y="30"/>
                    <a:pt x="35" y="30"/>
                  </a:cubicBezTo>
                  <a:cubicBezTo>
                    <a:pt x="37" y="30"/>
                    <a:pt x="38" y="32"/>
                    <a:pt x="38" y="33"/>
                  </a:cubicBezTo>
                  <a:cubicBezTo>
                    <a:pt x="38" y="35"/>
                    <a:pt x="37" y="36"/>
                    <a:pt x="35"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1" name="Freeform 40">
              <a:extLst>
                <a:ext uri="{FF2B5EF4-FFF2-40B4-BE49-F238E27FC236}">
                  <a16:creationId xmlns:a16="http://schemas.microsoft.com/office/drawing/2014/main" xmlns="" id="{9DDDCC3C-699F-46E8-B679-876D7AAE6AD3}"/>
                </a:ext>
              </a:extLst>
            </p:cNvPr>
            <p:cNvSpPr>
              <a:spLocks/>
            </p:cNvSpPr>
            <p:nvPr/>
          </p:nvSpPr>
          <p:spPr bwMode="auto">
            <a:xfrm>
              <a:off x="2017713" y="1106488"/>
              <a:ext cx="23813" cy="146050"/>
            </a:xfrm>
            <a:custGeom>
              <a:avLst/>
              <a:gdLst>
                <a:gd name="T0" fmla="*/ 3 w 6"/>
                <a:gd name="T1" fmla="*/ 38 h 38"/>
                <a:gd name="T2" fmla="*/ 0 w 6"/>
                <a:gd name="T3" fmla="*/ 35 h 38"/>
                <a:gd name="T4" fmla="*/ 0 w 6"/>
                <a:gd name="T5" fmla="*/ 3 h 38"/>
                <a:gd name="T6" fmla="*/ 3 w 6"/>
                <a:gd name="T7" fmla="*/ 0 h 38"/>
                <a:gd name="T8" fmla="*/ 6 w 6"/>
                <a:gd name="T9" fmla="*/ 3 h 38"/>
                <a:gd name="T10" fmla="*/ 6 w 6"/>
                <a:gd name="T11" fmla="*/ 35 h 38"/>
                <a:gd name="T12" fmla="*/ 3 w 6"/>
                <a:gd name="T13" fmla="*/ 38 h 38"/>
              </a:gdLst>
              <a:ahLst/>
              <a:cxnLst>
                <a:cxn ang="0">
                  <a:pos x="T0" y="T1"/>
                </a:cxn>
                <a:cxn ang="0">
                  <a:pos x="T2" y="T3"/>
                </a:cxn>
                <a:cxn ang="0">
                  <a:pos x="T4" y="T5"/>
                </a:cxn>
                <a:cxn ang="0">
                  <a:pos x="T6" y="T7"/>
                </a:cxn>
                <a:cxn ang="0">
                  <a:pos x="T8" y="T9"/>
                </a:cxn>
                <a:cxn ang="0">
                  <a:pos x="T10" y="T11"/>
                </a:cxn>
                <a:cxn ang="0">
                  <a:pos x="T12" y="T13"/>
                </a:cxn>
              </a:cxnLst>
              <a:rect l="0" t="0" r="r" b="b"/>
              <a:pathLst>
                <a:path w="6" h="38">
                  <a:moveTo>
                    <a:pt x="3" y="38"/>
                  </a:moveTo>
                  <a:cubicBezTo>
                    <a:pt x="1" y="38"/>
                    <a:pt x="0" y="37"/>
                    <a:pt x="0" y="35"/>
                  </a:cubicBezTo>
                  <a:cubicBezTo>
                    <a:pt x="0" y="3"/>
                    <a:pt x="0" y="3"/>
                    <a:pt x="0" y="3"/>
                  </a:cubicBezTo>
                  <a:cubicBezTo>
                    <a:pt x="0" y="2"/>
                    <a:pt x="1" y="0"/>
                    <a:pt x="3" y="0"/>
                  </a:cubicBezTo>
                  <a:cubicBezTo>
                    <a:pt x="5" y="0"/>
                    <a:pt x="6" y="2"/>
                    <a:pt x="6" y="3"/>
                  </a:cubicBezTo>
                  <a:cubicBezTo>
                    <a:pt x="6" y="35"/>
                    <a:pt x="6" y="35"/>
                    <a:pt x="6" y="35"/>
                  </a:cubicBezTo>
                  <a:cubicBezTo>
                    <a:pt x="6" y="37"/>
                    <a:pt x="5" y="38"/>
                    <a:pt x="3"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2" name="Freeform 41">
              <a:extLst>
                <a:ext uri="{FF2B5EF4-FFF2-40B4-BE49-F238E27FC236}">
                  <a16:creationId xmlns:a16="http://schemas.microsoft.com/office/drawing/2014/main" xmlns="" id="{E317BFAB-7A40-470A-89BD-850431973458}"/>
                </a:ext>
              </a:extLst>
            </p:cNvPr>
            <p:cNvSpPr>
              <a:spLocks/>
            </p:cNvSpPr>
            <p:nvPr/>
          </p:nvSpPr>
          <p:spPr bwMode="auto">
            <a:xfrm>
              <a:off x="1957388" y="1011238"/>
              <a:ext cx="100013" cy="241300"/>
            </a:xfrm>
            <a:custGeom>
              <a:avLst/>
              <a:gdLst>
                <a:gd name="T0" fmla="*/ 3 w 26"/>
                <a:gd name="T1" fmla="*/ 63 h 63"/>
                <a:gd name="T2" fmla="*/ 0 w 26"/>
                <a:gd name="T3" fmla="*/ 60 h 63"/>
                <a:gd name="T4" fmla="*/ 0 w 26"/>
                <a:gd name="T5" fmla="*/ 20 h 63"/>
                <a:gd name="T6" fmla="*/ 11 w 26"/>
                <a:gd name="T7" fmla="*/ 9 h 63"/>
                <a:gd name="T8" fmla="*/ 19 w 26"/>
                <a:gd name="T9" fmla="*/ 9 h 63"/>
                <a:gd name="T10" fmla="*/ 20 w 26"/>
                <a:gd name="T11" fmla="*/ 9 h 63"/>
                <a:gd name="T12" fmla="*/ 20 w 26"/>
                <a:gd name="T13" fmla="*/ 3 h 63"/>
                <a:gd name="T14" fmla="*/ 23 w 26"/>
                <a:gd name="T15" fmla="*/ 0 h 63"/>
                <a:gd name="T16" fmla="*/ 26 w 26"/>
                <a:gd name="T17" fmla="*/ 3 h 63"/>
                <a:gd name="T18" fmla="*/ 26 w 26"/>
                <a:gd name="T19" fmla="*/ 9 h 63"/>
                <a:gd name="T20" fmla="*/ 19 w 26"/>
                <a:gd name="T21" fmla="*/ 15 h 63"/>
                <a:gd name="T22" fmla="*/ 11 w 26"/>
                <a:gd name="T23" fmla="*/ 15 h 63"/>
                <a:gd name="T24" fmla="*/ 6 w 26"/>
                <a:gd name="T25" fmla="*/ 20 h 63"/>
                <a:gd name="T26" fmla="*/ 6 w 26"/>
                <a:gd name="T27" fmla="*/ 60 h 63"/>
                <a:gd name="T28" fmla="*/ 3 w 26"/>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63">
                  <a:moveTo>
                    <a:pt x="3" y="63"/>
                  </a:moveTo>
                  <a:cubicBezTo>
                    <a:pt x="1" y="63"/>
                    <a:pt x="0" y="62"/>
                    <a:pt x="0" y="60"/>
                  </a:cubicBezTo>
                  <a:cubicBezTo>
                    <a:pt x="0" y="20"/>
                    <a:pt x="0" y="20"/>
                    <a:pt x="0" y="20"/>
                  </a:cubicBezTo>
                  <a:cubicBezTo>
                    <a:pt x="0" y="14"/>
                    <a:pt x="5" y="9"/>
                    <a:pt x="11" y="9"/>
                  </a:cubicBezTo>
                  <a:cubicBezTo>
                    <a:pt x="19" y="9"/>
                    <a:pt x="19" y="9"/>
                    <a:pt x="19" y="9"/>
                  </a:cubicBezTo>
                  <a:cubicBezTo>
                    <a:pt x="20" y="9"/>
                    <a:pt x="20" y="9"/>
                    <a:pt x="20" y="9"/>
                  </a:cubicBezTo>
                  <a:cubicBezTo>
                    <a:pt x="20" y="3"/>
                    <a:pt x="20" y="3"/>
                    <a:pt x="20" y="3"/>
                  </a:cubicBezTo>
                  <a:cubicBezTo>
                    <a:pt x="20" y="1"/>
                    <a:pt x="21" y="0"/>
                    <a:pt x="23" y="0"/>
                  </a:cubicBezTo>
                  <a:cubicBezTo>
                    <a:pt x="25" y="0"/>
                    <a:pt x="26" y="1"/>
                    <a:pt x="26" y="3"/>
                  </a:cubicBezTo>
                  <a:cubicBezTo>
                    <a:pt x="26" y="9"/>
                    <a:pt x="26" y="9"/>
                    <a:pt x="26" y="9"/>
                  </a:cubicBezTo>
                  <a:cubicBezTo>
                    <a:pt x="26" y="12"/>
                    <a:pt x="23" y="15"/>
                    <a:pt x="19" y="15"/>
                  </a:cubicBezTo>
                  <a:cubicBezTo>
                    <a:pt x="11" y="15"/>
                    <a:pt x="11" y="15"/>
                    <a:pt x="11" y="15"/>
                  </a:cubicBezTo>
                  <a:cubicBezTo>
                    <a:pt x="8" y="15"/>
                    <a:pt x="6" y="17"/>
                    <a:pt x="6" y="20"/>
                  </a:cubicBezTo>
                  <a:cubicBezTo>
                    <a:pt x="6" y="60"/>
                    <a:pt x="6" y="60"/>
                    <a:pt x="6" y="60"/>
                  </a:cubicBezTo>
                  <a:cubicBezTo>
                    <a:pt x="6" y="62"/>
                    <a:pt x="5" y="63"/>
                    <a:pt x="3" y="6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3" name="Freeform 42">
              <a:extLst>
                <a:ext uri="{FF2B5EF4-FFF2-40B4-BE49-F238E27FC236}">
                  <a16:creationId xmlns:a16="http://schemas.microsoft.com/office/drawing/2014/main" xmlns="" id="{7151C925-A188-4B9C-AE5B-37E8C28C35D1}"/>
                </a:ext>
              </a:extLst>
            </p:cNvPr>
            <p:cNvSpPr>
              <a:spLocks/>
            </p:cNvSpPr>
            <p:nvPr/>
          </p:nvSpPr>
          <p:spPr bwMode="auto">
            <a:xfrm>
              <a:off x="1819276" y="1152526"/>
              <a:ext cx="22225" cy="100013"/>
            </a:xfrm>
            <a:custGeom>
              <a:avLst/>
              <a:gdLst>
                <a:gd name="T0" fmla="*/ 3 w 6"/>
                <a:gd name="T1" fmla="*/ 26 h 26"/>
                <a:gd name="T2" fmla="*/ 0 w 6"/>
                <a:gd name="T3" fmla="*/ 23 h 26"/>
                <a:gd name="T4" fmla="*/ 0 w 6"/>
                <a:gd name="T5" fmla="*/ 3 h 26"/>
                <a:gd name="T6" fmla="*/ 3 w 6"/>
                <a:gd name="T7" fmla="*/ 0 h 26"/>
                <a:gd name="T8" fmla="*/ 6 w 6"/>
                <a:gd name="T9" fmla="*/ 3 h 26"/>
                <a:gd name="T10" fmla="*/ 6 w 6"/>
                <a:gd name="T11" fmla="*/ 23 h 26"/>
                <a:gd name="T12" fmla="*/ 3 w 6"/>
                <a:gd name="T13" fmla="*/ 26 h 26"/>
              </a:gdLst>
              <a:ahLst/>
              <a:cxnLst>
                <a:cxn ang="0">
                  <a:pos x="T0" y="T1"/>
                </a:cxn>
                <a:cxn ang="0">
                  <a:pos x="T2" y="T3"/>
                </a:cxn>
                <a:cxn ang="0">
                  <a:pos x="T4" y="T5"/>
                </a:cxn>
                <a:cxn ang="0">
                  <a:pos x="T6" y="T7"/>
                </a:cxn>
                <a:cxn ang="0">
                  <a:pos x="T8" y="T9"/>
                </a:cxn>
                <a:cxn ang="0">
                  <a:pos x="T10" y="T11"/>
                </a:cxn>
                <a:cxn ang="0">
                  <a:pos x="T12" y="T13"/>
                </a:cxn>
              </a:cxnLst>
              <a:rect l="0" t="0" r="r" b="b"/>
              <a:pathLst>
                <a:path w="6" h="26">
                  <a:moveTo>
                    <a:pt x="3" y="26"/>
                  </a:moveTo>
                  <a:cubicBezTo>
                    <a:pt x="1" y="26"/>
                    <a:pt x="0" y="25"/>
                    <a:pt x="0" y="23"/>
                  </a:cubicBezTo>
                  <a:cubicBezTo>
                    <a:pt x="0" y="3"/>
                    <a:pt x="0" y="3"/>
                    <a:pt x="0" y="3"/>
                  </a:cubicBezTo>
                  <a:cubicBezTo>
                    <a:pt x="0" y="2"/>
                    <a:pt x="1" y="0"/>
                    <a:pt x="3" y="0"/>
                  </a:cubicBezTo>
                  <a:cubicBezTo>
                    <a:pt x="5" y="0"/>
                    <a:pt x="6" y="2"/>
                    <a:pt x="6" y="3"/>
                  </a:cubicBezTo>
                  <a:cubicBezTo>
                    <a:pt x="6" y="23"/>
                    <a:pt x="6" y="23"/>
                    <a:pt x="6" y="23"/>
                  </a:cubicBezTo>
                  <a:cubicBezTo>
                    <a:pt x="6" y="25"/>
                    <a:pt x="5" y="26"/>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4" name="Freeform 43">
              <a:extLst>
                <a:ext uri="{FF2B5EF4-FFF2-40B4-BE49-F238E27FC236}">
                  <a16:creationId xmlns:a16="http://schemas.microsoft.com/office/drawing/2014/main" xmlns="" id="{09A68951-097B-4D6D-B770-9829FB2197B1}"/>
                </a:ext>
              </a:extLst>
            </p:cNvPr>
            <p:cNvSpPr>
              <a:spLocks noEditPoints="1"/>
            </p:cNvSpPr>
            <p:nvPr/>
          </p:nvSpPr>
          <p:spPr bwMode="auto">
            <a:xfrm>
              <a:off x="2003426" y="815976"/>
              <a:ext cx="176213" cy="222250"/>
            </a:xfrm>
            <a:custGeom>
              <a:avLst/>
              <a:gdLst>
                <a:gd name="T0" fmla="*/ 24 w 46"/>
                <a:gd name="T1" fmla="*/ 58 h 58"/>
                <a:gd name="T2" fmla="*/ 22 w 46"/>
                <a:gd name="T3" fmla="*/ 58 h 58"/>
                <a:gd name="T4" fmla="*/ 0 w 46"/>
                <a:gd name="T5" fmla="*/ 36 h 58"/>
                <a:gd name="T6" fmla="*/ 0 w 46"/>
                <a:gd name="T7" fmla="*/ 16 h 58"/>
                <a:gd name="T8" fmla="*/ 16 w 46"/>
                <a:gd name="T9" fmla="*/ 0 h 58"/>
                <a:gd name="T10" fmla="*/ 30 w 46"/>
                <a:gd name="T11" fmla="*/ 0 h 58"/>
                <a:gd name="T12" fmla="*/ 46 w 46"/>
                <a:gd name="T13" fmla="*/ 16 h 58"/>
                <a:gd name="T14" fmla="*/ 46 w 46"/>
                <a:gd name="T15" fmla="*/ 36 h 58"/>
                <a:gd name="T16" fmla="*/ 24 w 46"/>
                <a:gd name="T17" fmla="*/ 58 h 58"/>
                <a:gd name="T18" fmla="*/ 16 w 46"/>
                <a:gd name="T19" fmla="*/ 6 h 58"/>
                <a:gd name="T20" fmla="*/ 6 w 46"/>
                <a:gd name="T21" fmla="*/ 16 h 58"/>
                <a:gd name="T22" fmla="*/ 6 w 46"/>
                <a:gd name="T23" fmla="*/ 36 h 58"/>
                <a:gd name="T24" fmla="*/ 22 w 46"/>
                <a:gd name="T25" fmla="*/ 52 h 58"/>
                <a:gd name="T26" fmla="*/ 24 w 46"/>
                <a:gd name="T27" fmla="*/ 52 h 58"/>
                <a:gd name="T28" fmla="*/ 40 w 46"/>
                <a:gd name="T29" fmla="*/ 36 h 58"/>
                <a:gd name="T30" fmla="*/ 40 w 46"/>
                <a:gd name="T31" fmla="*/ 16 h 58"/>
                <a:gd name="T32" fmla="*/ 30 w 46"/>
                <a:gd name="T33" fmla="*/ 6 h 58"/>
                <a:gd name="T34" fmla="*/ 16 w 46"/>
                <a:gd name="T3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8">
                  <a:moveTo>
                    <a:pt x="24" y="58"/>
                  </a:moveTo>
                  <a:cubicBezTo>
                    <a:pt x="22" y="58"/>
                    <a:pt x="22" y="58"/>
                    <a:pt x="22" y="58"/>
                  </a:cubicBezTo>
                  <a:cubicBezTo>
                    <a:pt x="10" y="58"/>
                    <a:pt x="0" y="48"/>
                    <a:pt x="0" y="36"/>
                  </a:cubicBezTo>
                  <a:cubicBezTo>
                    <a:pt x="0" y="16"/>
                    <a:pt x="0" y="16"/>
                    <a:pt x="0" y="16"/>
                  </a:cubicBezTo>
                  <a:cubicBezTo>
                    <a:pt x="0" y="7"/>
                    <a:pt x="7" y="0"/>
                    <a:pt x="16" y="0"/>
                  </a:cubicBezTo>
                  <a:cubicBezTo>
                    <a:pt x="30" y="0"/>
                    <a:pt x="30" y="0"/>
                    <a:pt x="30" y="0"/>
                  </a:cubicBezTo>
                  <a:cubicBezTo>
                    <a:pt x="39" y="0"/>
                    <a:pt x="46" y="7"/>
                    <a:pt x="46" y="16"/>
                  </a:cubicBezTo>
                  <a:cubicBezTo>
                    <a:pt x="46" y="36"/>
                    <a:pt x="46" y="36"/>
                    <a:pt x="46" y="36"/>
                  </a:cubicBezTo>
                  <a:cubicBezTo>
                    <a:pt x="46" y="48"/>
                    <a:pt x="36" y="58"/>
                    <a:pt x="24" y="58"/>
                  </a:cubicBezTo>
                  <a:close/>
                  <a:moveTo>
                    <a:pt x="16" y="6"/>
                  </a:moveTo>
                  <a:cubicBezTo>
                    <a:pt x="10" y="6"/>
                    <a:pt x="6" y="11"/>
                    <a:pt x="6" y="16"/>
                  </a:cubicBezTo>
                  <a:cubicBezTo>
                    <a:pt x="6" y="36"/>
                    <a:pt x="6" y="36"/>
                    <a:pt x="6" y="36"/>
                  </a:cubicBezTo>
                  <a:cubicBezTo>
                    <a:pt x="6" y="45"/>
                    <a:pt x="13" y="52"/>
                    <a:pt x="22" y="52"/>
                  </a:cubicBezTo>
                  <a:cubicBezTo>
                    <a:pt x="24" y="52"/>
                    <a:pt x="24" y="52"/>
                    <a:pt x="24" y="52"/>
                  </a:cubicBezTo>
                  <a:cubicBezTo>
                    <a:pt x="33" y="52"/>
                    <a:pt x="40" y="45"/>
                    <a:pt x="40" y="36"/>
                  </a:cubicBezTo>
                  <a:cubicBezTo>
                    <a:pt x="40" y="16"/>
                    <a:pt x="40" y="16"/>
                    <a:pt x="40" y="16"/>
                  </a:cubicBezTo>
                  <a:cubicBezTo>
                    <a:pt x="40" y="11"/>
                    <a:pt x="36" y="6"/>
                    <a:pt x="30" y="6"/>
                  </a:cubicBezTo>
                  <a:lnTo>
                    <a:pt x="16"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5" name="Freeform 44">
              <a:extLst>
                <a:ext uri="{FF2B5EF4-FFF2-40B4-BE49-F238E27FC236}">
                  <a16:creationId xmlns:a16="http://schemas.microsoft.com/office/drawing/2014/main" xmlns="" id="{C8421F95-2B38-41EF-AB0B-73BCF2025C85}"/>
                </a:ext>
              </a:extLst>
            </p:cNvPr>
            <p:cNvSpPr>
              <a:spLocks/>
            </p:cNvSpPr>
            <p:nvPr/>
          </p:nvSpPr>
          <p:spPr bwMode="auto">
            <a:xfrm>
              <a:off x="2003426" y="876301"/>
              <a:ext cx="176213" cy="53975"/>
            </a:xfrm>
            <a:custGeom>
              <a:avLst/>
              <a:gdLst>
                <a:gd name="T0" fmla="*/ 15 w 46"/>
                <a:gd name="T1" fmla="*/ 14 h 14"/>
                <a:gd name="T2" fmla="*/ 3 w 46"/>
                <a:gd name="T3" fmla="*/ 14 h 14"/>
                <a:gd name="T4" fmla="*/ 0 w 46"/>
                <a:gd name="T5" fmla="*/ 11 h 14"/>
                <a:gd name="T6" fmla="*/ 3 w 46"/>
                <a:gd name="T7" fmla="*/ 8 h 14"/>
                <a:gd name="T8" fmla="*/ 12 w 46"/>
                <a:gd name="T9" fmla="*/ 8 h 14"/>
                <a:gd name="T10" fmla="*/ 12 w 46"/>
                <a:gd name="T11" fmla="*/ 3 h 14"/>
                <a:gd name="T12" fmla="*/ 15 w 46"/>
                <a:gd name="T13" fmla="*/ 0 h 14"/>
                <a:gd name="T14" fmla="*/ 43 w 46"/>
                <a:gd name="T15" fmla="*/ 0 h 14"/>
                <a:gd name="T16" fmla="*/ 46 w 46"/>
                <a:gd name="T17" fmla="*/ 3 h 14"/>
                <a:gd name="T18" fmla="*/ 43 w 46"/>
                <a:gd name="T19" fmla="*/ 6 h 14"/>
                <a:gd name="T20" fmla="*/ 18 w 46"/>
                <a:gd name="T21" fmla="*/ 6 h 14"/>
                <a:gd name="T22" fmla="*/ 18 w 46"/>
                <a:gd name="T23" fmla="*/ 11 h 14"/>
                <a:gd name="T24" fmla="*/ 15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15" y="14"/>
                  </a:moveTo>
                  <a:cubicBezTo>
                    <a:pt x="3" y="14"/>
                    <a:pt x="3" y="14"/>
                    <a:pt x="3" y="14"/>
                  </a:cubicBezTo>
                  <a:cubicBezTo>
                    <a:pt x="1" y="14"/>
                    <a:pt x="0" y="13"/>
                    <a:pt x="0" y="11"/>
                  </a:cubicBezTo>
                  <a:cubicBezTo>
                    <a:pt x="0" y="10"/>
                    <a:pt x="1" y="8"/>
                    <a:pt x="3" y="8"/>
                  </a:cubicBezTo>
                  <a:cubicBezTo>
                    <a:pt x="12" y="8"/>
                    <a:pt x="12" y="8"/>
                    <a:pt x="12" y="8"/>
                  </a:cubicBezTo>
                  <a:cubicBezTo>
                    <a:pt x="12" y="3"/>
                    <a:pt x="12" y="3"/>
                    <a:pt x="12" y="3"/>
                  </a:cubicBezTo>
                  <a:cubicBezTo>
                    <a:pt x="12" y="2"/>
                    <a:pt x="13" y="0"/>
                    <a:pt x="15" y="0"/>
                  </a:cubicBezTo>
                  <a:cubicBezTo>
                    <a:pt x="43" y="0"/>
                    <a:pt x="43" y="0"/>
                    <a:pt x="43" y="0"/>
                  </a:cubicBezTo>
                  <a:cubicBezTo>
                    <a:pt x="45" y="0"/>
                    <a:pt x="46" y="2"/>
                    <a:pt x="46" y="3"/>
                  </a:cubicBezTo>
                  <a:cubicBezTo>
                    <a:pt x="46" y="5"/>
                    <a:pt x="45" y="6"/>
                    <a:pt x="43" y="6"/>
                  </a:cubicBezTo>
                  <a:cubicBezTo>
                    <a:pt x="18" y="6"/>
                    <a:pt x="18" y="6"/>
                    <a:pt x="18" y="6"/>
                  </a:cubicBezTo>
                  <a:cubicBezTo>
                    <a:pt x="18" y="11"/>
                    <a:pt x="18" y="11"/>
                    <a:pt x="18" y="11"/>
                  </a:cubicBezTo>
                  <a:cubicBezTo>
                    <a:pt x="18" y="13"/>
                    <a:pt x="17" y="14"/>
                    <a:pt x="1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6" name="Freeform 45">
              <a:extLst>
                <a:ext uri="{FF2B5EF4-FFF2-40B4-BE49-F238E27FC236}">
                  <a16:creationId xmlns:a16="http://schemas.microsoft.com/office/drawing/2014/main" xmlns="" id="{D5C24F7B-54C4-48D4-9342-63A8A1AF64D5}"/>
                </a:ext>
              </a:extLst>
            </p:cNvPr>
            <p:cNvSpPr>
              <a:spLocks/>
            </p:cNvSpPr>
            <p:nvPr/>
          </p:nvSpPr>
          <p:spPr bwMode="auto">
            <a:xfrm>
              <a:off x="2033588" y="1046163"/>
              <a:ext cx="119063" cy="49213"/>
            </a:xfrm>
            <a:custGeom>
              <a:avLst/>
              <a:gdLst>
                <a:gd name="T0" fmla="*/ 15 w 31"/>
                <a:gd name="T1" fmla="*/ 13 h 13"/>
                <a:gd name="T2" fmla="*/ 1 w 31"/>
                <a:gd name="T3" fmla="*/ 6 h 13"/>
                <a:gd name="T4" fmla="*/ 1 w 31"/>
                <a:gd name="T5" fmla="*/ 2 h 13"/>
                <a:gd name="T6" fmla="*/ 5 w 31"/>
                <a:gd name="T7" fmla="*/ 2 h 13"/>
                <a:gd name="T8" fmla="*/ 15 w 31"/>
                <a:gd name="T9" fmla="*/ 7 h 13"/>
                <a:gd name="T10" fmla="*/ 25 w 31"/>
                <a:gd name="T11" fmla="*/ 2 h 13"/>
                <a:gd name="T12" fmla="*/ 29 w 31"/>
                <a:gd name="T13" fmla="*/ 1 h 13"/>
                <a:gd name="T14" fmla="*/ 30 w 31"/>
                <a:gd name="T15" fmla="*/ 5 h 13"/>
                <a:gd name="T16" fmla="*/ 15 w 31"/>
                <a:gd name="T17" fmla="*/ 13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13">
                  <a:moveTo>
                    <a:pt x="15" y="13"/>
                  </a:moveTo>
                  <a:cubicBezTo>
                    <a:pt x="10" y="13"/>
                    <a:pt x="5" y="10"/>
                    <a:pt x="1" y="6"/>
                  </a:cubicBezTo>
                  <a:cubicBezTo>
                    <a:pt x="0" y="5"/>
                    <a:pt x="0" y="3"/>
                    <a:pt x="1" y="2"/>
                  </a:cubicBezTo>
                  <a:cubicBezTo>
                    <a:pt x="2" y="1"/>
                    <a:pt x="4" y="1"/>
                    <a:pt x="5" y="2"/>
                  </a:cubicBezTo>
                  <a:cubicBezTo>
                    <a:pt x="8" y="5"/>
                    <a:pt x="11" y="7"/>
                    <a:pt x="15" y="7"/>
                  </a:cubicBezTo>
                  <a:cubicBezTo>
                    <a:pt x="19" y="7"/>
                    <a:pt x="22" y="5"/>
                    <a:pt x="25" y="2"/>
                  </a:cubicBezTo>
                  <a:cubicBezTo>
                    <a:pt x="26" y="0"/>
                    <a:pt x="28" y="0"/>
                    <a:pt x="29" y="1"/>
                  </a:cubicBezTo>
                  <a:cubicBezTo>
                    <a:pt x="31" y="2"/>
                    <a:pt x="31" y="4"/>
                    <a:pt x="30" y="5"/>
                  </a:cubicBezTo>
                  <a:cubicBezTo>
                    <a:pt x="26" y="10"/>
                    <a:pt x="21" y="13"/>
                    <a:pt x="15" y="1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7" name="Freeform 46">
              <a:extLst>
                <a:ext uri="{FF2B5EF4-FFF2-40B4-BE49-F238E27FC236}">
                  <a16:creationId xmlns:a16="http://schemas.microsoft.com/office/drawing/2014/main" xmlns="" id="{8DAB4985-70D8-4B86-932E-5BCB4D4B5273}"/>
                </a:ext>
              </a:extLst>
            </p:cNvPr>
            <p:cNvSpPr>
              <a:spLocks/>
            </p:cNvSpPr>
            <p:nvPr/>
          </p:nvSpPr>
          <p:spPr bwMode="auto">
            <a:xfrm>
              <a:off x="2155826" y="1106488"/>
              <a:ext cx="115888" cy="84138"/>
            </a:xfrm>
            <a:custGeom>
              <a:avLst/>
              <a:gdLst>
                <a:gd name="T0" fmla="*/ 27 w 30"/>
                <a:gd name="T1" fmla="*/ 22 h 22"/>
                <a:gd name="T2" fmla="*/ 3 w 30"/>
                <a:gd name="T3" fmla="*/ 22 h 22"/>
                <a:gd name="T4" fmla="*/ 0 w 30"/>
                <a:gd name="T5" fmla="*/ 19 h 22"/>
                <a:gd name="T6" fmla="*/ 0 w 30"/>
                <a:gd name="T7" fmla="*/ 3 h 22"/>
                <a:gd name="T8" fmla="*/ 3 w 30"/>
                <a:gd name="T9" fmla="*/ 0 h 22"/>
                <a:gd name="T10" fmla="*/ 6 w 30"/>
                <a:gd name="T11" fmla="*/ 3 h 22"/>
                <a:gd name="T12" fmla="*/ 6 w 30"/>
                <a:gd name="T13" fmla="*/ 16 h 22"/>
                <a:gd name="T14" fmla="*/ 27 w 30"/>
                <a:gd name="T15" fmla="*/ 16 h 22"/>
                <a:gd name="T16" fmla="*/ 30 w 30"/>
                <a:gd name="T17" fmla="*/ 19 h 22"/>
                <a:gd name="T18" fmla="*/ 27 w 30"/>
                <a:gd name="T19"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2">
                  <a:moveTo>
                    <a:pt x="27" y="22"/>
                  </a:moveTo>
                  <a:cubicBezTo>
                    <a:pt x="3" y="22"/>
                    <a:pt x="3" y="22"/>
                    <a:pt x="3" y="22"/>
                  </a:cubicBezTo>
                  <a:cubicBezTo>
                    <a:pt x="1" y="22"/>
                    <a:pt x="0" y="21"/>
                    <a:pt x="0" y="19"/>
                  </a:cubicBezTo>
                  <a:cubicBezTo>
                    <a:pt x="0" y="3"/>
                    <a:pt x="0" y="3"/>
                    <a:pt x="0" y="3"/>
                  </a:cubicBezTo>
                  <a:cubicBezTo>
                    <a:pt x="0" y="2"/>
                    <a:pt x="1" y="0"/>
                    <a:pt x="3" y="0"/>
                  </a:cubicBezTo>
                  <a:cubicBezTo>
                    <a:pt x="5" y="0"/>
                    <a:pt x="6" y="2"/>
                    <a:pt x="6" y="3"/>
                  </a:cubicBezTo>
                  <a:cubicBezTo>
                    <a:pt x="6" y="16"/>
                    <a:pt x="6" y="16"/>
                    <a:pt x="6" y="16"/>
                  </a:cubicBezTo>
                  <a:cubicBezTo>
                    <a:pt x="27" y="16"/>
                    <a:pt x="27" y="16"/>
                    <a:pt x="27" y="16"/>
                  </a:cubicBezTo>
                  <a:cubicBezTo>
                    <a:pt x="29" y="16"/>
                    <a:pt x="30" y="18"/>
                    <a:pt x="30" y="19"/>
                  </a:cubicBezTo>
                  <a:cubicBezTo>
                    <a:pt x="30" y="21"/>
                    <a:pt x="29" y="22"/>
                    <a:pt x="27"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8" name="Freeform 47">
              <a:extLst>
                <a:ext uri="{FF2B5EF4-FFF2-40B4-BE49-F238E27FC236}">
                  <a16:creationId xmlns:a16="http://schemas.microsoft.com/office/drawing/2014/main" xmlns="" id="{C2470687-1B6A-4AE8-B8D6-826B7C794FC5}"/>
                </a:ext>
              </a:extLst>
            </p:cNvPr>
            <p:cNvSpPr>
              <a:spLocks/>
            </p:cNvSpPr>
            <p:nvPr/>
          </p:nvSpPr>
          <p:spPr bwMode="auto">
            <a:xfrm>
              <a:off x="2247901" y="677863"/>
              <a:ext cx="23813" cy="574675"/>
            </a:xfrm>
            <a:custGeom>
              <a:avLst/>
              <a:gdLst>
                <a:gd name="T0" fmla="*/ 3 w 6"/>
                <a:gd name="T1" fmla="*/ 150 h 150"/>
                <a:gd name="T2" fmla="*/ 0 w 6"/>
                <a:gd name="T3" fmla="*/ 147 h 150"/>
                <a:gd name="T4" fmla="*/ 0 w 6"/>
                <a:gd name="T5" fmla="*/ 3 h 150"/>
                <a:gd name="T6" fmla="*/ 3 w 6"/>
                <a:gd name="T7" fmla="*/ 0 h 150"/>
                <a:gd name="T8" fmla="*/ 6 w 6"/>
                <a:gd name="T9" fmla="*/ 3 h 150"/>
                <a:gd name="T10" fmla="*/ 6 w 6"/>
                <a:gd name="T11" fmla="*/ 147 h 150"/>
                <a:gd name="T12" fmla="*/ 3 w 6"/>
                <a:gd name="T13" fmla="*/ 150 h 150"/>
              </a:gdLst>
              <a:ahLst/>
              <a:cxnLst>
                <a:cxn ang="0">
                  <a:pos x="T0" y="T1"/>
                </a:cxn>
                <a:cxn ang="0">
                  <a:pos x="T2" y="T3"/>
                </a:cxn>
                <a:cxn ang="0">
                  <a:pos x="T4" y="T5"/>
                </a:cxn>
                <a:cxn ang="0">
                  <a:pos x="T6" y="T7"/>
                </a:cxn>
                <a:cxn ang="0">
                  <a:pos x="T8" y="T9"/>
                </a:cxn>
                <a:cxn ang="0">
                  <a:pos x="T10" y="T11"/>
                </a:cxn>
                <a:cxn ang="0">
                  <a:pos x="T12" y="T13"/>
                </a:cxn>
              </a:cxnLst>
              <a:rect l="0" t="0" r="r" b="b"/>
              <a:pathLst>
                <a:path w="6" h="150">
                  <a:moveTo>
                    <a:pt x="3" y="150"/>
                  </a:moveTo>
                  <a:cubicBezTo>
                    <a:pt x="1" y="150"/>
                    <a:pt x="0" y="149"/>
                    <a:pt x="0" y="147"/>
                  </a:cubicBezTo>
                  <a:cubicBezTo>
                    <a:pt x="0" y="3"/>
                    <a:pt x="0" y="3"/>
                    <a:pt x="0" y="3"/>
                  </a:cubicBezTo>
                  <a:cubicBezTo>
                    <a:pt x="0" y="2"/>
                    <a:pt x="1" y="0"/>
                    <a:pt x="3" y="0"/>
                  </a:cubicBezTo>
                  <a:cubicBezTo>
                    <a:pt x="5" y="0"/>
                    <a:pt x="6" y="2"/>
                    <a:pt x="6" y="3"/>
                  </a:cubicBezTo>
                  <a:cubicBezTo>
                    <a:pt x="6" y="147"/>
                    <a:pt x="6" y="147"/>
                    <a:pt x="6" y="147"/>
                  </a:cubicBezTo>
                  <a:cubicBezTo>
                    <a:pt x="6" y="149"/>
                    <a:pt x="5" y="150"/>
                    <a:pt x="3" y="1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29" name="Freeform 48">
              <a:extLst>
                <a:ext uri="{FF2B5EF4-FFF2-40B4-BE49-F238E27FC236}">
                  <a16:creationId xmlns:a16="http://schemas.microsoft.com/office/drawing/2014/main" xmlns="" id="{1564D95E-DD81-4CB1-BC6C-DEFA499AF297}"/>
                </a:ext>
              </a:extLst>
            </p:cNvPr>
            <p:cNvSpPr>
              <a:spLocks noEditPoints="1"/>
            </p:cNvSpPr>
            <p:nvPr/>
          </p:nvSpPr>
          <p:spPr bwMode="auto">
            <a:xfrm>
              <a:off x="2247901" y="708026"/>
              <a:ext cx="176213" cy="146050"/>
            </a:xfrm>
            <a:custGeom>
              <a:avLst/>
              <a:gdLst>
                <a:gd name="T0" fmla="*/ 43 w 46"/>
                <a:gd name="T1" fmla="*/ 38 h 38"/>
                <a:gd name="T2" fmla="*/ 43 w 46"/>
                <a:gd name="T3" fmla="*/ 38 h 38"/>
                <a:gd name="T4" fmla="*/ 3 w 46"/>
                <a:gd name="T5" fmla="*/ 38 h 38"/>
                <a:gd name="T6" fmla="*/ 0 w 46"/>
                <a:gd name="T7" fmla="*/ 35 h 38"/>
                <a:gd name="T8" fmla="*/ 0 w 46"/>
                <a:gd name="T9" fmla="*/ 3 h 38"/>
                <a:gd name="T10" fmla="*/ 3 w 46"/>
                <a:gd name="T11" fmla="*/ 0 h 38"/>
                <a:gd name="T12" fmla="*/ 43 w 46"/>
                <a:gd name="T13" fmla="*/ 0 h 38"/>
                <a:gd name="T14" fmla="*/ 46 w 46"/>
                <a:gd name="T15" fmla="*/ 2 h 38"/>
                <a:gd name="T16" fmla="*/ 45 w 46"/>
                <a:gd name="T17" fmla="*/ 5 h 38"/>
                <a:gd name="T18" fmla="*/ 35 w 46"/>
                <a:gd name="T19" fmla="*/ 20 h 38"/>
                <a:gd name="T20" fmla="*/ 45 w 46"/>
                <a:gd name="T21" fmla="*/ 33 h 38"/>
                <a:gd name="T22" fmla="*/ 46 w 46"/>
                <a:gd name="T23" fmla="*/ 35 h 38"/>
                <a:gd name="T24" fmla="*/ 43 w 46"/>
                <a:gd name="T25" fmla="*/ 38 h 38"/>
                <a:gd name="T26" fmla="*/ 6 w 46"/>
                <a:gd name="T27" fmla="*/ 32 h 38"/>
                <a:gd name="T28" fmla="*/ 37 w 46"/>
                <a:gd name="T29" fmla="*/ 32 h 38"/>
                <a:gd name="T30" fmla="*/ 28 w 46"/>
                <a:gd name="T31" fmla="*/ 22 h 38"/>
                <a:gd name="T32" fmla="*/ 28 w 46"/>
                <a:gd name="T33" fmla="*/ 18 h 38"/>
                <a:gd name="T34" fmla="*/ 37 w 46"/>
                <a:gd name="T35" fmla="*/ 6 h 38"/>
                <a:gd name="T36" fmla="*/ 6 w 46"/>
                <a:gd name="T37" fmla="*/ 6 h 38"/>
                <a:gd name="T38" fmla="*/ 6 w 46"/>
                <a:gd name="T39" fmla="*/ 32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38">
                  <a:moveTo>
                    <a:pt x="43" y="38"/>
                  </a:moveTo>
                  <a:cubicBezTo>
                    <a:pt x="43" y="38"/>
                    <a:pt x="43" y="38"/>
                    <a:pt x="43" y="38"/>
                  </a:cubicBezTo>
                  <a:cubicBezTo>
                    <a:pt x="3" y="38"/>
                    <a:pt x="3" y="38"/>
                    <a:pt x="3" y="38"/>
                  </a:cubicBezTo>
                  <a:cubicBezTo>
                    <a:pt x="1" y="38"/>
                    <a:pt x="0" y="37"/>
                    <a:pt x="0" y="35"/>
                  </a:cubicBezTo>
                  <a:cubicBezTo>
                    <a:pt x="0" y="3"/>
                    <a:pt x="0" y="3"/>
                    <a:pt x="0" y="3"/>
                  </a:cubicBezTo>
                  <a:cubicBezTo>
                    <a:pt x="0" y="2"/>
                    <a:pt x="1" y="0"/>
                    <a:pt x="3" y="0"/>
                  </a:cubicBezTo>
                  <a:cubicBezTo>
                    <a:pt x="43" y="0"/>
                    <a:pt x="43" y="0"/>
                    <a:pt x="43" y="0"/>
                  </a:cubicBezTo>
                  <a:cubicBezTo>
                    <a:pt x="44" y="0"/>
                    <a:pt x="45" y="1"/>
                    <a:pt x="46" y="2"/>
                  </a:cubicBezTo>
                  <a:cubicBezTo>
                    <a:pt x="46" y="3"/>
                    <a:pt x="46" y="4"/>
                    <a:pt x="45" y="5"/>
                  </a:cubicBezTo>
                  <a:cubicBezTo>
                    <a:pt x="35" y="20"/>
                    <a:pt x="35" y="20"/>
                    <a:pt x="35" y="20"/>
                  </a:cubicBezTo>
                  <a:cubicBezTo>
                    <a:pt x="45" y="33"/>
                    <a:pt x="45" y="33"/>
                    <a:pt x="45" y="33"/>
                  </a:cubicBezTo>
                  <a:cubicBezTo>
                    <a:pt x="46" y="34"/>
                    <a:pt x="46" y="34"/>
                    <a:pt x="46" y="35"/>
                  </a:cubicBezTo>
                  <a:cubicBezTo>
                    <a:pt x="46" y="37"/>
                    <a:pt x="45" y="38"/>
                    <a:pt x="43" y="38"/>
                  </a:cubicBezTo>
                  <a:close/>
                  <a:moveTo>
                    <a:pt x="6" y="32"/>
                  </a:moveTo>
                  <a:cubicBezTo>
                    <a:pt x="37" y="32"/>
                    <a:pt x="37" y="32"/>
                    <a:pt x="37" y="32"/>
                  </a:cubicBezTo>
                  <a:cubicBezTo>
                    <a:pt x="28" y="22"/>
                    <a:pt x="28" y="22"/>
                    <a:pt x="28" y="22"/>
                  </a:cubicBezTo>
                  <a:cubicBezTo>
                    <a:pt x="28" y="20"/>
                    <a:pt x="28" y="19"/>
                    <a:pt x="28" y="18"/>
                  </a:cubicBezTo>
                  <a:cubicBezTo>
                    <a:pt x="37" y="6"/>
                    <a:pt x="37" y="6"/>
                    <a:pt x="37" y="6"/>
                  </a:cubicBezTo>
                  <a:cubicBezTo>
                    <a:pt x="6" y="6"/>
                    <a:pt x="6" y="6"/>
                    <a:pt x="6" y="6"/>
                  </a:cubicBezTo>
                  <a:lnTo>
                    <a:pt x="6" y="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0" name="Freeform 49">
              <a:extLst>
                <a:ext uri="{FF2B5EF4-FFF2-40B4-BE49-F238E27FC236}">
                  <a16:creationId xmlns:a16="http://schemas.microsoft.com/office/drawing/2014/main" xmlns="" id="{F9C0D1CA-AFB3-4041-AE1E-CE19B93CE7D5}"/>
                </a:ext>
              </a:extLst>
            </p:cNvPr>
            <p:cNvSpPr>
              <a:spLocks/>
            </p:cNvSpPr>
            <p:nvPr/>
          </p:nvSpPr>
          <p:spPr bwMode="auto">
            <a:xfrm>
              <a:off x="1757363" y="1046163"/>
              <a:ext cx="100013" cy="206375"/>
            </a:xfrm>
            <a:custGeom>
              <a:avLst/>
              <a:gdLst>
                <a:gd name="T0" fmla="*/ 3 w 26"/>
                <a:gd name="T1" fmla="*/ 54 h 54"/>
                <a:gd name="T2" fmla="*/ 0 w 26"/>
                <a:gd name="T3" fmla="*/ 51 h 54"/>
                <a:gd name="T4" fmla="*/ 0 w 26"/>
                <a:gd name="T5" fmla="*/ 19 h 54"/>
                <a:gd name="T6" fmla="*/ 11 w 26"/>
                <a:gd name="T7" fmla="*/ 8 h 54"/>
                <a:gd name="T8" fmla="*/ 19 w 26"/>
                <a:gd name="T9" fmla="*/ 8 h 54"/>
                <a:gd name="T10" fmla="*/ 20 w 26"/>
                <a:gd name="T11" fmla="*/ 8 h 54"/>
                <a:gd name="T12" fmla="*/ 20 w 26"/>
                <a:gd name="T13" fmla="*/ 3 h 54"/>
                <a:gd name="T14" fmla="*/ 23 w 26"/>
                <a:gd name="T15" fmla="*/ 0 h 54"/>
                <a:gd name="T16" fmla="*/ 26 w 26"/>
                <a:gd name="T17" fmla="*/ 3 h 54"/>
                <a:gd name="T18" fmla="*/ 26 w 26"/>
                <a:gd name="T19" fmla="*/ 8 h 54"/>
                <a:gd name="T20" fmla="*/ 19 w 26"/>
                <a:gd name="T21" fmla="*/ 14 h 54"/>
                <a:gd name="T22" fmla="*/ 11 w 26"/>
                <a:gd name="T23" fmla="*/ 14 h 54"/>
                <a:gd name="T24" fmla="*/ 6 w 26"/>
                <a:gd name="T25" fmla="*/ 19 h 54"/>
                <a:gd name="T26" fmla="*/ 6 w 26"/>
                <a:gd name="T27" fmla="*/ 51 h 54"/>
                <a:gd name="T28" fmla="*/ 3 w 26"/>
                <a:gd name="T29"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4">
                  <a:moveTo>
                    <a:pt x="3" y="54"/>
                  </a:moveTo>
                  <a:cubicBezTo>
                    <a:pt x="1" y="54"/>
                    <a:pt x="0" y="53"/>
                    <a:pt x="0" y="51"/>
                  </a:cubicBezTo>
                  <a:cubicBezTo>
                    <a:pt x="0" y="19"/>
                    <a:pt x="0" y="19"/>
                    <a:pt x="0" y="19"/>
                  </a:cubicBezTo>
                  <a:cubicBezTo>
                    <a:pt x="0" y="13"/>
                    <a:pt x="5" y="8"/>
                    <a:pt x="11" y="8"/>
                  </a:cubicBezTo>
                  <a:cubicBezTo>
                    <a:pt x="19" y="8"/>
                    <a:pt x="19" y="8"/>
                    <a:pt x="19" y="8"/>
                  </a:cubicBezTo>
                  <a:cubicBezTo>
                    <a:pt x="20" y="8"/>
                    <a:pt x="20" y="8"/>
                    <a:pt x="20" y="8"/>
                  </a:cubicBezTo>
                  <a:cubicBezTo>
                    <a:pt x="20" y="3"/>
                    <a:pt x="20" y="3"/>
                    <a:pt x="20" y="3"/>
                  </a:cubicBezTo>
                  <a:cubicBezTo>
                    <a:pt x="20" y="2"/>
                    <a:pt x="21" y="0"/>
                    <a:pt x="23" y="0"/>
                  </a:cubicBezTo>
                  <a:cubicBezTo>
                    <a:pt x="25" y="0"/>
                    <a:pt x="26" y="2"/>
                    <a:pt x="26" y="3"/>
                  </a:cubicBezTo>
                  <a:cubicBezTo>
                    <a:pt x="26" y="8"/>
                    <a:pt x="26" y="8"/>
                    <a:pt x="26" y="8"/>
                  </a:cubicBezTo>
                  <a:cubicBezTo>
                    <a:pt x="26" y="11"/>
                    <a:pt x="23" y="14"/>
                    <a:pt x="19" y="14"/>
                  </a:cubicBezTo>
                  <a:cubicBezTo>
                    <a:pt x="11" y="14"/>
                    <a:pt x="11" y="14"/>
                    <a:pt x="11" y="14"/>
                  </a:cubicBezTo>
                  <a:cubicBezTo>
                    <a:pt x="8" y="14"/>
                    <a:pt x="6" y="16"/>
                    <a:pt x="6" y="19"/>
                  </a:cubicBezTo>
                  <a:cubicBezTo>
                    <a:pt x="6" y="51"/>
                    <a:pt x="6" y="51"/>
                    <a:pt x="6" y="51"/>
                  </a:cubicBezTo>
                  <a:cubicBezTo>
                    <a:pt x="6" y="53"/>
                    <a:pt x="5" y="54"/>
                    <a:pt x="3"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1" name="Freeform 50">
              <a:extLst>
                <a:ext uri="{FF2B5EF4-FFF2-40B4-BE49-F238E27FC236}">
                  <a16:creationId xmlns:a16="http://schemas.microsoft.com/office/drawing/2014/main" xmlns="" id="{C660E4FC-6915-4202-97AC-6375628A9942}"/>
                </a:ext>
              </a:extLst>
            </p:cNvPr>
            <p:cNvSpPr>
              <a:spLocks/>
            </p:cNvSpPr>
            <p:nvPr/>
          </p:nvSpPr>
          <p:spPr bwMode="auto">
            <a:xfrm>
              <a:off x="1911351" y="1046163"/>
              <a:ext cx="68263" cy="52388"/>
            </a:xfrm>
            <a:custGeom>
              <a:avLst/>
              <a:gdLst>
                <a:gd name="T0" fmla="*/ 15 w 18"/>
                <a:gd name="T1" fmla="*/ 14 h 14"/>
                <a:gd name="T2" fmla="*/ 7 w 18"/>
                <a:gd name="T3" fmla="*/ 14 h 14"/>
                <a:gd name="T4" fmla="*/ 0 w 18"/>
                <a:gd name="T5" fmla="*/ 8 h 14"/>
                <a:gd name="T6" fmla="*/ 0 w 18"/>
                <a:gd name="T7" fmla="*/ 3 h 14"/>
                <a:gd name="T8" fmla="*/ 3 w 18"/>
                <a:gd name="T9" fmla="*/ 0 h 14"/>
                <a:gd name="T10" fmla="*/ 6 w 18"/>
                <a:gd name="T11" fmla="*/ 3 h 14"/>
                <a:gd name="T12" fmla="*/ 6 w 18"/>
                <a:gd name="T13" fmla="*/ 8 h 14"/>
                <a:gd name="T14" fmla="*/ 7 w 18"/>
                <a:gd name="T15" fmla="*/ 8 h 14"/>
                <a:gd name="T16" fmla="*/ 15 w 18"/>
                <a:gd name="T17" fmla="*/ 8 h 14"/>
                <a:gd name="T18" fmla="*/ 18 w 18"/>
                <a:gd name="T19" fmla="*/ 11 h 14"/>
                <a:gd name="T20" fmla="*/ 15 w 18"/>
                <a:gd name="T2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14">
                  <a:moveTo>
                    <a:pt x="15" y="14"/>
                  </a:moveTo>
                  <a:cubicBezTo>
                    <a:pt x="7" y="14"/>
                    <a:pt x="7" y="14"/>
                    <a:pt x="7" y="14"/>
                  </a:cubicBezTo>
                  <a:cubicBezTo>
                    <a:pt x="3" y="14"/>
                    <a:pt x="0" y="11"/>
                    <a:pt x="0" y="8"/>
                  </a:cubicBezTo>
                  <a:cubicBezTo>
                    <a:pt x="0" y="3"/>
                    <a:pt x="0" y="3"/>
                    <a:pt x="0" y="3"/>
                  </a:cubicBezTo>
                  <a:cubicBezTo>
                    <a:pt x="0" y="2"/>
                    <a:pt x="1" y="0"/>
                    <a:pt x="3" y="0"/>
                  </a:cubicBezTo>
                  <a:cubicBezTo>
                    <a:pt x="5" y="0"/>
                    <a:pt x="6" y="2"/>
                    <a:pt x="6" y="3"/>
                  </a:cubicBezTo>
                  <a:cubicBezTo>
                    <a:pt x="6" y="8"/>
                    <a:pt x="6" y="8"/>
                    <a:pt x="6" y="8"/>
                  </a:cubicBezTo>
                  <a:cubicBezTo>
                    <a:pt x="6" y="8"/>
                    <a:pt x="6" y="8"/>
                    <a:pt x="7" y="8"/>
                  </a:cubicBezTo>
                  <a:cubicBezTo>
                    <a:pt x="15" y="8"/>
                    <a:pt x="15" y="8"/>
                    <a:pt x="15" y="8"/>
                  </a:cubicBezTo>
                  <a:cubicBezTo>
                    <a:pt x="17" y="8"/>
                    <a:pt x="18" y="10"/>
                    <a:pt x="18" y="11"/>
                  </a:cubicBezTo>
                  <a:cubicBezTo>
                    <a:pt x="18" y="13"/>
                    <a:pt x="17" y="14"/>
                    <a:pt x="1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2" name="Freeform 51">
              <a:extLst>
                <a:ext uri="{FF2B5EF4-FFF2-40B4-BE49-F238E27FC236}">
                  <a16:creationId xmlns:a16="http://schemas.microsoft.com/office/drawing/2014/main" xmlns="" id="{115DBDA4-6858-4094-9C03-6D23828AAB0C}"/>
                </a:ext>
              </a:extLst>
            </p:cNvPr>
            <p:cNvSpPr>
              <a:spLocks noEditPoints="1"/>
            </p:cNvSpPr>
            <p:nvPr/>
          </p:nvSpPr>
          <p:spPr bwMode="auto">
            <a:xfrm>
              <a:off x="1803401" y="862013"/>
              <a:ext cx="161925" cy="214313"/>
            </a:xfrm>
            <a:custGeom>
              <a:avLst/>
              <a:gdLst>
                <a:gd name="T0" fmla="*/ 21 w 42"/>
                <a:gd name="T1" fmla="*/ 56 h 56"/>
                <a:gd name="T2" fmla="*/ 0 w 42"/>
                <a:gd name="T3" fmla="*/ 35 h 56"/>
                <a:gd name="T4" fmla="*/ 0 w 42"/>
                <a:gd name="T5" fmla="*/ 15 h 56"/>
                <a:gd name="T6" fmla="*/ 15 w 42"/>
                <a:gd name="T7" fmla="*/ 0 h 56"/>
                <a:gd name="T8" fmla="*/ 27 w 42"/>
                <a:gd name="T9" fmla="*/ 0 h 56"/>
                <a:gd name="T10" fmla="*/ 42 w 42"/>
                <a:gd name="T11" fmla="*/ 15 h 56"/>
                <a:gd name="T12" fmla="*/ 42 w 42"/>
                <a:gd name="T13" fmla="*/ 35 h 56"/>
                <a:gd name="T14" fmla="*/ 21 w 42"/>
                <a:gd name="T15" fmla="*/ 56 h 56"/>
                <a:gd name="T16" fmla="*/ 15 w 42"/>
                <a:gd name="T17" fmla="*/ 6 h 56"/>
                <a:gd name="T18" fmla="*/ 6 w 42"/>
                <a:gd name="T19" fmla="*/ 15 h 56"/>
                <a:gd name="T20" fmla="*/ 6 w 42"/>
                <a:gd name="T21" fmla="*/ 35 h 56"/>
                <a:gd name="T22" fmla="*/ 21 w 42"/>
                <a:gd name="T23" fmla="*/ 50 h 56"/>
                <a:gd name="T24" fmla="*/ 36 w 42"/>
                <a:gd name="T25" fmla="*/ 35 h 56"/>
                <a:gd name="T26" fmla="*/ 36 w 42"/>
                <a:gd name="T27" fmla="*/ 15 h 56"/>
                <a:gd name="T28" fmla="*/ 27 w 42"/>
                <a:gd name="T29" fmla="*/ 6 h 56"/>
                <a:gd name="T30" fmla="*/ 15 w 42"/>
                <a:gd name="T31" fmla="*/ 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56">
                  <a:moveTo>
                    <a:pt x="21" y="56"/>
                  </a:moveTo>
                  <a:cubicBezTo>
                    <a:pt x="9" y="56"/>
                    <a:pt x="0" y="46"/>
                    <a:pt x="0" y="35"/>
                  </a:cubicBezTo>
                  <a:cubicBezTo>
                    <a:pt x="0" y="15"/>
                    <a:pt x="0" y="15"/>
                    <a:pt x="0" y="15"/>
                  </a:cubicBezTo>
                  <a:cubicBezTo>
                    <a:pt x="0" y="7"/>
                    <a:pt x="7" y="0"/>
                    <a:pt x="15" y="0"/>
                  </a:cubicBezTo>
                  <a:cubicBezTo>
                    <a:pt x="27" y="0"/>
                    <a:pt x="27" y="0"/>
                    <a:pt x="27" y="0"/>
                  </a:cubicBezTo>
                  <a:cubicBezTo>
                    <a:pt x="35" y="0"/>
                    <a:pt x="42" y="7"/>
                    <a:pt x="42" y="15"/>
                  </a:cubicBezTo>
                  <a:cubicBezTo>
                    <a:pt x="42" y="35"/>
                    <a:pt x="42" y="35"/>
                    <a:pt x="42" y="35"/>
                  </a:cubicBezTo>
                  <a:cubicBezTo>
                    <a:pt x="42" y="46"/>
                    <a:pt x="33" y="56"/>
                    <a:pt x="21" y="56"/>
                  </a:cubicBezTo>
                  <a:close/>
                  <a:moveTo>
                    <a:pt x="15" y="6"/>
                  </a:moveTo>
                  <a:cubicBezTo>
                    <a:pt x="10" y="6"/>
                    <a:pt x="6" y="10"/>
                    <a:pt x="6" y="15"/>
                  </a:cubicBezTo>
                  <a:cubicBezTo>
                    <a:pt x="6" y="35"/>
                    <a:pt x="6" y="35"/>
                    <a:pt x="6" y="35"/>
                  </a:cubicBezTo>
                  <a:cubicBezTo>
                    <a:pt x="6" y="43"/>
                    <a:pt x="13" y="50"/>
                    <a:pt x="21" y="50"/>
                  </a:cubicBezTo>
                  <a:cubicBezTo>
                    <a:pt x="29" y="50"/>
                    <a:pt x="36" y="43"/>
                    <a:pt x="36" y="35"/>
                  </a:cubicBezTo>
                  <a:cubicBezTo>
                    <a:pt x="36" y="15"/>
                    <a:pt x="36" y="15"/>
                    <a:pt x="36" y="15"/>
                  </a:cubicBezTo>
                  <a:cubicBezTo>
                    <a:pt x="36" y="10"/>
                    <a:pt x="32" y="6"/>
                    <a:pt x="27" y="6"/>
                  </a:cubicBezTo>
                  <a:lnTo>
                    <a:pt x="15"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3" name="Freeform 52">
              <a:extLst>
                <a:ext uri="{FF2B5EF4-FFF2-40B4-BE49-F238E27FC236}">
                  <a16:creationId xmlns:a16="http://schemas.microsoft.com/office/drawing/2014/main" xmlns="" id="{B4823309-A39B-4FDA-9824-075A017DA316}"/>
                </a:ext>
              </a:extLst>
            </p:cNvPr>
            <p:cNvSpPr>
              <a:spLocks/>
            </p:cNvSpPr>
            <p:nvPr/>
          </p:nvSpPr>
          <p:spPr bwMode="auto">
            <a:xfrm>
              <a:off x="1835151" y="1079501"/>
              <a:ext cx="98425" cy="46038"/>
            </a:xfrm>
            <a:custGeom>
              <a:avLst/>
              <a:gdLst>
                <a:gd name="T0" fmla="*/ 13 w 26"/>
                <a:gd name="T1" fmla="*/ 12 h 12"/>
                <a:gd name="T2" fmla="*/ 1 w 26"/>
                <a:gd name="T3" fmla="*/ 5 h 12"/>
                <a:gd name="T4" fmla="*/ 1 w 26"/>
                <a:gd name="T5" fmla="*/ 1 h 12"/>
                <a:gd name="T6" fmla="*/ 5 w 26"/>
                <a:gd name="T7" fmla="*/ 1 h 12"/>
                <a:gd name="T8" fmla="*/ 21 w 26"/>
                <a:gd name="T9" fmla="*/ 2 h 12"/>
                <a:gd name="T10" fmla="*/ 25 w 26"/>
                <a:gd name="T11" fmla="*/ 1 h 12"/>
                <a:gd name="T12" fmla="*/ 25 w 26"/>
                <a:gd name="T13" fmla="*/ 6 h 12"/>
                <a:gd name="T14" fmla="*/ 13 w 26"/>
                <a:gd name="T15" fmla="*/ 12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12">
                  <a:moveTo>
                    <a:pt x="13" y="12"/>
                  </a:moveTo>
                  <a:cubicBezTo>
                    <a:pt x="8" y="12"/>
                    <a:pt x="4" y="9"/>
                    <a:pt x="1" y="5"/>
                  </a:cubicBezTo>
                  <a:cubicBezTo>
                    <a:pt x="0" y="3"/>
                    <a:pt x="0" y="1"/>
                    <a:pt x="1" y="1"/>
                  </a:cubicBezTo>
                  <a:cubicBezTo>
                    <a:pt x="3" y="0"/>
                    <a:pt x="5" y="0"/>
                    <a:pt x="5" y="1"/>
                  </a:cubicBezTo>
                  <a:cubicBezTo>
                    <a:pt x="9" y="7"/>
                    <a:pt x="16" y="7"/>
                    <a:pt x="21" y="2"/>
                  </a:cubicBezTo>
                  <a:cubicBezTo>
                    <a:pt x="22" y="1"/>
                    <a:pt x="24" y="0"/>
                    <a:pt x="25" y="1"/>
                  </a:cubicBezTo>
                  <a:cubicBezTo>
                    <a:pt x="26" y="2"/>
                    <a:pt x="26" y="4"/>
                    <a:pt x="25" y="6"/>
                  </a:cubicBezTo>
                  <a:cubicBezTo>
                    <a:pt x="22" y="10"/>
                    <a:pt x="18" y="12"/>
                    <a:pt x="13" y="1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134" name="Freeform 53">
              <a:extLst>
                <a:ext uri="{FF2B5EF4-FFF2-40B4-BE49-F238E27FC236}">
                  <a16:creationId xmlns:a16="http://schemas.microsoft.com/office/drawing/2014/main" xmlns="" id="{918768FF-46ED-441F-92D9-2C604258A310}"/>
                </a:ext>
              </a:extLst>
            </p:cNvPr>
            <p:cNvSpPr>
              <a:spLocks/>
            </p:cNvSpPr>
            <p:nvPr/>
          </p:nvSpPr>
          <p:spPr bwMode="auto">
            <a:xfrm>
              <a:off x="1803401" y="922338"/>
              <a:ext cx="161925" cy="53975"/>
            </a:xfrm>
            <a:custGeom>
              <a:avLst/>
              <a:gdLst>
                <a:gd name="T0" fmla="*/ 19 w 42"/>
                <a:gd name="T1" fmla="*/ 14 h 14"/>
                <a:gd name="T2" fmla="*/ 3 w 42"/>
                <a:gd name="T3" fmla="*/ 14 h 14"/>
                <a:gd name="T4" fmla="*/ 0 w 42"/>
                <a:gd name="T5" fmla="*/ 11 h 14"/>
                <a:gd name="T6" fmla="*/ 3 w 42"/>
                <a:gd name="T7" fmla="*/ 8 h 14"/>
                <a:gd name="T8" fmla="*/ 16 w 42"/>
                <a:gd name="T9" fmla="*/ 8 h 14"/>
                <a:gd name="T10" fmla="*/ 16 w 42"/>
                <a:gd name="T11" fmla="*/ 3 h 14"/>
                <a:gd name="T12" fmla="*/ 19 w 42"/>
                <a:gd name="T13" fmla="*/ 0 h 14"/>
                <a:gd name="T14" fmla="*/ 39 w 42"/>
                <a:gd name="T15" fmla="*/ 0 h 14"/>
                <a:gd name="T16" fmla="*/ 42 w 42"/>
                <a:gd name="T17" fmla="*/ 3 h 14"/>
                <a:gd name="T18" fmla="*/ 39 w 42"/>
                <a:gd name="T19" fmla="*/ 6 h 14"/>
                <a:gd name="T20" fmla="*/ 22 w 42"/>
                <a:gd name="T21" fmla="*/ 6 h 14"/>
                <a:gd name="T22" fmla="*/ 22 w 42"/>
                <a:gd name="T23" fmla="*/ 11 h 14"/>
                <a:gd name="T24" fmla="*/ 19 w 4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14">
                  <a:moveTo>
                    <a:pt x="19" y="14"/>
                  </a:moveTo>
                  <a:cubicBezTo>
                    <a:pt x="3" y="14"/>
                    <a:pt x="3" y="14"/>
                    <a:pt x="3" y="14"/>
                  </a:cubicBezTo>
                  <a:cubicBezTo>
                    <a:pt x="1" y="14"/>
                    <a:pt x="0" y="13"/>
                    <a:pt x="0" y="11"/>
                  </a:cubicBezTo>
                  <a:cubicBezTo>
                    <a:pt x="0" y="10"/>
                    <a:pt x="1" y="8"/>
                    <a:pt x="3" y="8"/>
                  </a:cubicBezTo>
                  <a:cubicBezTo>
                    <a:pt x="16" y="8"/>
                    <a:pt x="16" y="8"/>
                    <a:pt x="16" y="8"/>
                  </a:cubicBezTo>
                  <a:cubicBezTo>
                    <a:pt x="16" y="3"/>
                    <a:pt x="16" y="3"/>
                    <a:pt x="16" y="3"/>
                  </a:cubicBezTo>
                  <a:cubicBezTo>
                    <a:pt x="16" y="2"/>
                    <a:pt x="17" y="0"/>
                    <a:pt x="19" y="0"/>
                  </a:cubicBezTo>
                  <a:cubicBezTo>
                    <a:pt x="39" y="0"/>
                    <a:pt x="39" y="0"/>
                    <a:pt x="39" y="0"/>
                  </a:cubicBezTo>
                  <a:cubicBezTo>
                    <a:pt x="41" y="0"/>
                    <a:pt x="42" y="2"/>
                    <a:pt x="42" y="3"/>
                  </a:cubicBezTo>
                  <a:cubicBezTo>
                    <a:pt x="42" y="5"/>
                    <a:pt x="41" y="6"/>
                    <a:pt x="39" y="6"/>
                  </a:cubicBezTo>
                  <a:cubicBezTo>
                    <a:pt x="22" y="6"/>
                    <a:pt x="22" y="6"/>
                    <a:pt x="22" y="6"/>
                  </a:cubicBezTo>
                  <a:cubicBezTo>
                    <a:pt x="22" y="11"/>
                    <a:pt x="22" y="11"/>
                    <a:pt x="22" y="11"/>
                  </a:cubicBezTo>
                  <a:cubicBezTo>
                    <a:pt x="22" y="13"/>
                    <a:pt x="21" y="14"/>
                    <a:pt x="19"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xmlns="" val="37000972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xmlns="" id="{361627CB-3348-4FBE-83E9-A5CAEBF66678}"/>
              </a:ext>
            </a:extLst>
          </p:cNvPr>
          <p:cNvSpPr txBox="1"/>
          <p:nvPr/>
        </p:nvSpPr>
        <p:spPr>
          <a:xfrm>
            <a:off x="344444" y="4251408"/>
            <a:ext cx="228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876"/>
                </a:solidFill>
                <a:effectLst/>
                <a:uLnTx/>
                <a:uFillTx/>
                <a:latin typeface="Montserrat"/>
                <a:ea typeface="+mn-ea"/>
                <a:cs typeface="Calibri"/>
              </a:rPr>
              <a:t>International Conferences </a:t>
            </a:r>
          </a:p>
        </p:txBody>
      </p:sp>
      <p:sp>
        <p:nvSpPr>
          <p:cNvPr id="12" name="TextBox 11">
            <a:extLst>
              <a:ext uri="{FF2B5EF4-FFF2-40B4-BE49-F238E27FC236}">
                <a16:creationId xmlns:a16="http://schemas.microsoft.com/office/drawing/2014/main" xmlns="" id="{FC3BFBA0-AEF1-4287-9584-6F86EB3D161C}"/>
              </a:ext>
            </a:extLst>
          </p:cNvPr>
          <p:cNvSpPr txBox="1"/>
          <p:nvPr/>
        </p:nvSpPr>
        <p:spPr>
          <a:xfrm>
            <a:off x="3389620" y="4269155"/>
            <a:ext cx="228600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7C7A"/>
                </a:solidFill>
                <a:effectLst/>
                <a:uLnTx/>
                <a:uFillTx/>
                <a:latin typeface="Montserrat"/>
                <a:ea typeface="+mn-ea"/>
                <a:cs typeface="Calibri"/>
              </a:rPr>
              <a:t>International Student Exchange</a:t>
            </a:r>
          </a:p>
        </p:txBody>
      </p:sp>
      <p:sp>
        <p:nvSpPr>
          <p:cNvPr id="13" name="TextBox 12">
            <a:extLst>
              <a:ext uri="{FF2B5EF4-FFF2-40B4-BE49-F238E27FC236}">
                <a16:creationId xmlns:a16="http://schemas.microsoft.com/office/drawing/2014/main" xmlns="" id="{7805C601-0ABC-41FF-9969-E551CA49FC6C}"/>
              </a:ext>
            </a:extLst>
          </p:cNvPr>
          <p:cNvSpPr txBox="1"/>
          <p:nvPr/>
        </p:nvSpPr>
        <p:spPr>
          <a:xfrm>
            <a:off x="6370027" y="4269155"/>
            <a:ext cx="2286000" cy="646331"/>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857C"/>
                </a:solidFill>
                <a:effectLst/>
                <a:uLnTx/>
                <a:uFillTx/>
                <a:latin typeface="Montserrat"/>
                <a:ea typeface="+mn-ea"/>
                <a:cs typeface="Calibri"/>
              </a:rPr>
              <a:t>Academic </a:t>
            </a:r>
            <a:r>
              <a:rPr lang="en-US" b="1" dirty="0">
                <a:solidFill>
                  <a:srgbClr val="00857C"/>
                </a:solidFill>
                <a:latin typeface="Montserrat"/>
                <a:cs typeface="Calibri"/>
              </a:rPr>
              <a:t>Partnerships</a:t>
            </a:r>
            <a:endParaRPr kumimoji="0" lang="en-US" sz="1800" b="1" i="0" u="none" strike="noStrike" kern="1200" cap="none" spc="0" normalizeH="0" baseline="0" noProof="0" dirty="0">
              <a:ln>
                <a:noFill/>
              </a:ln>
              <a:solidFill>
                <a:srgbClr val="00857C"/>
              </a:solidFill>
              <a:effectLst/>
              <a:uLnTx/>
              <a:uFillTx/>
              <a:latin typeface="Montserrat"/>
              <a:ea typeface="+mn-ea"/>
              <a:cs typeface="Calibri"/>
            </a:endParaRPr>
          </a:p>
        </p:txBody>
      </p:sp>
      <p:sp>
        <p:nvSpPr>
          <p:cNvPr id="14" name="TextBox 13">
            <a:extLst>
              <a:ext uri="{FF2B5EF4-FFF2-40B4-BE49-F238E27FC236}">
                <a16:creationId xmlns:a16="http://schemas.microsoft.com/office/drawing/2014/main" xmlns="" id="{55422F38-03F4-4B23-806D-CD2019DE22CD}"/>
              </a:ext>
            </a:extLst>
          </p:cNvPr>
          <p:cNvSpPr txBox="1"/>
          <p:nvPr/>
        </p:nvSpPr>
        <p:spPr>
          <a:xfrm>
            <a:off x="9283212" y="4269154"/>
            <a:ext cx="1630973" cy="923330"/>
          </a:xfrm>
          <a:prstGeom prst="rect">
            <a:avLst/>
          </a:prstGeom>
          <a:noFill/>
        </p:spPr>
        <p:txBody>
          <a:bodyPr wrap="square" lIns="91440" tIns="45720" rIns="91440" bIns="45720" anchor="t">
            <a:spAutoFit/>
          </a:bodyPr>
          <a:lstStyle/>
          <a:p>
            <a:pPr>
              <a:defRPr/>
            </a:pPr>
            <a:r>
              <a:rPr kumimoji="0" lang="en-US" sz="1800" b="1" i="0" u="none" strike="noStrike" kern="1200" cap="none" spc="0" normalizeH="0" baseline="0" noProof="0" dirty="0">
                <a:ln>
                  <a:noFill/>
                </a:ln>
                <a:solidFill>
                  <a:srgbClr val="3E9CA1"/>
                </a:solidFill>
                <a:effectLst/>
                <a:uLnTx/>
                <a:uFillTx/>
                <a:latin typeface="Montserrat"/>
                <a:ea typeface="+mn-ea"/>
                <a:cs typeface="Calibri"/>
              </a:rPr>
              <a:t>Capacity Building</a:t>
            </a:r>
            <a:r>
              <a:rPr lang="en-US" b="1" dirty="0">
                <a:solidFill>
                  <a:srgbClr val="3E9CA1"/>
                </a:solidFill>
                <a:latin typeface="Montserrat"/>
                <a:cs typeface="Calibri"/>
              </a:rPr>
              <a:t> &amp; Mobility</a:t>
            </a:r>
            <a:endParaRPr kumimoji="0" lang="en-US" sz="1800" b="1" i="0" u="none" strike="noStrike" kern="1200" cap="none" spc="0" normalizeH="0" baseline="0" noProof="0" dirty="0">
              <a:ln>
                <a:noFill/>
              </a:ln>
              <a:solidFill>
                <a:srgbClr val="3E9CA1"/>
              </a:solidFill>
              <a:effectLst/>
              <a:uLnTx/>
              <a:uFillTx/>
              <a:latin typeface="Montserrat"/>
              <a:ea typeface="+mn-ea"/>
              <a:cs typeface="Calibri"/>
            </a:endParaRPr>
          </a:p>
        </p:txBody>
      </p:sp>
      <p:cxnSp>
        <p:nvCxnSpPr>
          <p:cNvPr id="17" name="Straight Connector 16">
            <a:extLst>
              <a:ext uri="{FF2B5EF4-FFF2-40B4-BE49-F238E27FC236}">
                <a16:creationId xmlns:a16="http://schemas.microsoft.com/office/drawing/2014/main" xmlns="" id="{EA1E7B93-2FDE-410E-950F-8FF94A47BF28}"/>
              </a:ext>
            </a:extLst>
          </p:cNvPr>
          <p:cNvCxnSpPr>
            <a:cxnSpLocks/>
          </p:cNvCxnSpPr>
          <p:nvPr/>
        </p:nvCxnSpPr>
        <p:spPr>
          <a:xfrm>
            <a:off x="3275320" y="4290093"/>
            <a:ext cx="0" cy="10805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1CD7DB6D-1834-4BAD-AB2C-4F152AA455BF}"/>
              </a:ext>
            </a:extLst>
          </p:cNvPr>
          <p:cNvCxnSpPr>
            <a:cxnSpLocks/>
          </p:cNvCxnSpPr>
          <p:nvPr/>
        </p:nvCxnSpPr>
        <p:spPr>
          <a:xfrm>
            <a:off x="6206197" y="4307840"/>
            <a:ext cx="0" cy="10805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7B809E3C-A390-4E8D-BAF4-4923FD18C4EE}"/>
              </a:ext>
            </a:extLst>
          </p:cNvPr>
          <p:cNvCxnSpPr>
            <a:cxnSpLocks/>
          </p:cNvCxnSpPr>
          <p:nvPr/>
        </p:nvCxnSpPr>
        <p:spPr>
          <a:xfrm>
            <a:off x="9151132" y="4307840"/>
            <a:ext cx="0" cy="108052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28" name="Freeform 7">
            <a:extLst>
              <a:ext uri="{FF2B5EF4-FFF2-40B4-BE49-F238E27FC236}">
                <a16:creationId xmlns:a16="http://schemas.microsoft.com/office/drawing/2014/main" xmlns="" id="{A82C63C4-DC51-4BDF-8044-C744AE35CA9C}"/>
              </a:ext>
            </a:extLst>
          </p:cNvPr>
          <p:cNvSpPr>
            <a:spLocks noEditPoints="1"/>
          </p:cNvSpPr>
          <p:nvPr/>
        </p:nvSpPr>
        <p:spPr bwMode="auto">
          <a:xfrm>
            <a:off x="6445748" y="3310328"/>
            <a:ext cx="624795" cy="485952"/>
          </a:xfrm>
          <a:custGeom>
            <a:avLst/>
            <a:gdLst>
              <a:gd name="T0" fmla="*/ 160 w 197"/>
              <a:gd name="T1" fmla="*/ 150 h 151"/>
              <a:gd name="T2" fmla="*/ 140 w 197"/>
              <a:gd name="T3" fmla="*/ 135 h 151"/>
              <a:gd name="T4" fmla="*/ 105 w 197"/>
              <a:gd name="T5" fmla="*/ 125 h 151"/>
              <a:gd name="T6" fmla="*/ 107 w 197"/>
              <a:gd name="T7" fmla="*/ 119 h 151"/>
              <a:gd name="T8" fmla="*/ 141 w 197"/>
              <a:gd name="T9" fmla="*/ 129 h 151"/>
              <a:gd name="T10" fmla="*/ 171 w 197"/>
              <a:gd name="T11" fmla="*/ 89 h 151"/>
              <a:gd name="T12" fmla="*/ 143 w 197"/>
              <a:gd name="T13" fmla="*/ 65 h 151"/>
              <a:gd name="T14" fmla="*/ 147 w 197"/>
              <a:gd name="T15" fmla="*/ 60 h 151"/>
              <a:gd name="T16" fmla="*/ 177 w 197"/>
              <a:gd name="T17" fmla="*/ 88 h 151"/>
              <a:gd name="T18" fmla="*/ 196 w 197"/>
              <a:gd name="T19" fmla="*/ 106 h 151"/>
              <a:gd name="T20" fmla="*/ 163 w 197"/>
              <a:gd name="T21" fmla="*/ 151 h 151"/>
              <a:gd name="T22" fmla="*/ 146 w 197"/>
              <a:gd name="T23" fmla="*/ 133 h 151"/>
              <a:gd name="T24" fmla="*/ 190 w 197"/>
              <a:gd name="T25" fmla="*/ 105 h 151"/>
              <a:gd name="T26" fmla="*/ 146 w 197"/>
              <a:gd name="T27" fmla="*/ 133 h 151"/>
              <a:gd name="T28" fmla="*/ 40 w 197"/>
              <a:gd name="T29" fmla="*/ 151 h 151"/>
              <a:gd name="T30" fmla="*/ 1 w 197"/>
              <a:gd name="T31" fmla="*/ 111 h 151"/>
              <a:gd name="T32" fmla="*/ 19 w 197"/>
              <a:gd name="T33" fmla="*/ 89 h 151"/>
              <a:gd name="T34" fmla="*/ 25 w 197"/>
              <a:gd name="T35" fmla="*/ 77 h 151"/>
              <a:gd name="T36" fmla="*/ 53 w 197"/>
              <a:gd name="T37" fmla="*/ 44 h 151"/>
              <a:gd name="T38" fmla="*/ 52 w 197"/>
              <a:gd name="T39" fmla="*/ 72 h 151"/>
              <a:gd name="T40" fmla="*/ 54 w 197"/>
              <a:gd name="T41" fmla="*/ 76 h 151"/>
              <a:gd name="T42" fmla="*/ 57 w 197"/>
              <a:gd name="T43" fmla="*/ 79 h 151"/>
              <a:gd name="T44" fmla="*/ 54 w 197"/>
              <a:gd name="T45" fmla="*/ 82 h 151"/>
              <a:gd name="T46" fmla="*/ 46 w 197"/>
              <a:gd name="T47" fmla="*/ 70 h 151"/>
              <a:gd name="T48" fmla="*/ 50 w 197"/>
              <a:gd name="T49" fmla="*/ 50 h 151"/>
              <a:gd name="T50" fmla="*/ 30 w 197"/>
              <a:gd name="T51" fmla="*/ 80 h 151"/>
              <a:gd name="T52" fmla="*/ 26 w 197"/>
              <a:gd name="T53" fmla="*/ 92 h 151"/>
              <a:gd name="T54" fmla="*/ 79 w 197"/>
              <a:gd name="T55" fmla="*/ 114 h 151"/>
              <a:gd name="T56" fmla="*/ 83 w 197"/>
              <a:gd name="T57" fmla="*/ 119 h 151"/>
              <a:gd name="T58" fmla="*/ 42 w 197"/>
              <a:gd name="T59" fmla="*/ 150 h 151"/>
              <a:gd name="T60" fmla="*/ 8 w 197"/>
              <a:gd name="T61" fmla="*/ 109 h 151"/>
              <a:gd name="T62" fmla="*/ 54 w 197"/>
              <a:gd name="T63" fmla="*/ 131 h 151"/>
              <a:gd name="T64" fmla="*/ 8 w 197"/>
              <a:gd name="T65" fmla="*/ 109 h 151"/>
              <a:gd name="T66" fmla="*/ 105 w 197"/>
              <a:gd name="T67" fmla="*/ 107 h 151"/>
              <a:gd name="T68" fmla="*/ 113 w 197"/>
              <a:gd name="T69" fmla="*/ 53 h 151"/>
              <a:gd name="T70" fmla="*/ 121 w 197"/>
              <a:gd name="T71" fmla="*/ 57 h 151"/>
              <a:gd name="T72" fmla="*/ 131 w 197"/>
              <a:gd name="T73" fmla="*/ 75 h 151"/>
              <a:gd name="T74" fmla="*/ 134 w 197"/>
              <a:gd name="T75" fmla="*/ 71 h 151"/>
              <a:gd name="T76" fmla="*/ 119 w 197"/>
              <a:gd name="T77" fmla="*/ 28 h 151"/>
              <a:gd name="T78" fmla="*/ 70 w 197"/>
              <a:gd name="T79" fmla="*/ 57 h 151"/>
              <a:gd name="T80" fmla="*/ 70 w 197"/>
              <a:gd name="T81" fmla="*/ 98 h 151"/>
              <a:gd name="T82" fmla="*/ 67 w 197"/>
              <a:gd name="T83" fmla="*/ 101 h 151"/>
              <a:gd name="T84" fmla="*/ 64 w 197"/>
              <a:gd name="T85" fmla="*/ 60 h 151"/>
              <a:gd name="T86" fmla="*/ 68 w 197"/>
              <a:gd name="T87" fmla="*/ 24 h 151"/>
              <a:gd name="T88" fmla="*/ 71 w 197"/>
              <a:gd name="T89" fmla="*/ 0 h 151"/>
              <a:gd name="T90" fmla="*/ 124 w 197"/>
              <a:gd name="T91" fmla="*/ 3 h 151"/>
              <a:gd name="T92" fmla="*/ 130 w 197"/>
              <a:gd name="T93" fmla="*/ 38 h 151"/>
              <a:gd name="T94" fmla="*/ 135 w 197"/>
              <a:gd name="T95" fmla="*/ 80 h 151"/>
              <a:gd name="T96" fmla="*/ 123 w 197"/>
              <a:gd name="T97" fmla="*/ 75 h 151"/>
              <a:gd name="T98" fmla="*/ 113 w 197"/>
              <a:gd name="T99" fmla="*/ 59 h 151"/>
              <a:gd name="T100" fmla="*/ 111 w 197"/>
              <a:gd name="T101" fmla="*/ 107 h 151"/>
              <a:gd name="T102" fmla="*/ 74 w 197"/>
              <a:gd name="T103" fmla="*/ 22 h 151"/>
              <a:gd name="T104" fmla="*/ 118 w 197"/>
              <a:gd name="T105" fmla="*/ 6 h 151"/>
              <a:gd name="T106" fmla="*/ 74 w 197"/>
              <a:gd name="T107" fmla="*/ 22 h 151"/>
              <a:gd name="T108" fmla="*/ 91 w 197"/>
              <a:gd name="T109" fmla="*/ 107 h 151"/>
              <a:gd name="T110" fmla="*/ 94 w 197"/>
              <a:gd name="T111" fmla="*/ 59 h 151"/>
              <a:gd name="T112" fmla="*/ 97 w 197"/>
              <a:gd name="T113" fmla="*/ 107 h 151"/>
              <a:gd name="T114" fmla="*/ 81 w 197"/>
              <a:gd name="T115" fmla="*/ 110 h 151"/>
              <a:gd name="T116" fmla="*/ 78 w 197"/>
              <a:gd name="T117" fmla="*/ 62 h 151"/>
              <a:gd name="T118" fmla="*/ 84 w 197"/>
              <a:gd name="T119" fmla="*/ 62 h 151"/>
              <a:gd name="T120" fmla="*/ 81 w 197"/>
              <a:gd name="T121" fmla="*/ 11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7" h="151">
                <a:moveTo>
                  <a:pt x="162" y="151"/>
                </a:moveTo>
                <a:cubicBezTo>
                  <a:pt x="162" y="151"/>
                  <a:pt x="161" y="151"/>
                  <a:pt x="160" y="150"/>
                </a:cubicBezTo>
                <a:cubicBezTo>
                  <a:pt x="140" y="136"/>
                  <a:pt x="140" y="136"/>
                  <a:pt x="140" y="136"/>
                </a:cubicBezTo>
                <a:cubicBezTo>
                  <a:pt x="140" y="136"/>
                  <a:pt x="140" y="135"/>
                  <a:pt x="140" y="135"/>
                </a:cubicBezTo>
                <a:cubicBezTo>
                  <a:pt x="132" y="135"/>
                  <a:pt x="127" y="132"/>
                  <a:pt x="127" y="132"/>
                </a:cubicBezTo>
                <a:cubicBezTo>
                  <a:pt x="105" y="125"/>
                  <a:pt x="105" y="125"/>
                  <a:pt x="105" y="125"/>
                </a:cubicBezTo>
                <a:cubicBezTo>
                  <a:pt x="103" y="124"/>
                  <a:pt x="102" y="123"/>
                  <a:pt x="103" y="121"/>
                </a:cubicBezTo>
                <a:cubicBezTo>
                  <a:pt x="104" y="119"/>
                  <a:pt x="105" y="119"/>
                  <a:pt x="107" y="119"/>
                </a:cubicBezTo>
                <a:cubicBezTo>
                  <a:pt x="129" y="127"/>
                  <a:pt x="129" y="127"/>
                  <a:pt x="129" y="127"/>
                </a:cubicBezTo>
                <a:cubicBezTo>
                  <a:pt x="130" y="127"/>
                  <a:pt x="134" y="129"/>
                  <a:pt x="141" y="129"/>
                </a:cubicBezTo>
                <a:cubicBezTo>
                  <a:pt x="141" y="129"/>
                  <a:pt x="141" y="129"/>
                  <a:pt x="142" y="129"/>
                </a:cubicBezTo>
                <a:cubicBezTo>
                  <a:pt x="171" y="89"/>
                  <a:pt x="171" y="89"/>
                  <a:pt x="171" y="89"/>
                </a:cubicBezTo>
                <a:cubicBezTo>
                  <a:pt x="166" y="81"/>
                  <a:pt x="157" y="75"/>
                  <a:pt x="149" y="69"/>
                </a:cubicBezTo>
                <a:cubicBezTo>
                  <a:pt x="143" y="65"/>
                  <a:pt x="143" y="65"/>
                  <a:pt x="143" y="65"/>
                </a:cubicBezTo>
                <a:cubicBezTo>
                  <a:pt x="142" y="64"/>
                  <a:pt x="142" y="62"/>
                  <a:pt x="143" y="61"/>
                </a:cubicBezTo>
                <a:cubicBezTo>
                  <a:pt x="144" y="59"/>
                  <a:pt x="146" y="59"/>
                  <a:pt x="147" y="60"/>
                </a:cubicBezTo>
                <a:cubicBezTo>
                  <a:pt x="153" y="64"/>
                  <a:pt x="153" y="64"/>
                  <a:pt x="153" y="64"/>
                </a:cubicBezTo>
                <a:cubicBezTo>
                  <a:pt x="162" y="71"/>
                  <a:pt x="171" y="78"/>
                  <a:pt x="177" y="88"/>
                </a:cubicBezTo>
                <a:cubicBezTo>
                  <a:pt x="196" y="102"/>
                  <a:pt x="196" y="102"/>
                  <a:pt x="196" y="102"/>
                </a:cubicBezTo>
                <a:cubicBezTo>
                  <a:pt x="197" y="103"/>
                  <a:pt x="197" y="105"/>
                  <a:pt x="196" y="106"/>
                </a:cubicBezTo>
                <a:cubicBezTo>
                  <a:pt x="165" y="150"/>
                  <a:pt x="165" y="150"/>
                  <a:pt x="165" y="150"/>
                </a:cubicBezTo>
                <a:cubicBezTo>
                  <a:pt x="164" y="150"/>
                  <a:pt x="163" y="151"/>
                  <a:pt x="163" y="151"/>
                </a:cubicBezTo>
                <a:cubicBezTo>
                  <a:pt x="162" y="151"/>
                  <a:pt x="162" y="151"/>
                  <a:pt x="162" y="151"/>
                </a:cubicBezTo>
                <a:close/>
                <a:moveTo>
                  <a:pt x="146" y="133"/>
                </a:moveTo>
                <a:cubicBezTo>
                  <a:pt x="161" y="144"/>
                  <a:pt x="161" y="144"/>
                  <a:pt x="161" y="144"/>
                </a:cubicBezTo>
                <a:cubicBezTo>
                  <a:pt x="190" y="105"/>
                  <a:pt x="190" y="105"/>
                  <a:pt x="190" y="105"/>
                </a:cubicBezTo>
                <a:cubicBezTo>
                  <a:pt x="175" y="94"/>
                  <a:pt x="175" y="94"/>
                  <a:pt x="175" y="94"/>
                </a:cubicBezTo>
                <a:lnTo>
                  <a:pt x="146" y="133"/>
                </a:lnTo>
                <a:close/>
                <a:moveTo>
                  <a:pt x="40" y="151"/>
                </a:moveTo>
                <a:cubicBezTo>
                  <a:pt x="40" y="151"/>
                  <a:pt x="40" y="151"/>
                  <a:pt x="40" y="151"/>
                </a:cubicBezTo>
                <a:cubicBezTo>
                  <a:pt x="39" y="151"/>
                  <a:pt x="39" y="151"/>
                  <a:pt x="38" y="150"/>
                </a:cubicBezTo>
                <a:cubicBezTo>
                  <a:pt x="1" y="111"/>
                  <a:pt x="1" y="111"/>
                  <a:pt x="1" y="111"/>
                </a:cubicBezTo>
                <a:cubicBezTo>
                  <a:pt x="0" y="109"/>
                  <a:pt x="0" y="107"/>
                  <a:pt x="1" y="106"/>
                </a:cubicBezTo>
                <a:cubicBezTo>
                  <a:pt x="19" y="89"/>
                  <a:pt x="19" y="89"/>
                  <a:pt x="19" y="89"/>
                </a:cubicBezTo>
                <a:cubicBezTo>
                  <a:pt x="20" y="89"/>
                  <a:pt x="20" y="89"/>
                  <a:pt x="20" y="89"/>
                </a:cubicBezTo>
                <a:cubicBezTo>
                  <a:pt x="22" y="82"/>
                  <a:pt x="25" y="77"/>
                  <a:pt x="25" y="77"/>
                </a:cubicBezTo>
                <a:cubicBezTo>
                  <a:pt x="41" y="48"/>
                  <a:pt x="41" y="48"/>
                  <a:pt x="41" y="48"/>
                </a:cubicBezTo>
                <a:cubicBezTo>
                  <a:pt x="43" y="44"/>
                  <a:pt x="48" y="42"/>
                  <a:pt x="53" y="44"/>
                </a:cubicBezTo>
                <a:cubicBezTo>
                  <a:pt x="57" y="46"/>
                  <a:pt x="59" y="51"/>
                  <a:pt x="57" y="56"/>
                </a:cubicBezTo>
                <a:cubicBezTo>
                  <a:pt x="52" y="72"/>
                  <a:pt x="52" y="72"/>
                  <a:pt x="52" y="72"/>
                </a:cubicBezTo>
                <a:cubicBezTo>
                  <a:pt x="51" y="73"/>
                  <a:pt x="51" y="74"/>
                  <a:pt x="52" y="75"/>
                </a:cubicBezTo>
                <a:cubicBezTo>
                  <a:pt x="53" y="75"/>
                  <a:pt x="53" y="76"/>
                  <a:pt x="54" y="76"/>
                </a:cubicBezTo>
                <a:cubicBezTo>
                  <a:pt x="54" y="76"/>
                  <a:pt x="54" y="76"/>
                  <a:pt x="54" y="76"/>
                </a:cubicBezTo>
                <a:cubicBezTo>
                  <a:pt x="56" y="76"/>
                  <a:pt x="57" y="77"/>
                  <a:pt x="57" y="79"/>
                </a:cubicBezTo>
                <a:cubicBezTo>
                  <a:pt x="57" y="80"/>
                  <a:pt x="56" y="82"/>
                  <a:pt x="54" y="82"/>
                </a:cubicBezTo>
                <a:cubicBezTo>
                  <a:pt x="54" y="82"/>
                  <a:pt x="54" y="82"/>
                  <a:pt x="54" y="82"/>
                </a:cubicBezTo>
                <a:cubicBezTo>
                  <a:pt x="52" y="82"/>
                  <a:pt x="49" y="81"/>
                  <a:pt x="48" y="79"/>
                </a:cubicBezTo>
                <a:cubicBezTo>
                  <a:pt x="46" y="77"/>
                  <a:pt x="45" y="73"/>
                  <a:pt x="46" y="70"/>
                </a:cubicBezTo>
                <a:cubicBezTo>
                  <a:pt x="52" y="54"/>
                  <a:pt x="52" y="54"/>
                  <a:pt x="52" y="54"/>
                </a:cubicBezTo>
                <a:cubicBezTo>
                  <a:pt x="52" y="52"/>
                  <a:pt x="52" y="50"/>
                  <a:pt x="50" y="50"/>
                </a:cubicBezTo>
                <a:cubicBezTo>
                  <a:pt x="49" y="49"/>
                  <a:pt x="47" y="50"/>
                  <a:pt x="47" y="51"/>
                </a:cubicBezTo>
                <a:cubicBezTo>
                  <a:pt x="30" y="80"/>
                  <a:pt x="30" y="80"/>
                  <a:pt x="30" y="80"/>
                </a:cubicBezTo>
                <a:cubicBezTo>
                  <a:pt x="30" y="81"/>
                  <a:pt x="27" y="85"/>
                  <a:pt x="26" y="91"/>
                </a:cubicBezTo>
                <a:cubicBezTo>
                  <a:pt x="26" y="92"/>
                  <a:pt x="26" y="92"/>
                  <a:pt x="26" y="92"/>
                </a:cubicBezTo>
                <a:cubicBezTo>
                  <a:pt x="59" y="128"/>
                  <a:pt x="59" y="128"/>
                  <a:pt x="59" y="128"/>
                </a:cubicBezTo>
                <a:cubicBezTo>
                  <a:pt x="67" y="125"/>
                  <a:pt x="73" y="120"/>
                  <a:pt x="79" y="114"/>
                </a:cubicBezTo>
                <a:cubicBezTo>
                  <a:pt x="80" y="113"/>
                  <a:pt x="82" y="113"/>
                  <a:pt x="83" y="114"/>
                </a:cubicBezTo>
                <a:cubicBezTo>
                  <a:pt x="84" y="116"/>
                  <a:pt x="84" y="118"/>
                  <a:pt x="83" y="119"/>
                </a:cubicBezTo>
                <a:cubicBezTo>
                  <a:pt x="76" y="125"/>
                  <a:pt x="69" y="131"/>
                  <a:pt x="59" y="134"/>
                </a:cubicBezTo>
                <a:cubicBezTo>
                  <a:pt x="42" y="150"/>
                  <a:pt x="42" y="150"/>
                  <a:pt x="42" y="150"/>
                </a:cubicBezTo>
                <a:cubicBezTo>
                  <a:pt x="42" y="151"/>
                  <a:pt x="41" y="151"/>
                  <a:pt x="40" y="151"/>
                </a:cubicBezTo>
                <a:close/>
                <a:moveTo>
                  <a:pt x="8" y="109"/>
                </a:moveTo>
                <a:cubicBezTo>
                  <a:pt x="40" y="144"/>
                  <a:pt x="40" y="144"/>
                  <a:pt x="40" y="144"/>
                </a:cubicBezTo>
                <a:cubicBezTo>
                  <a:pt x="54" y="131"/>
                  <a:pt x="54" y="131"/>
                  <a:pt x="54" y="131"/>
                </a:cubicBezTo>
                <a:cubicBezTo>
                  <a:pt x="21" y="96"/>
                  <a:pt x="21" y="96"/>
                  <a:pt x="21" y="96"/>
                </a:cubicBezTo>
                <a:lnTo>
                  <a:pt x="8" y="109"/>
                </a:lnTo>
                <a:close/>
                <a:moveTo>
                  <a:pt x="108" y="110"/>
                </a:moveTo>
                <a:cubicBezTo>
                  <a:pt x="106" y="110"/>
                  <a:pt x="105" y="109"/>
                  <a:pt x="105" y="107"/>
                </a:cubicBezTo>
                <a:cubicBezTo>
                  <a:pt x="105" y="61"/>
                  <a:pt x="105" y="61"/>
                  <a:pt x="105" y="61"/>
                </a:cubicBezTo>
                <a:cubicBezTo>
                  <a:pt x="105" y="57"/>
                  <a:pt x="108" y="53"/>
                  <a:pt x="113" y="53"/>
                </a:cubicBezTo>
                <a:cubicBezTo>
                  <a:pt x="113" y="53"/>
                  <a:pt x="113" y="53"/>
                  <a:pt x="113" y="53"/>
                </a:cubicBezTo>
                <a:cubicBezTo>
                  <a:pt x="116" y="53"/>
                  <a:pt x="119" y="54"/>
                  <a:pt x="121" y="57"/>
                </a:cubicBezTo>
                <a:cubicBezTo>
                  <a:pt x="129" y="73"/>
                  <a:pt x="129" y="73"/>
                  <a:pt x="129" y="73"/>
                </a:cubicBezTo>
                <a:cubicBezTo>
                  <a:pt x="129" y="74"/>
                  <a:pt x="130" y="74"/>
                  <a:pt x="131" y="75"/>
                </a:cubicBezTo>
                <a:cubicBezTo>
                  <a:pt x="131" y="75"/>
                  <a:pt x="132" y="75"/>
                  <a:pt x="133" y="75"/>
                </a:cubicBezTo>
                <a:cubicBezTo>
                  <a:pt x="134" y="74"/>
                  <a:pt x="135" y="72"/>
                  <a:pt x="134" y="71"/>
                </a:cubicBezTo>
                <a:cubicBezTo>
                  <a:pt x="124" y="39"/>
                  <a:pt x="124" y="39"/>
                  <a:pt x="124" y="39"/>
                </a:cubicBezTo>
                <a:cubicBezTo>
                  <a:pt x="124" y="39"/>
                  <a:pt x="123" y="34"/>
                  <a:pt x="119" y="28"/>
                </a:cubicBezTo>
                <a:cubicBezTo>
                  <a:pt x="73" y="28"/>
                  <a:pt x="73" y="28"/>
                  <a:pt x="73" y="28"/>
                </a:cubicBezTo>
                <a:cubicBezTo>
                  <a:pt x="70" y="37"/>
                  <a:pt x="70" y="47"/>
                  <a:pt x="70" y="57"/>
                </a:cubicBezTo>
                <a:cubicBezTo>
                  <a:pt x="70" y="60"/>
                  <a:pt x="70" y="60"/>
                  <a:pt x="70" y="60"/>
                </a:cubicBezTo>
                <a:cubicBezTo>
                  <a:pt x="70" y="98"/>
                  <a:pt x="70" y="98"/>
                  <a:pt x="70" y="98"/>
                </a:cubicBezTo>
                <a:cubicBezTo>
                  <a:pt x="70" y="100"/>
                  <a:pt x="69" y="101"/>
                  <a:pt x="67" y="101"/>
                </a:cubicBezTo>
                <a:cubicBezTo>
                  <a:pt x="67" y="101"/>
                  <a:pt x="67" y="101"/>
                  <a:pt x="67" y="101"/>
                </a:cubicBezTo>
                <a:cubicBezTo>
                  <a:pt x="65" y="101"/>
                  <a:pt x="64" y="100"/>
                  <a:pt x="64" y="98"/>
                </a:cubicBezTo>
                <a:cubicBezTo>
                  <a:pt x="64" y="60"/>
                  <a:pt x="64" y="60"/>
                  <a:pt x="64" y="60"/>
                </a:cubicBezTo>
                <a:cubicBezTo>
                  <a:pt x="64" y="57"/>
                  <a:pt x="64" y="57"/>
                  <a:pt x="64" y="57"/>
                </a:cubicBezTo>
                <a:cubicBezTo>
                  <a:pt x="64" y="46"/>
                  <a:pt x="64" y="35"/>
                  <a:pt x="68" y="24"/>
                </a:cubicBezTo>
                <a:cubicBezTo>
                  <a:pt x="68" y="3"/>
                  <a:pt x="68" y="3"/>
                  <a:pt x="68" y="3"/>
                </a:cubicBezTo>
                <a:cubicBezTo>
                  <a:pt x="68" y="1"/>
                  <a:pt x="70" y="0"/>
                  <a:pt x="71" y="0"/>
                </a:cubicBezTo>
                <a:cubicBezTo>
                  <a:pt x="121" y="0"/>
                  <a:pt x="121" y="0"/>
                  <a:pt x="121" y="0"/>
                </a:cubicBezTo>
                <a:cubicBezTo>
                  <a:pt x="123" y="0"/>
                  <a:pt x="124" y="1"/>
                  <a:pt x="124" y="3"/>
                </a:cubicBezTo>
                <a:cubicBezTo>
                  <a:pt x="124" y="25"/>
                  <a:pt x="124" y="25"/>
                  <a:pt x="124" y="25"/>
                </a:cubicBezTo>
                <a:cubicBezTo>
                  <a:pt x="129" y="32"/>
                  <a:pt x="130" y="37"/>
                  <a:pt x="130" y="38"/>
                </a:cubicBezTo>
                <a:cubicBezTo>
                  <a:pt x="140" y="69"/>
                  <a:pt x="140" y="69"/>
                  <a:pt x="140" y="69"/>
                </a:cubicBezTo>
                <a:cubicBezTo>
                  <a:pt x="142" y="73"/>
                  <a:pt x="140" y="78"/>
                  <a:pt x="135" y="80"/>
                </a:cubicBezTo>
                <a:cubicBezTo>
                  <a:pt x="133" y="81"/>
                  <a:pt x="130" y="81"/>
                  <a:pt x="128" y="80"/>
                </a:cubicBezTo>
                <a:cubicBezTo>
                  <a:pt x="126" y="79"/>
                  <a:pt x="124" y="78"/>
                  <a:pt x="123" y="75"/>
                </a:cubicBezTo>
                <a:cubicBezTo>
                  <a:pt x="115" y="60"/>
                  <a:pt x="115" y="60"/>
                  <a:pt x="115" y="60"/>
                </a:cubicBezTo>
                <a:cubicBezTo>
                  <a:pt x="115" y="59"/>
                  <a:pt x="114" y="59"/>
                  <a:pt x="113" y="59"/>
                </a:cubicBezTo>
                <a:cubicBezTo>
                  <a:pt x="112" y="59"/>
                  <a:pt x="111" y="60"/>
                  <a:pt x="111" y="61"/>
                </a:cubicBezTo>
                <a:cubicBezTo>
                  <a:pt x="111" y="107"/>
                  <a:pt x="111" y="107"/>
                  <a:pt x="111" y="107"/>
                </a:cubicBezTo>
                <a:cubicBezTo>
                  <a:pt x="111" y="109"/>
                  <a:pt x="109" y="110"/>
                  <a:pt x="108" y="110"/>
                </a:cubicBezTo>
                <a:close/>
                <a:moveTo>
                  <a:pt x="74" y="22"/>
                </a:moveTo>
                <a:cubicBezTo>
                  <a:pt x="118" y="22"/>
                  <a:pt x="118" y="22"/>
                  <a:pt x="118" y="22"/>
                </a:cubicBezTo>
                <a:cubicBezTo>
                  <a:pt x="118" y="6"/>
                  <a:pt x="118" y="6"/>
                  <a:pt x="118" y="6"/>
                </a:cubicBezTo>
                <a:cubicBezTo>
                  <a:pt x="74" y="6"/>
                  <a:pt x="74" y="6"/>
                  <a:pt x="74" y="6"/>
                </a:cubicBezTo>
                <a:lnTo>
                  <a:pt x="74" y="22"/>
                </a:lnTo>
                <a:close/>
                <a:moveTo>
                  <a:pt x="94" y="110"/>
                </a:moveTo>
                <a:cubicBezTo>
                  <a:pt x="92" y="110"/>
                  <a:pt x="91" y="109"/>
                  <a:pt x="91" y="107"/>
                </a:cubicBezTo>
                <a:cubicBezTo>
                  <a:pt x="91" y="62"/>
                  <a:pt x="91" y="62"/>
                  <a:pt x="91" y="62"/>
                </a:cubicBezTo>
                <a:cubicBezTo>
                  <a:pt x="91" y="60"/>
                  <a:pt x="92" y="59"/>
                  <a:pt x="94" y="59"/>
                </a:cubicBezTo>
                <a:cubicBezTo>
                  <a:pt x="96" y="59"/>
                  <a:pt x="97" y="60"/>
                  <a:pt x="97" y="62"/>
                </a:cubicBezTo>
                <a:cubicBezTo>
                  <a:pt x="97" y="107"/>
                  <a:pt x="97" y="107"/>
                  <a:pt x="97" y="107"/>
                </a:cubicBezTo>
                <a:cubicBezTo>
                  <a:pt x="97" y="109"/>
                  <a:pt x="96" y="110"/>
                  <a:pt x="94" y="110"/>
                </a:cubicBezTo>
                <a:close/>
                <a:moveTo>
                  <a:pt x="81" y="110"/>
                </a:moveTo>
                <a:cubicBezTo>
                  <a:pt x="79" y="110"/>
                  <a:pt x="78" y="109"/>
                  <a:pt x="78" y="107"/>
                </a:cubicBezTo>
                <a:cubicBezTo>
                  <a:pt x="78" y="62"/>
                  <a:pt x="78" y="62"/>
                  <a:pt x="78" y="62"/>
                </a:cubicBezTo>
                <a:cubicBezTo>
                  <a:pt x="78" y="60"/>
                  <a:pt x="79" y="59"/>
                  <a:pt x="81" y="59"/>
                </a:cubicBezTo>
                <a:cubicBezTo>
                  <a:pt x="82" y="59"/>
                  <a:pt x="84" y="60"/>
                  <a:pt x="84" y="62"/>
                </a:cubicBezTo>
                <a:cubicBezTo>
                  <a:pt x="84" y="107"/>
                  <a:pt x="84" y="107"/>
                  <a:pt x="84" y="107"/>
                </a:cubicBezTo>
                <a:cubicBezTo>
                  <a:pt x="84" y="109"/>
                  <a:pt x="82" y="110"/>
                  <a:pt x="81" y="11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grpSp>
        <p:nvGrpSpPr>
          <p:cNvPr id="45" name="קבוצה 44">
            <a:extLst>
              <a:ext uri="{FF2B5EF4-FFF2-40B4-BE49-F238E27FC236}">
                <a16:creationId xmlns:a16="http://schemas.microsoft.com/office/drawing/2014/main" xmlns="" id="{647FA5E9-526F-410C-83E6-0ADC4D48019C}"/>
              </a:ext>
            </a:extLst>
          </p:cNvPr>
          <p:cNvGrpSpPr/>
          <p:nvPr/>
        </p:nvGrpSpPr>
        <p:grpSpPr>
          <a:xfrm>
            <a:off x="3516922" y="3230813"/>
            <a:ext cx="624795" cy="592082"/>
            <a:chOff x="5791200" y="3141663"/>
            <a:chExt cx="606426" cy="574675"/>
          </a:xfrm>
          <a:solidFill>
            <a:schemeClr val="bg1"/>
          </a:solidFill>
        </p:grpSpPr>
        <p:sp>
          <p:nvSpPr>
            <p:cNvPr id="8" name="Freeform 5">
              <a:extLst>
                <a:ext uri="{FF2B5EF4-FFF2-40B4-BE49-F238E27FC236}">
                  <a16:creationId xmlns:a16="http://schemas.microsoft.com/office/drawing/2014/main" xmlns="" id="{020D0F6B-D68A-419D-A958-24F482AD7727}"/>
                </a:ext>
              </a:extLst>
            </p:cNvPr>
            <p:cNvSpPr>
              <a:spLocks/>
            </p:cNvSpPr>
            <p:nvPr/>
          </p:nvSpPr>
          <p:spPr bwMode="auto">
            <a:xfrm>
              <a:off x="5929313" y="3432176"/>
              <a:ext cx="100013" cy="161925"/>
            </a:xfrm>
            <a:custGeom>
              <a:avLst/>
              <a:gdLst>
                <a:gd name="T0" fmla="*/ 23 w 26"/>
                <a:gd name="T1" fmla="*/ 42 h 42"/>
                <a:gd name="T2" fmla="*/ 20 w 26"/>
                <a:gd name="T3" fmla="*/ 39 h 42"/>
                <a:gd name="T4" fmla="*/ 20 w 26"/>
                <a:gd name="T5" fmla="*/ 20 h 42"/>
                <a:gd name="T6" fmla="*/ 14 w 26"/>
                <a:gd name="T7" fmla="*/ 14 h 42"/>
                <a:gd name="T8" fmla="*/ 8 w 26"/>
                <a:gd name="T9" fmla="*/ 14 h 42"/>
                <a:gd name="T10" fmla="*/ 0 w 26"/>
                <a:gd name="T11" fmla="*/ 6 h 42"/>
                <a:gd name="T12" fmla="*/ 0 w 26"/>
                <a:gd name="T13" fmla="*/ 3 h 42"/>
                <a:gd name="T14" fmla="*/ 3 w 26"/>
                <a:gd name="T15" fmla="*/ 0 h 42"/>
                <a:gd name="T16" fmla="*/ 6 w 26"/>
                <a:gd name="T17" fmla="*/ 3 h 42"/>
                <a:gd name="T18" fmla="*/ 6 w 26"/>
                <a:gd name="T19" fmla="*/ 6 h 42"/>
                <a:gd name="T20" fmla="*/ 8 w 26"/>
                <a:gd name="T21" fmla="*/ 8 h 42"/>
                <a:gd name="T22" fmla="*/ 14 w 26"/>
                <a:gd name="T23" fmla="*/ 8 h 42"/>
                <a:gd name="T24" fmla="*/ 26 w 26"/>
                <a:gd name="T25" fmla="*/ 20 h 42"/>
                <a:gd name="T26" fmla="*/ 26 w 26"/>
                <a:gd name="T27" fmla="*/ 39 h 42"/>
                <a:gd name="T28" fmla="*/ 23 w 26"/>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42">
                  <a:moveTo>
                    <a:pt x="23" y="42"/>
                  </a:moveTo>
                  <a:cubicBezTo>
                    <a:pt x="21" y="42"/>
                    <a:pt x="20" y="41"/>
                    <a:pt x="20" y="39"/>
                  </a:cubicBezTo>
                  <a:cubicBezTo>
                    <a:pt x="20" y="20"/>
                    <a:pt x="20" y="20"/>
                    <a:pt x="20" y="20"/>
                  </a:cubicBezTo>
                  <a:cubicBezTo>
                    <a:pt x="20" y="17"/>
                    <a:pt x="17" y="14"/>
                    <a:pt x="14" y="14"/>
                  </a:cubicBezTo>
                  <a:cubicBezTo>
                    <a:pt x="8" y="14"/>
                    <a:pt x="8" y="14"/>
                    <a:pt x="8" y="14"/>
                  </a:cubicBezTo>
                  <a:cubicBezTo>
                    <a:pt x="4" y="14"/>
                    <a:pt x="0" y="11"/>
                    <a:pt x="0" y="6"/>
                  </a:cubicBezTo>
                  <a:cubicBezTo>
                    <a:pt x="0" y="3"/>
                    <a:pt x="0" y="3"/>
                    <a:pt x="0" y="3"/>
                  </a:cubicBezTo>
                  <a:cubicBezTo>
                    <a:pt x="0" y="2"/>
                    <a:pt x="1" y="0"/>
                    <a:pt x="3" y="0"/>
                  </a:cubicBezTo>
                  <a:cubicBezTo>
                    <a:pt x="5" y="0"/>
                    <a:pt x="6" y="2"/>
                    <a:pt x="6" y="3"/>
                  </a:cubicBezTo>
                  <a:cubicBezTo>
                    <a:pt x="6" y="6"/>
                    <a:pt x="6" y="6"/>
                    <a:pt x="6" y="6"/>
                  </a:cubicBezTo>
                  <a:cubicBezTo>
                    <a:pt x="6" y="7"/>
                    <a:pt x="7" y="8"/>
                    <a:pt x="8" y="8"/>
                  </a:cubicBezTo>
                  <a:cubicBezTo>
                    <a:pt x="14" y="8"/>
                    <a:pt x="14" y="8"/>
                    <a:pt x="14" y="8"/>
                  </a:cubicBezTo>
                  <a:cubicBezTo>
                    <a:pt x="21" y="8"/>
                    <a:pt x="26" y="14"/>
                    <a:pt x="26" y="20"/>
                  </a:cubicBezTo>
                  <a:cubicBezTo>
                    <a:pt x="26" y="39"/>
                    <a:pt x="26" y="39"/>
                    <a:pt x="26" y="39"/>
                  </a:cubicBezTo>
                  <a:cubicBezTo>
                    <a:pt x="26" y="41"/>
                    <a:pt x="25" y="42"/>
                    <a:pt x="2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9" name="Freeform 6">
              <a:extLst>
                <a:ext uri="{FF2B5EF4-FFF2-40B4-BE49-F238E27FC236}">
                  <a16:creationId xmlns:a16="http://schemas.microsoft.com/office/drawing/2014/main" xmlns="" id="{C2956B26-F404-4F99-9D1E-C50ED380DDD7}"/>
                </a:ext>
              </a:extLst>
            </p:cNvPr>
            <p:cNvSpPr>
              <a:spLocks/>
            </p:cNvSpPr>
            <p:nvPr/>
          </p:nvSpPr>
          <p:spPr bwMode="auto">
            <a:xfrm>
              <a:off x="5853113" y="3540126"/>
              <a:ext cx="22225" cy="84138"/>
            </a:xfrm>
            <a:custGeom>
              <a:avLst/>
              <a:gdLst>
                <a:gd name="T0" fmla="*/ 3 w 6"/>
                <a:gd name="T1" fmla="*/ 22 h 22"/>
                <a:gd name="T2" fmla="*/ 0 w 6"/>
                <a:gd name="T3" fmla="*/ 19 h 22"/>
                <a:gd name="T4" fmla="*/ 0 w 6"/>
                <a:gd name="T5" fmla="*/ 3 h 22"/>
                <a:gd name="T6" fmla="*/ 3 w 6"/>
                <a:gd name="T7" fmla="*/ 0 h 22"/>
                <a:gd name="T8" fmla="*/ 6 w 6"/>
                <a:gd name="T9" fmla="*/ 3 h 22"/>
                <a:gd name="T10" fmla="*/ 6 w 6"/>
                <a:gd name="T11" fmla="*/ 19 h 22"/>
                <a:gd name="T12" fmla="*/ 3 w 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 h="22">
                  <a:moveTo>
                    <a:pt x="3" y="22"/>
                  </a:moveTo>
                  <a:cubicBezTo>
                    <a:pt x="1" y="22"/>
                    <a:pt x="0" y="21"/>
                    <a:pt x="0" y="19"/>
                  </a:cubicBezTo>
                  <a:cubicBezTo>
                    <a:pt x="0" y="3"/>
                    <a:pt x="0" y="3"/>
                    <a:pt x="0" y="3"/>
                  </a:cubicBezTo>
                  <a:cubicBezTo>
                    <a:pt x="0" y="2"/>
                    <a:pt x="1" y="0"/>
                    <a:pt x="3" y="0"/>
                  </a:cubicBezTo>
                  <a:cubicBezTo>
                    <a:pt x="5" y="0"/>
                    <a:pt x="6" y="2"/>
                    <a:pt x="6" y="3"/>
                  </a:cubicBezTo>
                  <a:cubicBezTo>
                    <a:pt x="6" y="19"/>
                    <a:pt x="6" y="19"/>
                    <a:pt x="6" y="19"/>
                  </a:cubicBezTo>
                  <a:cubicBezTo>
                    <a:pt x="6" y="21"/>
                    <a:pt x="5" y="22"/>
                    <a:pt x="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0" name="Freeform 7">
              <a:extLst>
                <a:ext uri="{FF2B5EF4-FFF2-40B4-BE49-F238E27FC236}">
                  <a16:creationId xmlns:a16="http://schemas.microsoft.com/office/drawing/2014/main" xmlns="" id="{A50F6AB9-5056-4D69-9DE8-1348BFD9C4A0}"/>
                </a:ext>
              </a:extLst>
            </p:cNvPr>
            <p:cNvSpPr>
              <a:spLocks/>
            </p:cNvSpPr>
            <p:nvPr/>
          </p:nvSpPr>
          <p:spPr bwMode="auto">
            <a:xfrm>
              <a:off x="6311900" y="3540126"/>
              <a:ext cx="23813" cy="84138"/>
            </a:xfrm>
            <a:custGeom>
              <a:avLst/>
              <a:gdLst>
                <a:gd name="T0" fmla="*/ 3 w 6"/>
                <a:gd name="T1" fmla="*/ 22 h 22"/>
                <a:gd name="T2" fmla="*/ 0 w 6"/>
                <a:gd name="T3" fmla="*/ 19 h 22"/>
                <a:gd name="T4" fmla="*/ 0 w 6"/>
                <a:gd name="T5" fmla="*/ 3 h 22"/>
                <a:gd name="T6" fmla="*/ 3 w 6"/>
                <a:gd name="T7" fmla="*/ 0 h 22"/>
                <a:gd name="T8" fmla="*/ 6 w 6"/>
                <a:gd name="T9" fmla="*/ 3 h 22"/>
                <a:gd name="T10" fmla="*/ 6 w 6"/>
                <a:gd name="T11" fmla="*/ 19 h 22"/>
                <a:gd name="T12" fmla="*/ 3 w 6"/>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6" h="22">
                  <a:moveTo>
                    <a:pt x="3" y="22"/>
                  </a:moveTo>
                  <a:cubicBezTo>
                    <a:pt x="1" y="22"/>
                    <a:pt x="0" y="21"/>
                    <a:pt x="0" y="19"/>
                  </a:cubicBezTo>
                  <a:cubicBezTo>
                    <a:pt x="0" y="3"/>
                    <a:pt x="0" y="3"/>
                    <a:pt x="0" y="3"/>
                  </a:cubicBezTo>
                  <a:cubicBezTo>
                    <a:pt x="0" y="2"/>
                    <a:pt x="1" y="0"/>
                    <a:pt x="3" y="0"/>
                  </a:cubicBezTo>
                  <a:cubicBezTo>
                    <a:pt x="5" y="0"/>
                    <a:pt x="6" y="2"/>
                    <a:pt x="6" y="3"/>
                  </a:cubicBezTo>
                  <a:cubicBezTo>
                    <a:pt x="6" y="19"/>
                    <a:pt x="6" y="19"/>
                    <a:pt x="6" y="19"/>
                  </a:cubicBezTo>
                  <a:cubicBezTo>
                    <a:pt x="6" y="21"/>
                    <a:pt x="5" y="22"/>
                    <a:pt x="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6" name="Freeform 8">
              <a:extLst>
                <a:ext uri="{FF2B5EF4-FFF2-40B4-BE49-F238E27FC236}">
                  <a16:creationId xmlns:a16="http://schemas.microsoft.com/office/drawing/2014/main" xmlns="" id="{E25E91CD-7E15-413C-B0DC-A9FD3C8703A9}"/>
                </a:ext>
              </a:extLst>
            </p:cNvPr>
            <p:cNvSpPr>
              <a:spLocks/>
            </p:cNvSpPr>
            <p:nvPr/>
          </p:nvSpPr>
          <p:spPr bwMode="auto">
            <a:xfrm>
              <a:off x="5791200" y="3432176"/>
              <a:ext cx="100013" cy="192088"/>
            </a:xfrm>
            <a:custGeom>
              <a:avLst/>
              <a:gdLst>
                <a:gd name="T0" fmla="*/ 3 w 26"/>
                <a:gd name="T1" fmla="*/ 50 h 50"/>
                <a:gd name="T2" fmla="*/ 0 w 26"/>
                <a:gd name="T3" fmla="*/ 47 h 50"/>
                <a:gd name="T4" fmla="*/ 0 w 26"/>
                <a:gd name="T5" fmla="*/ 20 h 50"/>
                <a:gd name="T6" fmla="*/ 12 w 26"/>
                <a:gd name="T7" fmla="*/ 8 h 50"/>
                <a:gd name="T8" fmla="*/ 18 w 26"/>
                <a:gd name="T9" fmla="*/ 8 h 50"/>
                <a:gd name="T10" fmla="*/ 20 w 26"/>
                <a:gd name="T11" fmla="*/ 6 h 50"/>
                <a:gd name="T12" fmla="*/ 20 w 26"/>
                <a:gd name="T13" fmla="*/ 3 h 50"/>
                <a:gd name="T14" fmla="*/ 23 w 26"/>
                <a:gd name="T15" fmla="*/ 0 h 50"/>
                <a:gd name="T16" fmla="*/ 26 w 26"/>
                <a:gd name="T17" fmla="*/ 3 h 50"/>
                <a:gd name="T18" fmla="*/ 26 w 26"/>
                <a:gd name="T19" fmla="*/ 6 h 50"/>
                <a:gd name="T20" fmla="*/ 18 w 26"/>
                <a:gd name="T21" fmla="*/ 14 h 50"/>
                <a:gd name="T22" fmla="*/ 12 w 26"/>
                <a:gd name="T23" fmla="*/ 14 h 50"/>
                <a:gd name="T24" fmla="*/ 6 w 26"/>
                <a:gd name="T25" fmla="*/ 20 h 50"/>
                <a:gd name="T26" fmla="*/ 6 w 26"/>
                <a:gd name="T27" fmla="*/ 47 h 50"/>
                <a:gd name="T28" fmla="*/ 3 w 26"/>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0">
                  <a:moveTo>
                    <a:pt x="3" y="50"/>
                  </a:moveTo>
                  <a:cubicBezTo>
                    <a:pt x="1" y="50"/>
                    <a:pt x="0" y="49"/>
                    <a:pt x="0" y="47"/>
                  </a:cubicBezTo>
                  <a:cubicBezTo>
                    <a:pt x="0" y="20"/>
                    <a:pt x="0" y="20"/>
                    <a:pt x="0" y="20"/>
                  </a:cubicBezTo>
                  <a:cubicBezTo>
                    <a:pt x="0" y="14"/>
                    <a:pt x="5" y="8"/>
                    <a:pt x="12" y="8"/>
                  </a:cubicBezTo>
                  <a:cubicBezTo>
                    <a:pt x="18" y="8"/>
                    <a:pt x="18" y="8"/>
                    <a:pt x="18" y="8"/>
                  </a:cubicBezTo>
                  <a:cubicBezTo>
                    <a:pt x="19" y="8"/>
                    <a:pt x="20" y="7"/>
                    <a:pt x="20" y="6"/>
                  </a:cubicBezTo>
                  <a:cubicBezTo>
                    <a:pt x="20" y="3"/>
                    <a:pt x="20" y="3"/>
                    <a:pt x="20" y="3"/>
                  </a:cubicBezTo>
                  <a:cubicBezTo>
                    <a:pt x="20" y="2"/>
                    <a:pt x="21" y="0"/>
                    <a:pt x="23" y="0"/>
                  </a:cubicBezTo>
                  <a:cubicBezTo>
                    <a:pt x="25" y="0"/>
                    <a:pt x="26" y="2"/>
                    <a:pt x="26" y="3"/>
                  </a:cubicBezTo>
                  <a:cubicBezTo>
                    <a:pt x="26" y="6"/>
                    <a:pt x="26" y="6"/>
                    <a:pt x="26" y="6"/>
                  </a:cubicBezTo>
                  <a:cubicBezTo>
                    <a:pt x="26" y="11"/>
                    <a:pt x="22" y="14"/>
                    <a:pt x="18" y="14"/>
                  </a:cubicBezTo>
                  <a:cubicBezTo>
                    <a:pt x="12" y="14"/>
                    <a:pt x="12" y="14"/>
                    <a:pt x="12" y="14"/>
                  </a:cubicBezTo>
                  <a:cubicBezTo>
                    <a:pt x="9" y="14"/>
                    <a:pt x="6" y="17"/>
                    <a:pt x="6" y="20"/>
                  </a:cubicBezTo>
                  <a:cubicBezTo>
                    <a:pt x="6" y="47"/>
                    <a:pt x="6" y="47"/>
                    <a:pt x="6" y="47"/>
                  </a:cubicBezTo>
                  <a:cubicBezTo>
                    <a:pt x="6" y="49"/>
                    <a:pt x="5" y="50"/>
                    <a:pt x="3"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8" name="Freeform 9">
              <a:extLst>
                <a:ext uri="{FF2B5EF4-FFF2-40B4-BE49-F238E27FC236}">
                  <a16:creationId xmlns:a16="http://schemas.microsoft.com/office/drawing/2014/main" xmlns="" id="{6CD8DD55-E87B-4855-A54F-48BA93308EF9}"/>
                </a:ext>
              </a:extLst>
            </p:cNvPr>
            <p:cNvSpPr>
              <a:spLocks noEditPoints="1"/>
            </p:cNvSpPr>
            <p:nvPr/>
          </p:nvSpPr>
          <p:spPr bwMode="auto">
            <a:xfrm>
              <a:off x="5821363" y="3233738"/>
              <a:ext cx="176213" cy="222250"/>
            </a:xfrm>
            <a:custGeom>
              <a:avLst/>
              <a:gdLst>
                <a:gd name="T0" fmla="*/ 24 w 46"/>
                <a:gd name="T1" fmla="*/ 58 h 58"/>
                <a:gd name="T2" fmla="*/ 22 w 46"/>
                <a:gd name="T3" fmla="*/ 58 h 58"/>
                <a:gd name="T4" fmla="*/ 0 w 46"/>
                <a:gd name="T5" fmla="*/ 36 h 58"/>
                <a:gd name="T6" fmla="*/ 0 w 46"/>
                <a:gd name="T7" fmla="*/ 16 h 58"/>
                <a:gd name="T8" fmla="*/ 16 w 46"/>
                <a:gd name="T9" fmla="*/ 0 h 58"/>
                <a:gd name="T10" fmla="*/ 30 w 46"/>
                <a:gd name="T11" fmla="*/ 0 h 58"/>
                <a:gd name="T12" fmla="*/ 46 w 46"/>
                <a:gd name="T13" fmla="*/ 16 h 58"/>
                <a:gd name="T14" fmla="*/ 46 w 46"/>
                <a:gd name="T15" fmla="*/ 36 h 58"/>
                <a:gd name="T16" fmla="*/ 24 w 46"/>
                <a:gd name="T17" fmla="*/ 58 h 58"/>
                <a:gd name="T18" fmla="*/ 16 w 46"/>
                <a:gd name="T19" fmla="*/ 6 h 58"/>
                <a:gd name="T20" fmla="*/ 6 w 46"/>
                <a:gd name="T21" fmla="*/ 16 h 58"/>
                <a:gd name="T22" fmla="*/ 6 w 46"/>
                <a:gd name="T23" fmla="*/ 36 h 58"/>
                <a:gd name="T24" fmla="*/ 22 w 46"/>
                <a:gd name="T25" fmla="*/ 52 h 58"/>
                <a:gd name="T26" fmla="*/ 24 w 46"/>
                <a:gd name="T27" fmla="*/ 52 h 58"/>
                <a:gd name="T28" fmla="*/ 40 w 46"/>
                <a:gd name="T29" fmla="*/ 36 h 58"/>
                <a:gd name="T30" fmla="*/ 40 w 46"/>
                <a:gd name="T31" fmla="*/ 16 h 58"/>
                <a:gd name="T32" fmla="*/ 30 w 46"/>
                <a:gd name="T33" fmla="*/ 6 h 58"/>
                <a:gd name="T34" fmla="*/ 16 w 46"/>
                <a:gd name="T3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8">
                  <a:moveTo>
                    <a:pt x="24" y="58"/>
                  </a:moveTo>
                  <a:cubicBezTo>
                    <a:pt x="22" y="58"/>
                    <a:pt x="22" y="58"/>
                    <a:pt x="22" y="58"/>
                  </a:cubicBezTo>
                  <a:cubicBezTo>
                    <a:pt x="10" y="58"/>
                    <a:pt x="0" y="48"/>
                    <a:pt x="0" y="36"/>
                  </a:cubicBezTo>
                  <a:cubicBezTo>
                    <a:pt x="0" y="16"/>
                    <a:pt x="0" y="16"/>
                    <a:pt x="0" y="16"/>
                  </a:cubicBezTo>
                  <a:cubicBezTo>
                    <a:pt x="0" y="7"/>
                    <a:pt x="7" y="0"/>
                    <a:pt x="16" y="0"/>
                  </a:cubicBezTo>
                  <a:cubicBezTo>
                    <a:pt x="30" y="0"/>
                    <a:pt x="30" y="0"/>
                    <a:pt x="30" y="0"/>
                  </a:cubicBezTo>
                  <a:cubicBezTo>
                    <a:pt x="39" y="0"/>
                    <a:pt x="46" y="7"/>
                    <a:pt x="46" y="16"/>
                  </a:cubicBezTo>
                  <a:cubicBezTo>
                    <a:pt x="46" y="36"/>
                    <a:pt x="46" y="36"/>
                    <a:pt x="46" y="36"/>
                  </a:cubicBezTo>
                  <a:cubicBezTo>
                    <a:pt x="46" y="48"/>
                    <a:pt x="36" y="58"/>
                    <a:pt x="24" y="58"/>
                  </a:cubicBezTo>
                  <a:close/>
                  <a:moveTo>
                    <a:pt x="16" y="6"/>
                  </a:moveTo>
                  <a:cubicBezTo>
                    <a:pt x="10" y="6"/>
                    <a:pt x="6" y="11"/>
                    <a:pt x="6" y="16"/>
                  </a:cubicBezTo>
                  <a:cubicBezTo>
                    <a:pt x="6" y="36"/>
                    <a:pt x="6" y="36"/>
                    <a:pt x="6" y="36"/>
                  </a:cubicBezTo>
                  <a:cubicBezTo>
                    <a:pt x="6" y="45"/>
                    <a:pt x="13" y="52"/>
                    <a:pt x="22" y="52"/>
                  </a:cubicBezTo>
                  <a:cubicBezTo>
                    <a:pt x="24" y="52"/>
                    <a:pt x="24" y="52"/>
                    <a:pt x="24" y="52"/>
                  </a:cubicBezTo>
                  <a:cubicBezTo>
                    <a:pt x="33" y="52"/>
                    <a:pt x="40" y="45"/>
                    <a:pt x="40" y="36"/>
                  </a:cubicBezTo>
                  <a:cubicBezTo>
                    <a:pt x="40" y="16"/>
                    <a:pt x="40" y="16"/>
                    <a:pt x="40" y="16"/>
                  </a:cubicBezTo>
                  <a:cubicBezTo>
                    <a:pt x="40" y="11"/>
                    <a:pt x="36" y="6"/>
                    <a:pt x="30" y="6"/>
                  </a:cubicBezTo>
                  <a:lnTo>
                    <a:pt x="16"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3" name="Freeform 10">
              <a:extLst>
                <a:ext uri="{FF2B5EF4-FFF2-40B4-BE49-F238E27FC236}">
                  <a16:creationId xmlns:a16="http://schemas.microsoft.com/office/drawing/2014/main" xmlns="" id="{14C9282B-24DC-4C81-943A-FBCCD64D4C41}"/>
                </a:ext>
              </a:extLst>
            </p:cNvPr>
            <p:cNvSpPr>
              <a:spLocks/>
            </p:cNvSpPr>
            <p:nvPr/>
          </p:nvSpPr>
          <p:spPr bwMode="auto">
            <a:xfrm>
              <a:off x="5821363" y="3294063"/>
              <a:ext cx="176213" cy="53975"/>
            </a:xfrm>
            <a:custGeom>
              <a:avLst/>
              <a:gdLst>
                <a:gd name="T0" fmla="*/ 15 w 46"/>
                <a:gd name="T1" fmla="*/ 14 h 14"/>
                <a:gd name="T2" fmla="*/ 3 w 46"/>
                <a:gd name="T3" fmla="*/ 14 h 14"/>
                <a:gd name="T4" fmla="*/ 0 w 46"/>
                <a:gd name="T5" fmla="*/ 11 h 14"/>
                <a:gd name="T6" fmla="*/ 3 w 46"/>
                <a:gd name="T7" fmla="*/ 8 h 14"/>
                <a:gd name="T8" fmla="*/ 12 w 46"/>
                <a:gd name="T9" fmla="*/ 8 h 14"/>
                <a:gd name="T10" fmla="*/ 12 w 46"/>
                <a:gd name="T11" fmla="*/ 3 h 14"/>
                <a:gd name="T12" fmla="*/ 15 w 46"/>
                <a:gd name="T13" fmla="*/ 0 h 14"/>
                <a:gd name="T14" fmla="*/ 43 w 46"/>
                <a:gd name="T15" fmla="*/ 0 h 14"/>
                <a:gd name="T16" fmla="*/ 46 w 46"/>
                <a:gd name="T17" fmla="*/ 3 h 14"/>
                <a:gd name="T18" fmla="*/ 43 w 46"/>
                <a:gd name="T19" fmla="*/ 6 h 14"/>
                <a:gd name="T20" fmla="*/ 18 w 46"/>
                <a:gd name="T21" fmla="*/ 6 h 14"/>
                <a:gd name="T22" fmla="*/ 18 w 46"/>
                <a:gd name="T23" fmla="*/ 11 h 14"/>
                <a:gd name="T24" fmla="*/ 15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15" y="14"/>
                  </a:moveTo>
                  <a:cubicBezTo>
                    <a:pt x="3" y="14"/>
                    <a:pt x="3" y="14"/>
                    <a:pt x="3" y="14"/>
                  </a:cubicBezTo>
                  <a:cubicBezTo>
                    <a:pt x="1" y="14"/>
                    <a:pt x="0" y="13"/>
                    <a:pt x="0" y="11"/>
                  </a:cubicBezTo>
                  <a:cubicBezTo>
                    <a:pt x="0" y="10"/>
                    <a:pt x="1" y="8"/>
                    <a:pt x="3" y="8"/>
                  </a:cubicBezTo>
                  <a:cubicBezTo>
                    <a:pt x="12" y="8"/>
                    <a:pt x="12" y="8"/>
                    <a:pt x="12" y="8"/>
                  </a:cubicBezTo>
                  <a:cubicBezTo>
                    <a:pt x="12" y="3"/>
                    <a:pt x="12" y="3"/>
                    <a:pt x="12" y="3"/>
                  </a:cubicBezTo>
                  <a:cubicBezTo>
                    <a:pt x="12" y="2"/>
                    <a:pt x="13" y="0"/>
                    <a:pt x="15" y="0"/>
                  </a:cubicBezTo>
                  <a:cubicBezTo>
                    <a:pt x="43" y="0"/>
                    <a:pt x="43" y="0"/>
                    <a:pt x="43" y="0"/>
                  </a:cubicBezTo>
                  <a:cubicBezTo>
                    <a:pt x="45" y="0"/>
                    <a:pt x="46" y="2"/>
                    <a:pt x="46" y="3"/>
                  </a:cubicBezTo>
                  <a:cubicBezTo>
                    <a:pt x="46" y="5"/>
                    <a:pt x="45" y="6"/>
                    <a:pt x="43" y="6"/>
                  </a:cubicBezTo>
                  <a:cubicBezTo>
                    <a:pt x="18" y="6"/>
                    <a:pt x="18" y="6"/>
                    <a:pt x="18" y="6"/>
                  </a:cubicBezTo>
                  <a:cubicBezTo>
                    <a:pt x="18" y="11"/>
                    <a:pt x="18" y="11"/>
                    <a:pt x="18" y="11"/>
                  </a:cubicBezTo>
                  <a:cubicBezTo>
                    <a:pt x="18" y="13"/>
                    <a:pt x="17" y="14"/>
                    <a:pt x="1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4" name="Freeform 11">
              <a:extLst>
                <a:ext uri="{FF2B5EF4-FFF2-40B4-BE49-F238E27FC236}">
                  <a16:creationId xmlns:a16="http://schemas.microsoft.com/office/drawing/2014/main" xmlns="" id="{A55EFB96-2CF7-4185-9639-60406EEF460F}"/>
                </a:ext>
              </a:extLst>
            </p:cNvPr>
            <p:cNvSpPr>
              <a:spLocks/>
            </p:cNvSpPr>
            <p:nvPr/>
          </p:nvSpPr>
          <p:spPr bwMode="auto">
            <a:xfrm>
              <a:off x="5867400" y="3467101"/>
              <a:ext cx="84138" cy="34925"/>
            </a:xfrm>
            <a:custGeom>
              <a:avLst/>
              <a:gdLst>
                <a:gd name="T0" fmla="*/ 11 w 22"/>
                <a:gd name="T1" fmla="*/ 9 h 9"/>
                <a:gd name="T2" fmla="*/ 1 w 22"/>
                <a:gd name="T3" fmla="*/ 6 h 9"/>
                <a:gd name="T4" fmla="*/ 1 w 22"/>
                <a:gd name="T5" fmla="*/ 1 h 9"/>
                <a:gd name="T6" fmla="*/ 5 w 22"/>
                <a:gd name="T7" fmla="*/ 1 h 9"/>
                <a:gd name="T8" fmla="*/ 17 w 22"/>
                <a:gd name="T9" fmla="*/ 1 h 9"/>
                <a:gd name="T10" fmla="*/ 21 w 22"/>
                <a:gd name="T11" fmla="*/ 1 h 9"/>
                <a:gd name="T12" fmla="*/ 21 w 22"/>
                <a:gd name="T13" fmla="*/ 5 h 9"/>
                <a:gd name="T14" fmla="*/ 11 w 2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
                  <a:moveTo>
                    <a:pt x="11" y="9"/>
                  </a:moveTo>
                  <a:cubicBezTo>
                    <a:pt x="7" y="9"/>
                    <a:pt x="4" y="8"/>
                    <a:pt x="1" y="6"/>
                  </a:cubicBezTo>
                  <a:cubicBezTo>
                    <a:pt x="0" y="5"/>
                    <a:pt x="0" y="3"/>
                    <a:pt x="1" y="1"/>
                  </a:cubicBezTo>
                  <a:cubicBezTo>
                    <a:pt x="2" y="0"/>
                    <a:pt x="4" y="0"/>
                    <a:pt x="5" y="1"/>
                  </a:cubicBezTo>
                  <a:cubicBezTo>
                    <a:pt x="8" y="4"/>
                    <a:pt x="14" y="4"/>
                    <a:pt x="17" y="1"/>
                  </a:cubicBezTo>
                  <a:cubicBezTo>
                    <a:pt x="18" y="0"/>
                    <a:pt x="20" y="0"/>
                    <a:pt x="21" y="1"/>
                  </a:cubicBezTo>
                  <a:cubicBezTo>
                    <a:pt x="22" y="2"/>
                    <a:pt x="22" y="4"/>
                    <a:pt x="21" y="5"/>
                  </a:cubicBezTo>
                  <a:cubicBezTo>
                    <a:pt x="18" y="8"/>
                    <a:pt x="15" y="9"/>
                    <a:pt x="1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6" name="Freeform 12">
              <a:extLst>
                <a:ext uri="{FF2B5EF4-FFF2-40B4-BE49-F238E27FC236}">
                  <a16:creationId xmlns:a16="http://schemas.microsoft.com/office/drawing/2014/main" xmlns="" id="{BB4F1E4C-2434-419D-A219-E9DEBB9E416A}"/>
                </a:ext>
              </a:extLst>
            </p:cNvPr>
            <p:cNvSpPr>
              <a:spLocks/>
            </p:cNvSpPr>
            <p:nvPr/>
          </p:nvSpPr>
          <p:spPr bwMode="auto">
            <a:xfrm>
              <a:off x="6297613" y="3432176"/>
              <a:ext cx="100013" cy="192088"/>
            </a:xfrm>
            <a:custGeom>
              <a:avLst/>
              <a:gdLst>
                <a:gd name="T0" fmla="*/ 23 w 26"/>
                <a:gd name="T1" fmla="*/ 50 h 50"/>
                <a:gd name="T2" fmla="*/ 20 w 26"/>
                <a:gd name="T3" fmla="*/ 47 h 50"/>
                <a:gd name="T4" fmla="*/ 20 w 26"/>
                <a:gd name="T5" fmla="*/ 20 h 50"/>
                <a:gd name="T6" fmla="*/ 14 w 26"/>
                <a:gd name="T7" fmla="*/ 14 h 50"/>
                <a:gd name="T8" fmla="*/ 8 w 26"/>
                <a:gd name="T9" fmla="*/ 14 h 50"/>
                <a:gd name="T10" fmla="*/ 0 w 26"/>
                <a:gd name="T11" fmla="*/ 6 h 50"/>
                <a:gd name="T12" fmla="*/ 0 w 26"/>
                <a:gd name="T13" fmla="*/ 3 h 50"/>
                <a:gd name="T14" fmla="*/ 3 w 26"/>
                <a:gd name="T15" fmla="*/ 0 h 50"/>
                <a:gd name="T16" fmla="*/ 6 w 26"/>
                <a:gd name="T17" fmla="*/ 3 h 50"/>
                <a:gd name="T18" fmla="*/ 6 w 26"/>
                <a:gd name="T19" fmla="*/ 6 h 50"/>
                <a:gd name="T20" fmla="*/ 8 w 26"/>
                <a:gd name="T21" fmla="*/ 8 h 50"/>
                <a:gd name="T22" fmla="*/ 14 w 26"/>
                <a:gd name="T23" fmla="*/ 8 h 50"/>
                <a:gd name="T24" fmla="*/ 26 w 26"/>
                <a:gd name="T25" fmla="*/ 20 h 50"/>
                <a:gd name="T26" fmla="*/ 26 w 26"/>
                <a:gd name="T27" fmla="*/ 47 h 50"/>
                <a:gd name="T28" fmla="*/ 23 w 26"/>
                <a:gd name="T29"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50">
                  <a:moveTo>
                    <a:pt x="23" y="50"/>
                  </a:moveTo>
                  <a:cubicBezTo>
                    <a:pt x="21" y="50"/>
                    <a:pt x="20" y="49"/>
                    <a:pt x="20" y="47"/>
                  </a:cubicBezTo>
                  <a:cubicBezTo>
                    <a:pt x="20" y="20"/>
                    <a:pt x="20" y="20"/>
                    <a:pt x="20" y="20"/>
                  </a:cubicBezTo>
                  <a:cubicBezTo>
                    <a:pt x="20" y="17"/>
                    <a:pt x="17" y="14"/>
                    <a:pt x="14" y="14"/>
                  </a:cubicBezTo>
                  <a:cubicBezTo>
                    <a:pt x="8" y="14"/>
                    <a:pt x="8" y="14"/>
                    <a:pt x="8" y="14"/>
                  </a:cubicBezTo>
                  <a:cubicBezTo>
                    <a:pt x="4" y="14"/>
                    <a:pt x="0" y="11"/>
                    <a:pt x="0" y="6"/>
                  </a:cubicBezTo>
                  <a:cubicBezTo>
                    <a:pt x="0" y="3"/>
                    <a:pt x="0" y="3"/>
                    <a:pt x="0" y="3"/>
                  </a:cubicBezTo>
                  <a:cubicBezTo>
                    <a:pt x="0" y="2"/>
                    <a:pt x="1" y="0"/>
                    <a:pt x="3" y="0"/>
                  </a:cubicBezTo>
                  <a:cubicBezTo>
                    <a:pt x="5" y="0"/>
                    <a:pt x="6" y="2"/>
                    <a:pt x="6" y="3"/>
                  </a:cubicBezTo>
                  <a:cubicBezTo>
                    <a:pt x="6" y="6"/>
                    <a:pt x="6" y="6"/>
                    <a:pt x="6" y="6"/>
                  </a:cubicBezTo>
                  <a:cubicBezTo>
                    <a:pt x="6" y="7"/>
                    <a:pt x="7" y="8"/>
                    <a:pt x="8" y="8"/>
                  </a:cubicBezTo>
                  <a:cubicBezTo>
                    <a:pt x="14" y="8"/>
                    <a:pt x="14" y="8"/>
                    <a:pt x="14" y="8"/>
                  </a:cubicBezTo>
                  <a:cubicBezTo>
                    <a:pt x="21" y="8"/>
                    <a:pt x="26" y="14"/>
                    <a:pt x="26" y="20"/>
                  </a:cubicBezTo>
                  <a:cubicBezTo>
                    <a:pt x="26" y="47"/>
                    <a:pt x="26" y="47"/>
                    <a:pt x="26" y="47"/>
                  </a:cubicBezTo>
                  <a:cubicBezTo>
                    <a:pt x="26" y="49"/>
                    <a:pt x="25" y="50"/>
                    <a:pt x="23"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7" name="Freeform 13">
              <a:extLst>
                <a:ext uri="{FF2B5EF4-FFF2-40B4-BE49-F238E27FC236}">
                  <a16:creationId xmlns:a16="http://schemas.microsoft.com/office/drawing/2014/main" xmlns="" id="{2276175C-7C13-4245-AACF-0540E1FDB91F}"/>
                </a:ext>
              </a:extLst>
            </p:cNvPr>
            <p:cNvSpPr>
              <a:spLocks/>
            </p:cNvSpPr>
            <p:nvPr/>
          </p:nvSpPr>
          <p:spPr bwMode="auto">
            <a:xfrm>
              <a:off x="6159500" y="3432176"/>
              <a:ext cx="100013" cy="161925"/>
            </a:xfrm>
            <a:custGeom>
              <a:avLst/>
              <a:gdLst>
                <a:gd name="T0" fmla="*/ 3 w 26"/>
                <a:gd name="T1" fmla="*/ 42 h 42"/>
                <a:gd name="T2" fmla="*/ 0 w 26"/>
                <a:gd name="T3" fmla="*/ 39 h 42"/>
                <a:gd name="T4" fmla="*/ 0 w 26"/>
                <a:gd name="T5" fmla="*/ 20 h 42"/>
                <a:gd name="T6" fmla="*/ 12 w 26"/>
                <a:gd name="T7" fmla="*/ 8 h 42"/>
                <a:gd name="T8" fmla="*/ 18 w 26"/>
                <a:gd name="T9" fmla="*/ 8 h 42"/>
                <a:gd name="T10" fmla="*/ 20 w 26"/>
                <a:gd name="T11" fmla="*/ 6 h 42"/>
                <a:gd name="T12" fmla="*/ 20 w 26"/>
                <a:gd name="T13" fmla="*/ 3 h 42"/>
                <a:gd name="T14" fmla="*/ 23 w 26"/>
                <a:gd name="T15" fmla="*/ 0 h 42"/>
                <a:gd name="T16" fmla="*/ 26 w 26"/>
                <a:gd name="T17" fmla="*/ 3 h 42"/>
                <a:gd name="T18" fmla="*/ 26 w 26"/>
                <a:gd name="T19" fmla="*/ 6 h 42"/>
                <a:gd name="T20" fmla="*/ 18 w 26"/>
                <a:gd name="T21" fmla="*/ 14 h 42"/>
                <a:gd name="T22" fmla="*/ 12 w 26"/>
                <a:gd name="T23" fmla="*/ 14 h 42"/>
                <a:gd name="T24" fmla="*/ 6 w 26"/>
                <a:gd name="T25" fmla="*/ 20 h 42"/>
                <a:gd name="T26" fmla="*/ 6 w 26"/>
                <a:gd name="T27" fmla="*/ 39 h 42"/>
                <a:gd name="T28" fmla="*/ 3 w 26"/>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6" h="42">
                  <a:moveTo>
                    <a:pt x="3" y="42"/>
                  </a:moveTo>
                  <a:cubicBezTo>
                    <a:pt x="1" y="42"/>
                    <a:pt x="0" y="41"/>
                    <a:pt x="0" y="39"/>
                  </a:cubicBezTo>
                  <a:cubicBezTo>
                    <a:pt x="0" y="20"/>
                    <a:pt x="0" y="20"/>
                    <a:pt x="0" y="20"/>
                  </a:cubicBezTo>
                  <a:cubicBezTo>
                    <a:pt x="0" y="14"/>
                    <a:pt x="5" y="8"/>
                    <a:pt x="12" y="8"/>
                  </a:cubicBezTo>
                  <a:cubicBezTo>
                    <a:pt x="18" y="8"/>
                    <a:pt x="18" y="8"/>
                    <a:pt x="18" y="8"/>
                  </a:cubicBezTo>
                  <a:cubicBezTo>
                    <a:pt x="19" y="8"/>
                    <a:pt x="20" y="7"/>
                    <a:pt x="20" y="6"/>
                  </a:cubicBezTo>
                  <a:cubicBezTo>
                    <a:pt x="20" y="3"/>
                    <a:pt x="20" y="3"/>
                    <a:pt x="20" y="3"/>
                  </a:cubicBezTo>
                  <a:cubicBezTo>
                    <a:pt x="20" y="2"/>
                    <a:pt x="21" y="0"/>
                    <a:pt x="23" y="0"/>
                  </a:cubicBezTo>
                  <a:cubicBezTo>
                    <a:pt x="25" y="0"/>
                    <a:pt x="26" y="2"/>
                    <a:pt x="26" y="3"/>
                  </a:cubicBezTo>
                  <a:cubicBezTo>
                    <a:pt x="26" y="6"/>
                    <a:pt x="26" y="6"/>
                    <a:pt x="26" y="6"/>
                  </a:cubicBezTo>
                  <a:cubicBezTo>
                    <a:pt x="26" y="11"/>
                    <a:pt x="22" y="14"/>
                    <a:pt x="18" y="14"/>
                  </a:cubicBezTo>
                  <a:cubicBezTo>
                    <a:pt x="12" y="14"/>
                    <a:pt x="12" y="14"/>
                    <a:pt x="12" y="14"/>
                  </a:cubicBezTo>
                  <a:cubicBezTo>
                    <a:pt x="9" y="14"/>
                    <a:pt x="6" y="17"/>
                    <a:pt x="6" y="20"/>
                  </a:cubicBezTo>
                  <a:cubicBezTo>
                    <a:pt x="6" y="39"/>
                    <a:pt x="6" y="39"/>
                    <a:pt x="6" y="39"/>
                  </a:cubicBezTo>
                  <a:cubicBezTo>
                    <a:pt x="6" y="41"/>
                    <a:pt x="5" y="42"/>
                    <a:pt x="3"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8" name="Freeform 14">
              <a:extLst>
                <a:ext uri="{FF2B5EF4-FFF2-40B4-BE49-F238E27FC236}">
                  <a16:creationId xmlns:a16="http://schemas.microsoft.com/office/drawing/2014/main" xmlns="" id="{0D7A46AE-BFEE-4CD6-9B6A-21795EB0EF4A}"/>
                </a:ext>
              </a:extLst>
            </p:cNvPr>
            <p:cNvSpPr>
              <a:spLocks noEditPoints="1"/>
            </p:cNvSpPr>
            <p:nvPr/>
          </p:nvSpPr>
          <p:spPr bwMode="auto">
            <a:xfrm>
              <a:off x="6189663" y="3233738"/>
              <a:ext cx="176213" cy="222250"/>
            </a:xfrm>
            <a:custGeom>
              <a:avLst/>
              <a:gdLst>
                <a:gd name="T0" fmla="*/ 24 w 46"/>
                <a:gd name="T1" fmla="*/ 58 h 58"/>
                <a:gd name="T2" fmla="*/ 22 w 46"/>
                <a:gd name="T3" fmla="*/ 58 h 58"/>
                <a:gd name="T4" fmla="*/ 0 w 46"/>
                <a:gd name="T5" fmla="*/ 36 h 58"/>
                <a:gd name="T6" fmla="*/ 0 w 46"/>
                <a:gd name="T7" fmla="*/ 16 h 58"/>
                <a:gd name="T8" fmla="*/ 16 w 46"/>
                <a:gd name="T9" fmla="*/ 0 h 58"/>
                <a:gd name="T10" fmla="*/ 30 w 46"/>
                <a:gd name="T11" fmla="*/ 0 h 58"/>
                <a:gd name="T12" fmla="*/ 46 w 46"/>
                <a:gd name="T13" fmla="*/ 16 h 58"/>
                <a:gd name="T14" fmla="*/ 46 w 46"/>
                <a:gd name="T15" fmla="*/ 36 h 58"/>
                <a:gd name="T16" fmla="*/ 24 w 46"/>
                <a:gd name="T17" fmla="*/ 58 h 58"/>
                <a:gd name="T18" fmla="*/ 16 w 46"/>
                <a:gd name="T19" fmla="*/ 6 h 58"/>
                <a:gd name="T20" fmla="*/ 6 w 46"/>
                <a:gd name="T21" fmla="*/ 16 h 58"/>
                <a:gd name="T22" fmla="*/ 6 w 46"/>
                <a:gd name="T23" fmla="*/ 36 h 58"/>
                <a:gd name="T24" fmla="*/ 22 w 46"/>
                <a:gd name="T25" fmla="*/ 52 h 58"/>
                <a:gd name="T26" fmla="*/ 24 w 46"/>
                <a:gd name="T27" fmla="*/ 52 h 58"/>
                <a:gd name="T28" fmla="*/ 40 w 46"/>
                <a:gd name="T29" fmla="*/ 36 h 58"/>
                <a:gd name="T30" fmla="*/ 40 w 46"/>
                <a:gd name="T31" fmla="*/ 16 h 58"/>
                <a:gd name="T32" fmla="*/ 30 w 46"/>
                <a:gd name="T33" fmla="*/ 6 h 58"/>
                <a:gd name="T34" fmla="*/ 16 w 46"/>
                <a:gd name="T35" fmla="*/ 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6" h="58">
                  <a:moveTo>
                    <a:pt x="24" y="58"/>
                  </a:moveTo>
                  <a:cubicBezTo>
                    <a:pt x="22" y="58"/>
                    <a:pt x="22" y="58"/>
                    <a:pt x="22" y="58"/>
                  </a:cubicBezTo>
                  <a:cubicBezTo>
                    <a:pt x="10" y="58"/>
                    <a:pt x="0" y="48"/>
                    <a:pt x="0" y="36"/>
                  </a:cubicBezTo>
                  <a:cubicBezTo>
                    <a:pt x="0" y="16"/>
                    <a:pt x="0" y="16"/>
                    <a:pt x="0" y="16"/>
                  </a:cubicBezTo>
                  <a:cubicBezTo>
                    <a:pt x="0" y="7"/>
                    <a:pt x="7" y="0"/>
                    <a:pt x="16" y="0"/>
                  </a:cubicBezTo>
                  <a:cubicBezTo>
                    <a:pt x="30" y="0"/>
                    <a:pt x="30" y="0"/>
                    <a:pt x="30" y="0"/>
                  </a:cubicBezTo>
                  <a:cubicBezTo>
                    <a:pt x="39" y="0"/>
                    <a:pt x="46" y="7"/>
                    <a:pt x="46" y="16"/>
                  </a:cubicBezTo>
                  <a:cubicBezTo>
                    <a:pt x="46" y="36"/>
                    <a:pt x="46" y="36"/>
                    <a:pt x="46" y="36"/>
                  </a:cubicBezTo>
                  <a:cubicBezTo>
                    <a:pt x="46" y="48"/>
                    <a:pt x="36" y="58"/>
                    <a:pt x="24" y="58"/>
                  </a:cubicBezTo>
                  <a:close/>
                  <a:moveTo>
                    <a:pt x="16" y="6"/>
                  </a:moveTo>
                  <a:cubicBezTo>
                    <a:pt x="10" y="6"/>
                    <a:pt x="6" y="11"/>
                    <a:pt x="6" y="16"/>
                  </a:cubicBezTo>
                  <a:cubicBezTo>
                    <a:pt x="6" y="36"/>
                    <a:pt x="6" y="36"/>
                    <a:pt x="6" y="36"/>
                  </a:cubicBezTo>
                  <a:cubicBezTo>
                    <a:pt x="6" y="45"/>
                    <a:pt x="13" y="52"/>
                    <a:pt x="22" y="52"/>
                  </a:cubicBezTo>
                  <a:cubicBezTo>
                    <a:pt x="24" y="52"/>
                    <a:pt x="24" y="52"/>
                    <a:pt x="24" y="52"/>
                  </a:cubicBezTo>
                  <a:cubicBezTo>
                    <a:pt x="33" y="52"/>
                    <a:pt x="40" y="45"/>
                    <a:pt x="40" y="36"/>
                  </a:cubicBezTo>
                  <a:cubicBezTo>
                    <a:pt x="40" y="16"/>
                    <a:pt x="40" y="16"/>
                    <a:pt x="40" y="16"/>
                  </a:cubicBezTo>
                  <a:cubicBezTo>
                    <a:pt x="40" y="11"/>
                    <a:pt x="36" y="6"/>
                    <a:pt x="30" y="6"/>
                  </a:cubicBezTo>
                  <a:lnTo>
                    <a:pt x="16"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9" name="Freeform 15">
              <a:extLst>
                <a:ext uri="{FF2B5EF4-FFF2-40B4-BE49-F238E27FC236}">
                  <a16:creationId xmlns:a16="http://schemas.microsoft.com/office/drawing/2014/main" xmlns="" id="{A7446C6B-8342-4710-B882-824B87948CDE}"/>
                </a:ext>
              </a:extLst>
            </p:cNvPr>
            <p:cNvSpPr>
              <a:spLocks/>
            </p:cNvSpPr>
            <p:nvPr/>
          </p:nvSpPr>
          <p:spPr bwMode="auto">
            <a:xfrm>
              <a:off x="6189663" y="3294063"/>
              <a:ext cx="176213" cy="53975"/>
            </a:xfrm>
            <a:custGeom>
              <a:avLst/>
              <a:gdLst>
                <a:gd name="T0" fmla="*/ 43 w 46"/>
                <a:gd name="T1" fmla="*/ 14 h 14"/>
                <a:gd name="T2" fmla="*/ 15 w 46"/>
                <a:gd name="T3" fmla="*/ 14 h 14"/>
                <a:gd name="T4" fmla="*/ 12 w 46"/>
                <a:gd name="T5" fmla="*/ 11 h 14"/>
                <a:gd name="T6" fmla="*/ 12 w 46"/>
                <a:gd name="T7" fmla="*/ 6 h 14"/>
                <a:gd name="T8" fmla="*/ 3 w 46"/>
                <a:gd name="T9" fmla="*/ 6 h 14"/>
                <a:gd name="T10" fmla="*/ 0 w 46"/>
                <a:gd name="T11" fmla="*/ 3 h 14"/>
                <a:gd name="T12" fmla="*/ 3 w 46"/>
                <a:gd name="T13" fmla="*/ 0 h 14"/>
                <a:gd name="T14" fmla="*/ 15 w 46"/>
                <a:gd name="T15" fmla="*/ 0 h 14"/>
                <a:gd name="T16" fmla="*/ 18 w 46"/>
                <a:gd name="T17" fmla="*/ 3 h 14"/>
                <a:gd name="T18" fmla="*/ 18 w 46"/>
                <a:gd name="T19" fmla="*/ 8 h 14"/>
                <a:gd name="T20" fmla="*/ 43 w 46"/>
                <a:gd name="T21" fmla="*/ 8 h 14"/>
                <a:gd name="T22" fmla="*/ 46 w 46"/>
                <a:gd name="T23" fmla="*/ 11 h 14"/>
                <a:gd name="T24" fmla="*/ 43 w 4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14">
                  <a:moveTo>
                    <a:pt x="43" y="14"/>
                  </a:moveTo>
                  <a:cubicBezTo>
                    <a:pt x="15" y="14"/>
                    <a:pt x="15" y="14"/>
                    <a:pt x="15" y="14"/>
                  </a:cubicBezTo>
                  <a:cubicBezTo>
                    <a:pt x="13" y="14"/>
                    <a:pt x="12" y="13"/>
                    <a:pt x="12" y="11"/>
                  </a:cubicBezTo>
                  <a:cubicBezTo>
                    <a:pt x="12" y="6"/>
                    <a:pt x="12" y="6"/>
                    <a:pt x="12" y="6"/>
                  </a:cubicBez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8"/>
                    <a:pt x="18" y="8"/>
                    <a:pt x="18" y="8"/>
                  </a:cubicBezTo>
                  <a:cubicBezTo>
                    <a:pt x="43" y="8"/>
                    <a:pt x="43" y="8"/>
                    <a:pt x="43" y="8"/>
                  </a:cubicBezTo>
                  <a:cubicBezTo>
                    <a:pt x="45" y="8"/>
                    <a:pt x="46" y="10"/>
                    <a:pt x="46" y="11"/>
                  </a:cubicBezTo>
                  <a:cubicBezTo>
                    <a:pt x="46" y="13"/>
                    <a:pt x="45" y="14"/>
                    <a:pt x="4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0" name="Freeform 16">
              <a:extLst>
                <a:ext uri="{FF2B5EF4-FFF2-40B4-BE49-F238E27FC236}">
                  <a16:creationId xmlns:a16="http://schemas.microsoft.com/office/drawing/2014/main" xmlns="" id="{1045AE9C-AB85-45AE-8CA2-B94FE64F3282}"/>
                </a:ext>
              </a:extLst>
            </p:cNvPr>
            <p:cNvSpPr>
              <a:spLocks/>
            </p:cNvSpPr>
            <p:nvPr/>
          </p:nvSpPr>
          <p:spPr bwMode="auto">
            <a:xfrm>
              <a:off x="6235700" y="3467101"/>
              <a:ext cx="84138" cy="34925"/>
            </a:xfrm>
            <a:custGeom>
              <a:avLst/>
              <a:gdLst>
                <a:gd name="T0" fmla="*/ 11 w 22"/>
                <a:gd name="T1" fmla="*/ 9 h 9"/>
                <a:gd name="T2" fmla="*/ 1 w 22"/>
                <a:gd name="T3" fmla="*/ 6 h 9"/>
                <a:gd name="T4" fmla="*/ 1 w 22"/>
                <a:gd name="T5" fmla="*/ 1 h 9"/>
                <a:gd name="T6" fmla="*/ 5 w 22"/>
                <a:gd name="T7" fmla="*/ 1 h 9"/>
                <a:gd name="T8" fmla="*/ 17 w 22"/>
                <a:gd name="T9" fmla="*/ 1 h 9"/>
                <a:gd name="T10" fmla="*/ 21 w 22"/>
                <a:gd name="T11" fmla="*/ 1 h 9"/>
                <a:gd name="T12" fmla="*/ 21 w 22"/>
                <a:gd name="T13" fmla="*/ 5 h 9"/>
                <a:gd name="T14" fmla="*/ 11 w 2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9">
                  <a:moveTo>
                    <a:pt x="11" y="9"/>
                  </a:moveTo>
                  <a:cubicBezTo>
                    <a:pt x="7" y="9"/>
                    <a:pt x="4" y="8"/>
                    <a:pt x="1" y="6"/>
                  </a:cubicBezTo>
                  <a:cubicBezTo>
                    <a:pt x="0" y="5"/>
                    <a:pt x="0" y="3"/>
                    <a:pt x="1" y="1"/>
                  </a:cubicBezTo>
                  <a:cubicBezTo>
                    <a:pt x="2" y="0"/>
                    <a:pt x="4" y="0"/>
                    <a:pt x="5" y="1"/>
                  </a:cubicBezTo>
                  <a:cubicBezTo>
                    <a:pt x="8" y="4"/>
                    <a:pt x="14" y="4"/>
                    <a:pt x="17" y="1"/>
                  </a:cubicBezTo>
                  <a:cubicBezTo>
                    <a:pt x="18" y="0"/>
                    <a:pt x="20" y="0"/>
                    <a:pt x="21" y="1"/>
                  </a:cubicBezTo>
                  <a:cubicBezTo>
                    <a:pt x="22" y="2"/>
                    <a:pt x="22" y="4"/>
                    <a:pt x="21" y="5"/>
                  </a:cubicBezTo>
                  <a:cubicBezTo>
                    <a:pt x="18" y="8"/>
                    <a:pt x="15" y="9"/>
                    <a:pt x="11"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1" name="Freeform 17">
              <a:extLst>
                <a:ext uri="{FF2B5EF4-FFF2-40B4-BE49-F238E27FC236}">
                  <a16:creationId xmlns:a16="http://schemas.microsoft.com/office/drawing/2014/main" xmlns="" id="{E6CDD8F7-BD8B-44A1-9808-19CE0965DF59}"/>
                </a:ext>
              </a:extLst>
            </p:cNvPr>
            <p:cNvSpPr>
              <a:spLocks/>
            </p:cNvSpPr>
            <p:nvPr/>
          </p:nvSpPr>
          <p:spPr bwMode="auto">
            <a:xfrm>
              <a:off x="5967413" y="3157538"/>
              <a:ext cx="252413" cy="65088"/>
            </a:xfrm>
            <a:custGeom>
              <a:avLst/>
              <a:gdLst>
                <a:gd name="T0" fmla="*/ 63 w 66"/>
                <a:gd name="T1" fmla="*/ 17 h 17"/>
                <a:gd name="T2" fmla="*/ 61 w 66"/>
                <a:gd name="T3" fmla="*/ 16 h 17"/>
                <a:gd name="T4" fmla="*/ 32 w 66"/>
                <a:gd name="T5" fmla="*/ 6 h 17"/>
                <a:gd name="T6" fmla="*/ 5 w 66"/>
                <a:gd name="T7" fmla="*/ 15 h 17"/>
                <a:gd name="T8" fmla="*/ 1 w 66"/>
                <a:gd name="T9" fmla="*/ 14 h 17"/>
                <a:gd name="T10" fmla="*/ 2 w 66"/>
                <a:gd name="T11" fmla="*/ 10 h 17"/>
                <a:gd name="T12" fmla="*/ 32 w 66"/>
                <a:gd name="T13" fmla="*/ 0 h 17"/>
                <a:gd name="T14" fmla="*/ 65 w 66"/>
                <a:gd name="T15" fmla="*/ 12 h 17"/>
                <a:gd name="T16" fmla="*/ 65 w 66"/>
                <a:gd name="T17" fmla="*/ 16 h 17"/>
                <a:gd name="T18" fmla="*/ 63 w 66"/>
                <a:gd name="T19"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17">
                  <a:moveTo>
                    <a:pt x="63" y="17"/>
                  </a:moveTo>
                  <a:cubicBezTo>
                    <a:pt x="62" y="17"/>
                    <a:pt x="61" y="17"/>
                    <a:pt x="61" y="16"/>
                  </a:cubicBezTo>
                  <a:cubicBezTo>
                    <a:pt x="53" y="10"/>
                    <a:pt x="42" y="6"/>
                    <a:pt x="32" y="6"/>
                  </a:cubicBezTo>
                  <a:cubicBezTo>
                    <a:pt x="22" y="6"/>
                    <a:pt x="13" y="9"/>
                    <a:pt x="5" y="15"/>
                  </a:cubicBezTo>
                  <a:cubicBezTo>
                    <a:pt x="4" y="16"/>
                    <a:pt x="2" y="15"/>
                    <a:pt x="1" y="14"/>
                  </a:cubicBezTo>
                  <a:cubicBezTo>
                    <a:pt x="0" y="13"/>
                    <a:pt x="0" y="11"/>
                    <a:pt x="2" y="10"/>
                  </a:cubicBezTo>
                  <a:cubicBezTo>
                    <a:pt x="10" y="4"/>
                    <a:pt x="21" y="0"/>
                    <a:pt x="32" y="0"/>
                  </a:cubicBezTo>
                  <a:cubicBezTo>
                    <a:pt x="44" y="0"/>
                    <a:pt x="55" y="4"/>
                    <a:pt x="65" y="12"/>
                  </a:cubicBezTo>
                  <a:cubicBezTo>
                    <a:pt x="66" y="13"/>
                    <a:pt x="66" y="15"/>
                    <a:pt x="65" y="16"/>
                  </a:cubicBezTo>
                  <a:cubicBezTo>
                    <a:pt x="64" y="17"/>
                    <a:pt x="64" y="17"/>
                    <a:pt x="6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2" name="Freeform 18">
              <a:extLst>
                <a:ext uri="{FF2B5EF4-FFF2-40B4-BE49-F238E27FC236}">
                  <a16:creationId xmlns:a16="http://schemas.microsoft.com/office/drawing/2014/main" xmlns="" id="{D1FDBE44-0640-4A3E-9186-95547FB619A0}"/>
                </a:ext>
              </a:extLst>
            </p:cNvPr>
            <p:cNvSpPr>
              <a:spLocks/>
            </p:cNvSpPr>
            <p:nvPr/>
          </p:nvSpPr>
          <p:spPr bwMode="auto">
            <a:xfrm>
              <a:off x="6140450" y="3141663"/>
              <a:ext cx="79375" cy="95250"/>
            </a:xfrm>
            <a:custGeom>
              <a:avLst/>
              <a:gdLst>
                <a:gd name="T0" fmla="*/ 3 w 21"/>
                <a:gd name="T1" fmla="*/ 25 h 25"/>
                <a:gd name="T2" fmla="*/ 0 w 21"/>
                <a:gd name="T3" fmla="*/ 23 h 25"/>
                <a:gd name="T4" fmla="*/ 2 w 21"/>
                <a:gd name="T5" fmla="*/ 19 h 25"/>
                <a:gd name="T6" fmla="*/ 14 w 21"/>
                <a:gd name="T7" fmla="*/ 16 h 25"/>
                <a:gd name="T8" fmla="*/ 11 w 21"/>
                <a:gd name="T9" fmla="*/ 4 h 25"/>
                <a:gd name="T10" fmla="*/ 13 w 21"/>
                <a:gd name="T11" fmla="*/ 0 h 25"/>
                <a:gd name="T12" fmla="*/ 17 w 21"/>
                <a:gd name="T13" fmla="*/ 3 h 25"/>
                <a:gd name="T14" fmla="*/ 21 w 21"/>
                <a:gd name="T15" fmla="*/ 17 h 25"/>
                <a:gd name="T16" fmla="*/ 20 w 21"/>
                <a:gd name="T17" fmla="*/ 20 h 25"/>
                <a:gd name="T18" fmla="*/ 18 w 21"/>
                <a:gd name="T19" fmla="*/ 21 h 25"/>
                <a:gd name="T20" fmla="*/ 4 w 21"/>
                <a:gd name="T21" fmla="*/ 25 h 25"/>
                <a:gd name="T22" fmla="*/ 3 w 21"/>
                <a:gd name="T23"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25">
                  <a:moveTo>
                    <a:pt x="3" y="25"/>
                  </a:moveTo>
                  <a:cubicBezTo>
                    <a:pt x="2" y="25"/>
                    <a:pt x="1" y="24"/>
                    <a:pt x="0" y="23"/>
                  </a:cubicBezTo>
                  <a:cubicBezTo>
                    <a:pt x="0" y="21"/>
                    <a:pt x="1" y="19"/>
                    <a:pt x="2" y="19"/>
                  </a:cubicBezTo>
                  <a:cubicBezTo>
                    <a:pt x="14" y="16"/>
                    <a:pt x="14" y="16"/>
                    <a:pt x="14" y="16"/>
                  </a:cubicBezTo>
                  <a:cubicBezTo>
                    <a:pt x="11" y="4"/>
                    <a:pt x="11" y="4"/>
                    <a:pt x="11" y="4"/>
                  </a:cubicBezTo>
                  <a:cubicBezTo>
                    <a:pt x="11" y="3"/>
                    <a:pt x="11" y="1"/>
                    <a:pt x="13" y="0"/>
                  </a:cubicBezTo>
                  <a:cubicBezTo>
                    <a:pt x="15" y="0"/>
                    <a:pt x="16" y="1"/>
                    <a:pt x="17" y="3"/>
                  </a:cubicBezTo>
                  <a:cubicBezTo>
                    <a:pt x="21" y="17"/>
                    <a:pt x="21" y="17"/>
                    <a:pt x="21" y="17"/>
                  </a:cubicBezTo>
                  <a:cubicBezTo>
                    <a:pt x="21" y="18"/>
                    <a:pt x="21" y="19"/>
                    <a:pt x="20" y="20"/>
                  </a:cubicBezTo>
                  <a:cubicBezTo>
                    <a:pt x="20" y="20"/>
                    <a:pt x="19" y="21"/>
                    <a:pt x="18" y="21"/>
                  </a:cubicBezTo>
                  <a:cubicBezTo>
                    <a:pt x="4" y="25"/>
                    <a:pt x="4" y="25"/>
                    <a:pt x="4" y="25"/>
                  </a:cubicBezTo>
                  <a:cubicBezTo>
                    <a:pt x="4" y="25"/>
                    <a:pt x="3" y="25"/>
                    <a:pt x="3"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3" name="Freeform 19">
              <a:extLst>
                <a:ext uri="{FF2B5EF4-FFF2-40B4-BE49-F238E27FC236}">
                  <a16:creationId xmlns:a16="http://schemas.microsoft.com/office/drawing/2014/main" xmlns="" id="{63096B99-66C4-4722-A5F9-940655E95B62}"/>
                </a:ext>
              </a:extLst>
            </p:cNvPr>
            <p:cNvSpPr>
              <a:spLocks/>
            </p:cNvSpPr>
            <p:nvPr/>
          </p:nvSpPr>
          <p:spPr bwMode="auto">
            <a:xfrm>
              <a:off x="5967413" y="3635376"/>
              <a:ext cx="252413" cy="69850"/>
            </a:xfrm>
            <a:custGeom>
              <a:avLst/>
              <a:gdLst>
                <a:gd name="T0" fmla="*/ 34 w 66"/>
                <a:gd name="T1" fmla="*/ 18 h 18"/>
                <a:gd name="T2" fmla="*/ 1 w 66"/>
                <a:gd name="T3" fmla="*/ 6 h 18"/>
                <a:gd name="T4" fmla="*/ 1 w 66"/>
                <a:gd name="T5" fmla="*/ 2 h 18"/>
                <a:gd name="T6" fmla="*/ 5 w 66"/>
                <a:gd name="T7" fmla="*/ 1 h 18"/>
                <a:gd name="T8" fmla="*/ 34 w 66"/>
                <a:gd name="T9" fmla="*/ 12 h 18"/>
                <a:gd name="T10" fmla="*/ 61 w 66"/>
                <a:gd name="T11" fmla="*/ 3 h 18"/>
                <a:gd name="T12" fmla="*/ 65 w 66"/>
                <a:gd name="T13" fmla="*/ 4 h 18"/>
                <a:gd name="T14" fmla="*/ 65 w 66"/>
                <a:gd name="T15" fmla="*/ 8 h 18"/>
                <a:gd name="T16" fmla="*/ 34 w 66"/>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18">
                  <a:moveTo>
                    <a:pt x="34" y="18"/>
                  </a:moveTo>
                  <a:cubicBezTo>
                    <a:pt x="22" y="18"/>
                    <a:pt x="11" y="14"/>
                    <a:pt x="1" y="6"/>
                  </a:cubicBezTo>
                  <a:cubicBezTo>
                    <a:pt x="0" y="5"/>
                    <a:pt x="0" y="3"/>
                    <a:pt x="1" y="2"/>
                  </a:cubicBezTo>
                  <a:cubicBezTo>
                    <a:pt x="2" y="1"/>
                    <a:pt x="4" y="0"/>
                    <a:pt x="5" y="1"/>
                  </a:cubicBezTo>
                  <a:cubicBezTo>
                    <a:pt x="13" y="8"/>
                    <a:pt x="23" y="12"/>
                    <a:pt x="34" y="12"/>
                  </a:cubicBezTo>
                  <a:cubicBezTo>
                    <a:pt x="44" y="12"/>
                    <a:pt x="53" y="9"/>
                    <a:pt x="61" y="3"/>
                  </a:cubicBezTo>
                  <a:cubicBezTo>
                    <a:pt x="62" y="2"/>
                    <a:pt x="64" y="2"/>
                    <a:pt x="65" y="4"/>
                  </a:cubicBezTo>
                  <a:cubicBezTo>
                    <a:pt x="66" y="5"/>
                    <a:pt x="66" y="7"/>
                    <a:pt x="65" y="8"/>
                  </a:cubicBezTo>
                  <a:cubicBezTo>
                    <a:pt x="56" y="14"/>
                    <a:pt x="45" y="18"/>
                    <a:pt x="3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4" name="Freeform 20">
              <a:extLst>
                <a:ext uri="{FF2B5EF4-FFF2-40B4-BE49-F238E27FC236}">
                  <a16:creationId xmlns:a16="http://schemas.microsoft.com/office/drawing/2014/main" xmlns="" id="{51FE392E-D1CB-4FCC-A540-4F66BA6EE9E3}"/>
                </a:ext>
              </a:extLst>
            </p:cNvPr>
            <p:cNvSpPr>
              <a:spLocks/>
            </p:cNvSpPr>
            <p:nvPr/>
          </p:nvSpPr>
          <p:spPr bwMode="auto">
            <a:xfrm>
              <a:off x="5967413" y="3624263"/>
              <a:ext cx="80963" cy="92075"/>
            </a:xfrm>
            <a:custGeom>
              <a:avLst/>
              <a:gdLst>
                <a:gd name="T0" fmla="*/ 7 w 21"/>
                <a:gd name="T1" fmla="*/ 24 h 24"/>
                <a:gd name="T2" fmla="*/ 4 w 21"/>
                <a:gd name="T3" fmla="*/ 22 h 24"/>
                <a:gd name="T4" fmla="*/ 0 w 21"/>
                <a:gd name="T5" fmla="*/ 7 h 24"/>
                <a:gd name="T6" fmla="*/ 2 w 21"/>
                <a:gd name="T7" fmla="*/ 4 h 24"/>
                <a:gd name="T8" fmla="*/ 17 w 21"/>
                <a:gd name="T9" fmla="*/ 0 h 24"/>
                <a:gd name="T10" fmla="*/ 21 w 21"/>
                <a:gd name="T11" fmla="*/ 2 h 24"/>
                <a:gd name="T12" fmla="*/ 19 w 21"/>
                <a:gd name="T13" fmla="*/ 6 h 24"/>
                <a:gd name="T14" fmla="*/ 7 w 21"/>
                <a:gd name="T15" fmla="*/ 9 h 24"/>
                <a:gd name="T16" fmla="*/ 10 w 21"/>
                <a:gd name="T17" fmla="*/ 21 h 24"/>
                <a:gd name="T18" fmla="*/ 8 w 21"/>
                <a:gd name="T19" fmla="*/ 24 h 24"/>
                <a:gd name="T20" fmla="*/ 7 w 21"/>
                <a:gd name="T21" fmla="*/ 24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 h="24">
                  <a:moveTo>
                    <a:pt x="7" y="24"/>
                  </a:moveTo>
                  <a:cubicBezTo>
                    <a:pt x="6" y="24"/>
                    <a:pt x="5" y="23"/>
                    <a:pt x="4" y="22"/>
                  </a:cubicBezTo>
                  <a:cubicBezTo>
                    <a:pt x="0" y="7"/>
                    <a:pt x="0" y="7"/>
                    <a:pt x="0" y="7"/>
                  </a:cubicBezTo>
                  <a:cubicBezTo>
                    <a:pt x="0" y="6"/>
                    <a:pt x="1" y="4"/>
                    <a:pt x="2" y="4"/>
                  </a:cubicBezTo>
                  <a:cubicBezTo>
                    <a:pt x="17" y="0"/>
                    <a:pt x="17" y="0"/>
                    <a:pt x="17" y="0"/>
                  </a:cubicBezTo>
                  <a:cubicBezTo>
                    <a:pt x="19" y="0"/>
                    <a:pt x="20" y="0"/>
                    <a:pt x="21" y="2"/>
                  </a:cubicBezTo>
                  <a:cubicBezTo>
                    <a:pt x="21" y="4"/>
                    <a:pt x="20" y="5"/>
                    <a:pt x="19" y="6"/>
                  </a:cubicBezTo>
                  <a:cubicBezTo>
                    <a:pt x="7" y="9"/>
                    <a:pt x="7" y="9"/>
                    <a:pt x="7" y="9"/>
                  </a:cubicBezTo>
                  <a:cubicBezTo>
                    <a:pt x="10" y="21"/>
                    <a:pt x="10" y="21"/>
                    <a:pt x="10" y="21"/>
                  </a:cubicBezTo>
                  <a:cubicBezTo>
                    <a:pt x="10" y="22"/>
                    <a:pt x="9" y="24"/>
                    <a:pt x="8" y="24"/>
                  </a:cubicBezTo>
                  <a:cubicBezTo>
                    <a:pt x="8" y="24"/>
                    <a:pt x="7" y="24"/>
                    <a:pt x="7" y="2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60" name="קבוצה 59">
            <a:extLst>
              <a:ext uri="{FF2B5EF4-FFF2-40B4-BE49-F238E27FC236}">
                <a16:creationId xmlns:a16="http://schemas.microsoft.com/office/drawing/2014/main" xmlns="" id="{5AAD1664-0CB0-4F65-9941-7C1050ABD6F7}"/>
              </a:ext>
            </a:extLst>
          </p:cNvPr>
          <p:cNvGrpSpPr/>
          <p:nvPr/>
        </p:nvGrpSpPr>
        <p:grpSpPr>
          <a:xfrm>
            <a:off x="477838" y="3328703"/>
            <a:ext cx="304800" cy="485776"/>
            <a:chOff x="477838" y="3346450"/>
            <a:chExt cx="304800" cy="485776"/>
          </a:xfrm>
          <a:solidFill>
            <a:schemeClr val="bg1"/>
          </a:solidFill>
        </p:grpSpPr>
        <p:sp>
          <p:nvSpPr>
            <p:cNvPr id="50" name="Freeform 24">
              <a:extLst>
                <a:ext uri="{FF2B5EF4-FFF2-40B4-BE49-F238E27FC236}">
                  <a16:creationId xmlns:a16="http://schemas.microsoft.com/office/drawing/2014/main" xmlns="" id="{08FD0BDF-8CCE-4BEC-ADDD-D4AE4CBC9395}"/>
                </a:ext>
              </a:extLst>
            </p:cNvPr>
            <p:cNvSpPr>
              <a:spLocks noEditPoints="1"/>
            </p:cNvSpPr>
            <p:nvPr/>
          </p:nvSpPr>
          <p:spPr bwMode="auto">
            <a:xfrm>
              <a:off x="525463" y="3346450"/>
              <a:ext cx="211138" cy="331788"/>
            </a:xfrm>
            <a:custGeom>
              <a:avLst/>
              <a:gdLst>
                <a:gd name="T0" fmla="*/ 39 w 54"/>
                <a:gd name="T1" fmla="*/ 86 h 86"/>
                <a:gd name="T2" fmla="*/ 15 w 54"/>
                <a:gd name="T3" fmla="*/ 86 h 86"/>
                <a:gd name="T4" fmla="*/ 0 w 54"/>
                <a:gd name="T5" fmla="*/ 71 h 86"/>
                <a:gd name="T6" fmla="*/ 0 w 54"/>
                <a:gd name="T7" fmla="*/ 15 h 86"/>
                <a:gd name="T8" fmla="*/ 15 w 54"/>
                <a:gd name="T9" fmla="*/ 0 h 86"/>
                <a:gd name="T10" fmla="*/ 39 w 54"/>
                <a:gd name="T11" fmla="*/ 0 h 86"/>
                <a:gd name="T12" fmla="*/ 54 w 54"/>
                <a:gd name="T13" fmla="*/ 15 h 86"/>
                <a:gd name="T14" fmla="*/ 54 w 54"/>
                <a:gd name="T15" fmla="*/ 71 h 86"/>
                <a:gd name="T16" fmla="*/ 39 w 54"/>
                <a:gd name="T17" fmla="*/ 86 h 86"/>
                <a:gd name="T18" fmla="*/ 15 w 54"/>
                <a:gd name="T19" fmla="*/ 6 h 86"/>
                <a:gd name="T20" fmla="*/ 6 w 54"/>
                <a:gd name="T21" fmla="*/ 15 h 86"/>
                <a:gd name="T22" fmla="*/ 6 w 54"/>
                <a:gd name="T23" fmla="*/ 71 h 86"/>
                <a:gd name="T24" fmla="*/ 15 w 54"/>
                <a:gd name="T25" fmla="*/ 80 h 86"/>
                <a:gd name="T26" fmla="*/ 39 w 54"/>
                <a:gd name="T27" fmla="*/ 80 h 86"/>
                <a:gd name="T28" fmla="*/ 48 w 54"/>
                <a:gd name="T29" fmla="*/ 71 h 86"/>
                <a:gd name="T30" fmla="*/ 48 w 54"/>
                <a:gd name="T31" fmla="*/ 15 h 86"/>
                <a:gd name="T32" fmla="*/ 39 w 54"/>
                <a:gd name="T33" fmla="*/ 6 h 86"/>
                <a:gd name="T34" fmla="*/ 15 w 54"/>
                <a:gd name="T35" fmla="*/ 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 h="86">
                  <a:moveTo>
                    <a:pt x="39" y="86"/>
                  </a:moveTo>
                  <a:cubicBezTo>
                    <a:pt x="15" y="86"/>
                    <a:pt x="15" y="86"/>
                    <a:pt x="15" y="86"/>
                  </a:cubicBezTo>
                  <a:cubicBezTo>
                    <a:pt x="7" y="86"/>
                    <a:pt x="0" y="80"/>
                    <a:pt x="0" y="71"/>
                  </a:cubicBezTo>
                  <a:cubicBezTo>
                    <a:pt x="0" y="15"/>
                    <a:pt x="0" y="15"/>
                    <a:pt x="0" y="15"/>
                  </a:cubicBezTo>
                  <a:cubicBezTo>
                    <a:pt x="0" y="7"/>
                    <a:pt x="7" y="0"/>
                    <a:pt x="15" y="0"/>
                  </a:cubicBezTo>
                  <a:cubicBezTo>
                    <a:pt x="39" y="0"/>
                    <a:pt x="39" y="0"/>
                    <a:pt x="39" y="0"/>
                  </a:cubicBezTo>
                  <a:cubicBezTo>
                    <a:pt x="47" y="0"/>
                    <a:pt x="54" y="7"/>
                    <a:pt x="54" y="15"/>
                  </a:cubicBezTo>
                  <a:cubicBezTo>
                    <a:pt x="54" y="71"/>
                    <a:pt x="54" y="71"/>
                    <a:pt x="54" y="71"/>
                  </a:cubicBezTo>
                  <a:cubicBezTo>
                    <a:pt x="54" y="80"/>
                    <a:pt x="47" y="86"/>
                    <a:pt x="39" y="86"/>
                  </a:cubicBezTo>
                  <a:close/>
                  <a:moveTo>
                    <a:pt x="15" y="6"/>
                  </a:moveTo>
                  <a:cubicBezTo>
                    <a:pt x="10" y="6"/>
                    <a:pt x="6" y="10"/>
                    <a:pt x="6" y="15"/>
                  </a:cubicBezTo>
                  <a:cubicBezTo>
                    <a:pt x="6" y="71"/>
                    <a:pt x="6" y="71"/>
                    <a:pt x="6" y="71"/>
                  </a:cubicBezTo>
                  <a:cubicBezTo>
                    <a:pt x="6" y="76"/>
                    <a:pt x="10" y="80"/>
                    <a:pt x="15" y="80"/>
                  </a:cubicBezTo>
                  <a:cubicBezTo>
                    <a:pt x="39" y="80"/>
                    <a:pt x="39" y="80"/>
                    <a:pt x="39" y="80"/>
                  </a:cubicBezTo>
                  <a:cubicBezTo>
                    <a:pt x="44" y="80"/>
                    <a:pt x="48" y="76"/>
                    <a:pt x="48" y="71"/>
                  </a:cubicBezTo>
                  <a:cubicBezTo>
                    <a:pt x="48" y="15"/>
                    <a:pt x="48" y="15"/>
                    <a:pt x="48" y="15"/>
                  </a:cubicBezTo>
                  <a:cubicBezTo>
                    <a:pt x="48" y="10"/>
                    <a:pt x="44" y="6"/>
                    <a:pt x="39" y="6"/>
                  </a:cubicBezTo>
                  <a:lnTo>
                    <a:pt x="15" y="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1" name="Freeform 25">
              <a:extLst>
                <a:ext uri="{FF2B5EF4-FFF2-40B4-BE49-F238E27FC236}">
                  <a16:creationId xmlns:a16="http://schemas.microsoft.com/office/drawing/2014/main" xmlns="" id="{644DE21A-F420-4913-91D6-FFB20571C48D}"/>
                </a:ext>
              </a:extLst>
            </p:cNvPr>
            <p:cNvSpPr>
              <a:spLocks/>
            </p:cNvSpPr>
            <p:nvPr/>
          </p:nvSpPr>
          <p:spPr bwMode="auto">
            <a:xfrm>
              <a:off x="477838" y="3527425"/>
              <a:ext cx="304800" cy="196850"/>
            </a:xfrm>
            <a:custGeom>
              <a:avLst/>
              <a:gdLst>
                <a:gd name="T0" fmla="*/ 53 w 78"/>
                <a:gd name="T1" fmla="*/ 51 h 51"/>
                <a:gd name="T2" fmla="*/ 25 w 78"/>
                <a:gd name="T3" fmla="*/ 51 h 51"/>
                <a:gd name="T4" fmla="*/ 0 w 78"/>
                <a:gd name="T5" fmla="*/ 27 h 51"/>
                <a:gd name="T6" fmla="*/ 0 w 78"/>
                <a:gd name="T7" fmla="*/ 3 h 51"/>
                <a:gd name="T8" fmla="*/ 3 w 78"/>
                <a:gd name="T9" fmla="*/ 0 h 51"/>
                <a:gd name="T10" fmla="*/ 6 w 78"/>
                <a:gd name="T11" fmla="*/ 3 h 51"/>
                <a:gd name="T12" fmla="*/ 6 w 78"/>
                <a:gd name="T13" fmla="*/ 27 h 51"/>
                <a:gd name="T14" fmla="*/ 25 w 78"/>
                <a:gd name="T15" fmla="*/ 45 h 51"/>
                <a:gd name="T16" fmla="*/ 53 w 78"/>
                <a:gd name="T17" fmla="*/ 45 h 51"/>
                <a:gd name="T18" fmla="*/ 72 w 78"/>
                <a:gd name="T19" fmla="*/ 27 h 51"/>
                <a:gd name="T20" fmla="*/ 72 w 78"/>
                <a:gd name="T21" fmla="*/ 3 h 51"/>
                <a:gd name="T22" fmla="*/ 75 w 78"/>
                <a:gd name="T23" fmla="*/ 0 h 51"/>
                <a:gd name="T24" fmla="*/ 78 w 78"/>
                <a:gd name="T25" fmla="*/ 3 h 51"/>
                <a:gd name="T26" fmla="*/ 78 w 78"/>
                <a:gd name="T27" fmla="*/ 27 h 51"/>
                <a:gd name="T28" fmla="*/ 53 w 78"/>
                <a:gd name="T29"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8" h="51">
                  <a:moveTo>
                    <a:pt x="53" y="51"/>
                  </a:moveTo>
                  <a:cubicBezTo>
                    <a:pt x="25" y="51"/>
                    <a:pt x="25" y="51"/>
                    <a:pt x="25" y="51"/>
                  </a:cubicBezTo>
                  <a:cubicBezTo>
                    <a:pt x="11" y="51"/>
                    <a:pt x="0" y="40"/>
                    <a:pt x="0" y="27"/>
                  </a:cubicBezTo>
                  <a:cubicBezTo>
                    <a:pt x="0" y="3"/>
                    <a:pt x="0" y="3"/>
                    <a:pt x="0" y="3"/>
                  </a:cubicBezTo>
                  <a:cubicBezTo>
                    <a:pt x="0" y="2"/>
                    <a:pt x="1" y="0"/>
                    <a:pt x="3" y="0"/>
                  </a:cubicBezTo>
                  <a:cubicBezTo>
                    <a:pt x="5" y="0"/>
                    <a:pt x="6" y="2"/>
                    <a:pt x="6" y="3"/>
                  </a:cubicBezTo>
                  <a:cubicBezTo>
                    <a:pt x="6" y="27"/>
                    <a:pt x="6" y="27"/>
                    <a:pt x="6" y="27"/>
                  </a:cubicBezTo>
                  <a:cubicBezTo>
                    <a:pt x="6" y="37"/>
                    <a:pt x="14" y="45"/>
                    <a:pt x="25" y="45"/>
                  </a:cubicBezTo>
                  <a:cubicBezTo>
                    <a:pt x="53" y="45"/>
                    <a:pt x="53" y="45"/>
                    <a:pt x="53" y="45"/>
                  </a:cubicBezTo>
                  <a:cubicBezTo>
                    <a:pt x="64" y="45"/>
                    <a:pt x="72" y="37"/>
                    <a:pt x="72" y="27"/>
                  </a:cubicBezTo>
                  <a:cubicBezTo>
                    <a:pt x="72" y="3"/>
                    <a:pt x="72" y="3"/>
                    <a:pt x="72" y="3"/>
                  </a:cubicBezTo>
                  <a:cubicBezTo>
                    <a:pt x="72" y="2"/>
                    <a:pt x="73" y="0"/>
                    <a:pt x="75" y="0"/>
                  </a:cubicBezTo>
                  <a:cubicBezTo>
                    <a:pt x="77" y="0"/>
                    <a:pt x="78" y="2"/>
                    <a:pt x="78" y="3"/>
                  </a:cubicBezTo>
                  <a:cubicBezTo>
                    <a:pt x="78" y="27"/>
                    <a:pt x="78" y="27"/>
                    <a:pt x="78" y="27"/>
                  </a:cubicBezTo>
                  <a:cubicBezTo>
                    <a:pt x="78" y="40"/>
                    <a:pt x="67" y="51"/>
                    <a:pt x="53" y="5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2" name="Freeform 26">
              <a:extLst>
                <a:ext uri="{FF2B5EF4-FFF2-40B4-BE49-F238E27FC236}">
                  <a16:creationId xmlns:a16="http://schemas.microsoft.com/office/drawing/2014/main" xmlns="" id="{0F017A2A-C215-48C2-B347-19204D75680A}"/>
                </a:ext>
              </a:extLst>
            </p:cNvPr>
            <p:cNvSpPr>
              <a:spLocks/>
            </p:cNvSpPr>
            <p:nvPr/>
          </p:nvSpPr>
          <p:spPr bwMode="auto">
            <a:xfrm>
              <a:off x="525463" y="3438525"/>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3" name="Freeform 27">
              <a:extLst>
                <a:ext uri="{FF2B5EF4-FFF2-40B4-BE49-F238E27FC236}">
                  <a16:creationId xmlns:a16="http://schemas.microsoft.com/office/drawing/2014/main" xmlns="" id="{F2442375-1BD0-403A-9055-4E51BFE4877E}"/>
                </a:ext>
              </a:extLst>
            </p:cNvPr>
            <p:cNvSpPr>
              <a:spLocks/>
            </p:cNvSpPr>
            <p:nvPr/>
          </p:nvSpPr>
          <p:spPr bwMode="auto">
            <a:xfrm>
              <a:off x="525463" y="3500438"/>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4" name="Freeform 28">
              <a:extLst>
                <a:ext uri="{FF2B5EF4-FFF2-40B4-BE49-F238E27FC236}">
                  <a16:creationId xmlns:a16="http://schemas.microsoft.com/office/drawing/2014/main" xmlns="" id="{C43F424B-371E-4A28-8F05-8769B4438D4F}"/>
                </a:ext>
              </a:extLst>
            </p:cNvPr>
            <p:cNvSpPr>
              <a:spLocks/>
            </p:cNvSpPr>
            <p:nvPr/>
          </p:nvSpPr>
          <p:spPr bwMode="auto">
            <a:xfrm>
              <a:off x="525463" y="3562350"/>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5" name="Freeform 29">
              <a:extLst>
                <a:ext uri="{FF2B5EF4-FFF2-40B4-BE49-F238E27FC236}">
                  <a16:creationId xmlns:a16="http://schemas.microsoft.com/office/drawing/2014/main" xmlns="" id="{F1985F44-0E44-449E-A58E-F345076FD0AB}"/>
                </a:ext>
              </a:extLst>
            </p:cNvPr>
            <p:cNvSpPr>
              <a:spLocks/>
            </p:cNvSpPr>
            <p:nvPr/>
          </p:nvSpPr>
          <p:spPr bwMode="auto">
            <a:xfrm>
              <a:off x="666751" y="3438525"/>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6" name="Freeform 30">
              <a:extLst>
                <a:ext uri="{FF2B5EF4-FFF2-40B4-BE49-F238E27FC236}">
                  <a16:creationId xmlns:a16="http://schemas.microsoft.com/office/drawing/2014/main" xmlns="" id="{00ED941B-24F5-484D-9F2D-399C576A8551}"/>
                </a:ext>
              </a:extLst>
            </p:cNvPr>
            <p:cNvSpPr>
              <a:spLocks/>
            </p:cNvSpPr>
            <p:nvPr/>
          </p:nvSpPr>
          <p:spPr bwMode="auto">
            <a:xfrm>
              <a:off x="666751" y="3500438"/>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7" name="Freeform 31">
              <a:extLst>
                <a:ext uri="{FF2B5EF4-FFF2-40B4-BE49-F238E27FC236}">
                  <a16:creationId xmlns:a16="http://schemas.microsoft.com/office/drawing/2014/main" xmlns="" id="{0DD7B1F3-7BF9-4FB9-A302-772D64FF443D}"/>
                </a:ext>
              </a:extLst>
            </p:cNvPr>
            <p:cNvSpPr>
              <a:spLocks/>
            </p:cNvSpPr>
            <p:nvPr/>
          </p:nvSpPr>
          <p:spPr bwMode="auto">
            <a:xfrm>
              <a:off x="666751" y="3562350"/>
              <a:ext cx="69850" cy="23813"/>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8" name="Freeform 32">
              <a:extLst>
                <a:ext uri="{FF2B5EF4-FFF2-40B4-BE49-F238E27FC236}">
                  <a16:creationId xmlns:a16="http://schemas.microsoft.com/office/drawing/2014/main" xmlns="" id="{A69EFAB2-E1AA-46FB-8078-267F875380D8}"/>
                </a:ext>
              </a:extLst>
            </p:cNvPr>
            <p:cNvSpPr>
              <a:spLocks/>
            </p:cNvSpPr>
            <p:nvPr/>
          </p:nvSpPr>
          <p:spPr bwMode="auto">
            <a:xfrm>
              <a:off x="619126" y="3700463"/>
              <a:ext cx="23813" cy="131763"/>
            </a:xfrm>
            <a:custGeom>
              <a:avLst/>
              <a:gdLst>
                <a:gd name="T0" fmla="*/ 3 w 6"/>
                <a:gd name="T1" fmla="*/ 34 h 34"/>
                <a:gd name="T2" fmla="*/ 0 w 6"/>
                <a:gd name="T3" fmla="*/ 31 h 34"/>
                <a:gd name="T4" fmla="*/ 0 w 6"/>
                <a:gd name="T5" fmla="*/ 3 h 34"/>
                <a:gd name="T6" fmla="*/ 3 w 6"/>
                <a:gd name="T7" fmla="*/ 0 h 34"/>
                <a:gd name="T8" fmla="*/ 6 w 6"/>
                <a:gd name="T9" fmla="*/ 3 h 34"/>
                <a:gd name="T10" fmla="*/ 6 w 6"/>
                <a:gd name="T11" fmla="*/ 31 h 34"/>
                <a:gd name="T12" fmla="*/ 3 w 6"/>
                <a:gd name="T13" fmla="*/ 34 h 34"/>
              </a:gdLst>
              <a:ahLst/>
              <a:cxnLst>
                <a:cxn ang="0">
                  <a:pos x="T0" y="T1"/>
                </a:cxn>
                <a:cxn ang="0">
                  <a:pos x="T2" y="T3"/>
                </a:cxn>
                <a:cxn ang="0">
                  <a:pos x="T4" y="T5"/>
                </a:cxn>
                <a:cxn ang="0">
                  <a:pos x="T6" y="T7"/>
                </a:cxn>
                <a:cxn ang="0">
                  <a:pos x="T8" y="T9"/>
                </a:cxn>
                <a:cxn ang="0">
                  <a:pos x="T10" y="T11"/>
                </a:cxn>
                <a:cxn ang="0">
                  <a:pos x="T12" y="T13"/>
                </a:cxn>
              </a:cxnLst>
              <a:rect l="0" t="0" r="r" b="b"/>
              <a:pathLst>
                <a:path w="6" h="34">
                  <a:moveTo>
                    <a:pt x="3" y="34"/>
                  </a:moveTo>
                  <a:cubicBezTo>
                    <a:pt x="1" y="34"/>
                    <a:pt x="0" y="33"/>
                    <a:pt x="0" y="31"/>
                  </a:cubicBezTo>
                  <a:cubicBezTo>
                    <a:pt x="0" y="3"/>
                    <a:pt x="0" y="3"/>
                    <a:pt x="0" y="3"/>
                  </a:cubicBezTo>
                  <a:cubicBezTo>
                    <a:pt x="0" y="2"/>
                    <a:pt x="1" y="0"/>
                    <a:pt x="3" y="0"/>
                  </a:cubicBezTo>
                  <a:cubicBezTo>
                    <a:pt x="5" y="0"/>
                    <a:pt x="6" y="2"/>
                    <a:pt x="6" y="3"/>
                  </a:cubicBezTo>
                  <a:cubicBezTo>
                    <a:pt x="6" y="31"/>
                    <a:pt x="6" y="31"/>
                    <a:pt x="6" y="31"/>
                  </a:cubicBezTo>
                  <a:cubicBezTo>
                    <a:pt x="6" y="33"/>
                    <a:pt x="5" y="34"/>
                    <a:pt x="3"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9" name="Freeform 33">
              <a:extLst>
                <a:ext uri="{FF2B5EF4-FFF2-40B4-BE49-F238E27FC236}">
                  <a16:creationId xmlns:a16="http://schemas.microsoft.com/office/drawing/2014/main" xmlns="" id="{AD95485C-EDCE-4934-86F7-475B3B2F73DB}"/>
                </a:ext>
              </a:extLst>
            </p:cNvPr>
            <p:cNvSpPr>
              <a:spLocks/>
            </p:cNvSpPr>
            <p:nvPr/>
          </p:nvSpPr>
          <p:spPr bwMode="auto">
            <a:xfrm>
              <a:off x="541338" y="3808413"/>
              <a:ext cx="179388" cy="23813"/>
            </a:xfrm>
            <a:custGeom>
              <a:avLst/>
              <a:gdLst>
                <a:gd name="T0" fmla="*/ 43 w 46"/>
                <a:gd name="T1" fmla="*/ 6 h 6"/>
                <a:gd name="T2" fmla="*/ 3 w 46"/>
                <a:gd name="T3" fmla="*/ 6 h 6"/>
                <a:gd name="T4" fmla="*/ 0 w 46"/>
                <a:gd name="T5" fmla="*/ 3 h 6"/>
                <a:gd name="T6" fmla="*/ 3 w 46"/>
                <a:gd name="T7" fmla="*/ 0 h 6"/>
                <a:gd name="T8" fmla="*/ 43 w 46"/>
                <a:gd name="T9" fmla="*/ 0 h 6"/>
                <a:gd name="T10" fmla="*/ 46 w 46"/>
                <a:gd name="T11" fmla="*/ 3 h 6"/>
                <a:gd name="T12" fmla="*/ 4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3" y="6"/>
                  </a:moveTo>
                  <a:cubicBezTo>
                    <a:pt x="3" y="6"/>
                    <a:pt x="3" y="6"/>
                    <a:pt x="3" y="6"/>
                  </a:cubicBezTo>
                  <a:cubicBezTo>
                    <a:pt x="1" y="6"/>
                    <a:pt x="0" y="5"/>
                    <a:pt x="0" y="3"/>
                  </a:cubicBezTo>
                  <a:cubicBezTo>
                    <a:pt x="0" y="2"/>
                    <a:pt x="1" y="0"/>
                    <a:pt x="3" y="0"/>
                  </a:cubicBezTo>
                  <a:cubicBezTo>
                    <a:pt x="43" y="0"/>
                    <a:pt x="43" y="0"/>
                    <a:pt x="43" y="0"/>
                  </a:cubicBezTo>
                  <a:cubicBezTo>
                    <a:pt x="45" y="0"/>
                    <a:pt x="46" y="2"/>
                    <a:pt x="46" y="3"/>
                  </a:cubicBezTo>
                  <a:cubicBezTo>
                    <a:pt x="46" y="5"/>
                    <a:pt x="45" y="6"/>
                    <a:pt x="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47" name="קבוצה 46">
            <a:extLst>
              <a:ext uri="{FF2B5EF4-FFF2-40B4-BE49-F238E27FC236}">
                <a16:creationId xmlns:a16="http://schemas.microsoft.com/office/drawing/2014/main" xmlns="" id="{FFAEC892-06A5-4661-8F26-8CE92D2676D7}"/>
              </a:ext>
            </a:extLst>
          </p:cNvPr>
          <p:cNvGrpSpPr/>
          <p:nvPr/>
        </p:nvGrpSpPr>
        <p:grpSpPr>
          <a:xfrm>
            <a:off x="9461352" y="3264916"/>
            <a:ext cx="546101" cy="546100"/>
            <a:chOff x="6697663" y="5668963"/>
            <a:chExt cx="546101" cy="546100"/>
          </a:xfrm>
          <a:solidFill>
            <a:schemeClr val="bg1"/>
          </a:solidFill>
        </p:grpSpPr>
        <p:sp>
          <p:nvSpPr>
            <p:cNvPr id="6" name="Freeform 5">
              <a:extLst>
                <a:ext uri="{FF2B5EF4-FFF2-40B4-BE49-F238E27FC236}">
                  <a16:creationId xmlns:a16="http://schemas.microsoft.com/office/drawing/2014/main" xmlns="" id="{AEE4CCDB-2463-463C-97B4-CD494CA15C5A}"/>
                </a:ext>
              </a:extLst>
            </p:cNvPr>
            <p:cNvSpPr>
              <a:spLocks/>
            </p:cNvSpPr>
            <p:nvPr/>
          </p:nvSpPr>
          <p:spPr bwMode="auto">
            <a:xfrm>
              <a:off x="7019926" y="5668963"/>
              <a:ext cx="146050" cy="546100"/>
            </a:xfrm>
            <a:custGeom>
              <a:avLst/>
              <a:gdLst>
                <a:gd name="T0" fmla="*/ 35 w 38"/>
                <a:gd name="T1" fmla="*/ 142 h 142"/>
                <a:gd name="T2" fmla="*/ 32 w 38"/>
                <a:gd name="T3" fmla="*/ 139 h 142"/>
                <a:gd name="T4" fmla="*/ 32 w 38"/>
                <a:gd name="T5" fmla="*/ 6 h 142"/>
                <a:gd name="T6" fmla="*/ 6 w 38"/>
                <a:gd name="T7" fmla="*/ 6 h 142"/>
                <a:gd name="T8" fmla="*/ 6 w 38"/>
                <a:gd name="T9" fmla="*/ 139 h 142"/>
                <a:gd name="T10" fmla="*/ 3 w 38"/>
                <a:gd name="T11" fmla="*/ 142 h 142"/>
                <a:gd name="T12" fmla="*/ 0 w 38"/>
                <a:gd name="T13" fmla="*/ 139 h 142"/>
                <a:gd name="T14" fmla="*/ 0 w 38"/>
                <a:gd name="T15" fmla="*/ 3 h 142"/>
                <a:gd name="T16" fmla="*/ 3 w 38"/>
                <a:gd name="T17" fmla="*/ 0 h 142"/>
                <a:gd name="T18" fmla="*/ 35 w 38"/>
                <a:gd name="T19" fmla="*/ 0 h 142"/>
                <a:gd name="T20" fmla="*/ 38 w 38"/>
                <a:gd name="T21" fmla="*/ 3 h 142"/>
                <a:gd name="T22" fmla="*/ 38 w 38"/>
                <a:gd name="T23" fmla="*/ 139 h 142"/>
                <a:gd name="T24" fmla="*/ 35 w 38"/>
                <a:gd name="T25" fmla="*/ 14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42">
                  <a:moveTo>
                    <a:pt x="35" y="142"/>
                  </a:moveTo>
                  <a:cubicBezTo>
                    <a:pt x="33" y="142"/>
                    <a:pt x="32" y="141"/>
                    <a:pt x="32" y="139"/>
                  </a:cubicBezTo>
                  <a:cubicBezTo>
                    <a:pt x="32" y="6"/>
                    <a:pt x="32" y="6"/>
                    <a:pt x="32" y="6"/>
                  </a:cubicBezTo>
                  <a:cubicBezTo>
                    <a:pt x="6" y="6"/>
                    <a:pt x="6" y="6"/>
                    <a:pt x="6" y="6"/>
                  </a:cubicBezTo>
                  <a:cubicBezTo>
                    <a:pt x="6" y="139"/>
                    <a:pt x="6" y="139"/>
                    <a:pt x="6" y="139"/>
                  </a:cubicBezTo>
                  <a:cubicBezTo>
                    <a:pt x="6" y="141"/>
                    <a:pt x="5" y="142"/>
                    <a:pt x="3" y="142"/>
                  </a:cubicBezTo>
                  <a:cubicBezTo>
                    <a:pt x="1" y="142"/>
                    <a:pt x="0" y="141"/>
                    <a:pt x="0" y="139"/>
                  </a:cubicBezTo>
                  <a:cubicBezTo>
                    <a:pt x="0" y="3"/>
                    <a:pt x="0" y="3"/>
                    <a:pt x="0" y="3"/>
                  </a:cubicBezTo>
                  <a:cubicBezTo>
                    <a:pt x="0" y="2"/>
                    <a:pt x="1" y="0"/>
                    <a:pt x="3" y="0"/>
                  </a:cubicBezTo>
                  <a:cubicBezTo>
                    <a:pt x="35" y="0"/>
                    <a:pt x="35" y="0"/>
                    <a:pt x="35" y="0"/>
                  </a:cubicBezTo>
                  <a:cubicBezTo>
                    <a:pt x="37" y="0"/>
                    <a:pt x="38" y="2"/>
                    <a:pt x="38" y="3"/>
                  </a:cubicBezTo>
                  <a:cubicBezTo>
                    <a:pt x="38" y="139"/>
                    <a:pt x="38" y="139"/>
                    <a:pt x="38" y="139"/>
                  </a:cubicBezTo>
                  <a:cubicBezTo>
                    <a:pt x="38" y="141"/>
                    <a:pt x="37" y="142"/>
                    <a:pt x="35" y="1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7" name="Freeform 6">
              <a:extLst>
                <a:ext uri="{FF2B5EF4-FFF2-40B4-BE49-F238E27FC236}">
                  <a16:creationId xmlns:a16="http://schemas.microsoft.com/office/drawing/2014/main" xmlns="" id="{51468A1C-DABB-40E2-9BD9-9EA6B68D15E9}"/>
                </a:ext>
              </a:extLst>
            </p:cNvPr>
            <p:cNvSpPr>
              <a:spLocks/>
            </p:cNvSpPr>
            <p:nvPr/>
          </p:nvSpPr>
          <p:spPr bwMode="auto">
            <a:xfrm>
              <a:off x="6697663" y="5745163"/>
              <a:ext cx="346075" cy="84138"/>
            </a:xfrm>
            <a:custGeom>
              <a:avLst/>
              <a:gdLst>
                <a:gd name="T0" fmla="*/ 87 w 90"/>
                <a:gd name="T1" fmla="*/ 22 h 22"/>
                <a:gd name="T2" fmla="*/ 3 w 90"/>
                <a:gd name="T3" fmla="*/ 22 h 22"/>
                <a:gd name="T4" fmla="*/ 0 w 90"/>
                <a:gd name="T5" fmla="*/ 19 h 22"/>
                <a:gd name="T6" fmla="*/ 0 w 90"/>
                <a:gd name="T7" fmla="*/ 3 h 22"/>
                <a:gd name="T8" fmla="*/ 3 w 90"/>
                <a:gd name="T9" fmla="*/ 0 h 22"/>
                <a:gd name="T10" fmla="*/ 87 w 90"/>
                <a:gd name="T11" fmla="*/ 0 h 22"/>
                <a:gd name="T12" fmla="*/ 90 w 90"/>
                <a:gd name="T13" fmla="*/ 3 h 22"/>
                <a:gd name="T14" fmla="*/ 87 w 90"/>
                <a:gd name="T15" fmla="*/ 6 h 22"/>
                <a:gd name="T16" fmla="*/ 6 w 90"/>
                <a:gd name="T17" fmla="*/ 6 h 22"/>
                <a:gd name="T18" fmla="*/ 6 w 90"/>
                <a:gd name="T19" fmla="*/ 16 h 22"/>
                <a:gd name="T20" fmla="*/ 87 w 90"/>
                <a:gd name="T21" fmla="*/ 16 h 22"/>
                <a:gd name="T22" fmla="*/ 90 w 90"/>
                <a:gd name="T23" fmla="*/ 19 h 22"/>
                <a:gd name="T24" fmla="*/ 87 w 90"/>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22">
                  <a:moveTo>
                    <a:pt x="87" y="22"/>
                  </a:moveTo>
                  <a:cubicBezTo>
                    <a:pt x="3" y="22"/>
                    <a:pt x="3" y="22"/>
                    <a:pt x="3" y="22"/>
                  </a:cubicBezTo>
                  <a:cubicBezTo>
                    <a:pt x="1" y="22"/>
                    <a:pt x="0" y="21"/>
                    <a:pt x="0" y="19"/>
                  </a:cubicBezTo>
                  <a:cubicBezTo>
                    <a:pt x="0" y="3"/>
                    <a:pt x="0" y="3"/>
                    <a:pt x="0" y="3"/>
                  </a:cubicBezTo>
                  <a:cubicBezTo>
                    <a:pt x="0" y="2"/>
                    <a:pt x="1" y="0"/>
                    <a:pt x="3" y="0"/>
                  </a:cubicBezTo>
                  <a:cubicBezTo>
                    <a:pt x="87" y="0"/>
                    <a:pt x="87" y="0"/>
                    <a:pt x="87" y="0"/>
                  </a:cubicBezTo>
                  <a:cubicBezTo>
                    <a:pt x="89" y="0"/>
                    <a:pt x="90" y="2"/>
                    <a:pt x="90" y="3"/>
                  </a:cubicBezTo>
                  <a:cubicBezTo>
                    <a:pt x="90" y="5"/>
                    <a:pt x="89" y="6"/>
                    <a:pt x="87" y="6"/>
                  </a:cubicBezTo>
                  <a:cubicBezTo>
                    <a:pt x="6" y="6"/>
                    <a:pt x="6" y="6"/>
                    <a:pt x="6" y="6"/>
                  </a:cubicBezTo>
                  <a:cubicBezTo>
                    <a:pt x="6" y="16"/>
                    <a:pt x="6" y="16"/>
                    <a:pt x="6" y="16"/>
                  </a:cubicBezTo>
                  <a:cubicBezTo>
                    <a:pt x="87" y="16"/>
                    <a:pt x="87" y="16"/>
                    <a:pt x="87" y="16"/>
                  </a:cubicBezTo>
                  <a:cubicBezTo>
                    <a:pt x="89" y="16"/>
                    <a:pt x="90" y="18"/>
                    <a:pt x="90" y="19"/>
                  </a:cubicBezTo>
                  <a:cubicBezTo>
                    <a:pt x="90" y="21"/>
                    <a:pt x="89" y="22"/>
                    <a:pt x="87"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5" name="Freeform 7">
              <a:extLst>
                <a:ext uri="{FF2B5EF4-FFF2-40B4-BE49-F238E27FC236}">
                  <a16:creationId xmlns:a16="http://schemas.microsoft.com/office/drawing/2014/main" xmlns="" id="{6CD7BA59-7A12-4082-90C4-E2DE6A5FF679}"/>
                </a:ext>
              </a:extLst>
            </p:cNvPr>
            <p:cNvSpPr>
              <a:spLocks/>
            </p:cNvSpPr>
            <p:nvPr/>
          </p:nvSpPr>
          <p:spPr bwMode="auto">
            <a:xfrm>
              <a:off x="7143751" y="5745163"/>
              <a:ext cx="100013" cy="84138"/>
            </a:xfrm>
            <a:custGeom>
              <a:avLst/>
              <a:gdLst>
                <a:gd name="T0" fmla="*/ 23 w 26"/>
                <a:gd name="T1" fmla="*/ 22 h 22"/>
                <a:gd name="T2" fmla="*/ 3 w 26"/>
                <a:gd name="T3" fmla="*/ 22 h 22"/>
                <a:gd name="T4" fmla="*/ 0 w 26"/>
                <a:gd name="T5" fmla="*/ 19 h 22"/>
                <a:gd name="T6" fmla="*/ 3 w 26"/>
                <a:gd name="T7" fmla="*/ 16 h 22"/>
                <a:gd name="T8" fmla="*/ 20 w 26"/>
                <a:gd name="T9" fmla="*/ 16 h 22"/>
                <a:gd name="T10" fmla="*/ 20 w 26"/>
                <a:gd name="T11" fmla="*/ 6 h 22"/>
                <a:gd name="T12" fmla="*/ 3 w 26"/>
                <a:gd name="T13" fmla="*/ 6 h 22"/>
                <a:gd name="T14" fmla="*/ 0 w 26"/>
                <a:gd name="T15" fmla="*/ 3 h 22"/>
                <a:gd name="T16" fmla="*/ 3 w 26"/>
                <a:gd name="T17" fmla="*/ 0 h 22"/>
                <a:gd name="T18" fmla="*/ 23 w 26"/>
                <a:gd name="T19" fmla="*/ 0 h 22"/>
                <a:gd name="T20" fmla="*/ 26 w 26"/>
                <a:gd name="T21" fmla="*/ 3 h 22"/>
                <a:gd name="T22" fmla="*/ 26 w 26"/>
                <a:gd name="T23" fmla="*/ 19 h 22"/>
                <a:gd name="T24" fmla="*/ 23 w 26"/>
                <a:gd name="T25"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6" h="22">
                  <a:moveTo>
                    <a:pt x="23" y="22"/>
                  </a:moveTo>
                  <a:cubicBezTo>
                    <a:pt x="3" y="22"/>
                    <a:pt x="3" y="22"/>
                    <a:pt x="3" y="22"/>
                  </a:cubicBezTo>
                  <a:cubicBezTo>
                    <a:pt x="1" y="22"/>
                    <a:pt x="0" y="21"/>
                    <a:pt x="0" y="19"/>
                  </a:cubicBezTo>
                  <a:cubicBezTo>
                    <a:pt x="0" y="18"/>
                    <a:pt x="1" y="16"/>
                    <a:pt x="3" y="16"/>
                  </a:cubicBezTo>
                  <a:cubicBezTo>
                    <a:pt x="20" y="16"/>
                    <a:pt x="20" y="16"/>
                    <a:pt x="20" y="16"/>
                  </a:cubicBezTo>
                  <a:cubicBezTo>
                    <a:pt x="20" y="6"/>
                    <a:pt x="20" y="6"/>
                    <a:pt x="20" y="6"/>
                  </a:cubicBezTo>
                  <a:cubicBezTo>
                    <a:pt x="3" y="6"/>
                    <a:pt x="3" y="6"/>
                    <a:pt x="3" y="6"/>
                  </a:cubicBezTo>
                  <a:cubicBezTo>
                    <a:pt x="1" y="6"/>
                    <a:pt x="0" y="5"/>
                    <a:pt x="0" y="3"/>
                  </a:cubicBezTo>
                  <a:cubicBezTo>
                    <a:pt x="0" y="2"/>
                    <a:pt x="1" y="0"/>
                    <a:pt x="3" y="0"/>
                  </a:cubicBezTo>
                  <a:cubicBezTo>
                    <a:pt x="23" y="0"/>
                    <a:pt x="23" y="0"/>
                    <a:pt x="23" y="0"/>
                  </a:cubicBezTo>
                  <a:cubicBezTo>
                    <a:pt x="25" y="0"/>
                    <a:pt x="26" y="2"/>
                    <a:pt x="26" y="3"/>
                  </a:cubicBezTo>
                  <a:cubicBezTo>
                    <a:pt x="26" y="19"/>
                    <a:pt x="26" y="19"/>
                    <a:pt x="26" y="19"/>
                  </a:cubicBezTo>
                  <a:cubicBezTo>
                    <a:pt x="26" y="21"/>
                    <a:pt x="25" y="22"/>
                    <a:pt x="2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1" name="Freeform 8">
              <a:extLst>
                <a:ext uri="{FF2B5EF4-FFF2-40B4-BE49-F238E27FC236}">
                  <a16:creationId xmlns:a16="http://schemas.microsoft.com/office/drawing/2014/main" xmlns="" id="{6BEC52C8-CC90-440B-BC7C-0B51E9708FCE}"/>
                </a:ext>
              </a:extLst>
            </p:cNvPr>
            <p:cNvSpPr>
              <a:spLocks/>
            </p:cNvSpPr>
            <p:nvPr/>
          </p:nvSpPr>
          <p:spPr bwMode="auto">
            <a:xfrm>
              <a:off x="6697663" y="5668963"/>
              <a:ext cx="346075" cy="100013"/>
            </a:xfrm>
            <a:custGeom>
              <a:avLst/>
              <a:gdLst>
                <a:gd name="T0" fmla="*/ 3 w 90"/>
                <a:gd name="T1" fmla="*/ 26 h 26"/>
                <a:gd name="T2" fmla="*/ 0 w 90"/>
                <a:gd name="T3" fmla="*/ 24 h 26"/>
                <a:gd name="T4" fmla="*/ 2 w 90"/>
                <a:gd name="T5" fmla="*/ 20 h 26"/>
                <a:gd name="T6" fmla="*/ 86 w 90"/>
                <a:gd name="T7" fmla="*/ 0 h 26"/>
                <a:gd name="T8" fmla="*/ 90 w 90"/>
                <a:gd name="T9" fmla="*/ 3 h 26"/>
                <a:gd name="T10" fmla="*/ 88 w 90"/>
                <a:gd name="T11" fmla="*/ 6 h 26"/>
                <a:gd name="T12" fmla="*/ 4 w 90"/>
                <a:gd name="T13" fmla="*/ 26 h 26"/>
                <a:gd name="T14" fmla="*/ 3 w 90"/>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6">
                  <a:moveTo>
                    <a:pt x="3" y="26"/>
                  </a:moveTo>
                  <a:cubicBezTo>
                    <a:pt x="2" y="26"/>
                    <a:pt x="0" y="25"/>
                    <a:pt x="0" y="24"/>
                  </a:cubicBezTo>
                  <a:cubicBezTo>
                    <a:pt x="0" y="22"/>
                    <a:pt x="1" y="21"/>
                    <a:pt x="2" y="20"/>
                  </a:cubicBezTo>
                  <a:cubicBezTo>
                    <a:pt x="86" y="0"/>
                    <a:pt x="86" y="0"/>
                    <a:pt x="86" y="0"/>
                  </a:cubicBezTo>
                  <a:cubicBezTo>
                    <a:pt x="88" y="0"/>
                    <a:pt x="90" y="1"/>
                    <a:pt x="90" y="3"/>
                  </a:cubicBezTo>
                  <a:cubicBezTo>
                    <a:pt x="90" y="4"/>
                    <a:pt x="89" y="6"/>
                    <a:pt x="88" y="6"/>
                  </a:cubicBezTo>
                  <a:cubicBezTo>
                    <a:pt x="4" y="26"/>
                    <a:pt x="4" y="26"/>
                    <a:pt x="4" y="26"/>
                  </a:cubicBezTo>
                  <a:cubicBezTo>
                    <a:pt x="3" y="26"/>
                    <a:pt x="3" y="26"/>
                    <a:pt x="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2" name="Freeform 9">
              <a:extLst>
                <a:ext uri="{FF2B5EF4-FFF2-40B4-BE49-F238E27FC236}">
                  <a16:creationId xmlns:a16="http://schemas.microsoft.com/office/drawing/2014/main" xmlns="" id="{C4CBE580-87A2-4CB2-847B-08DCC8B8FB96}"/>
                </a:ext>
              </a:extLst>
            </p:cNvPr>
            <p:cNvSpPr>
              <a:spLocks/>
            </p:cNvSpPr>
            <p:nvPr/>
          </p:nvSpPr>
          <p:spPr bwMode="auto">
            <a:xfrm>
              <a:off x="7143751" y="5668963"/>
              <a:ext cx="100013" cy="100013"/>
            </a:xfrm>
            <a:custGeom>
              <a:avLst/>
              <a:gdLst>
                <a:gd name="T0" fmla="*/ 23 w 26"/>
                <a:gd name="T1" fmla="*/ 26 h 26"/>
                <a:gd name="T2" fmla="*/ 21 w 26"/>
                <a:gd name="T3" fmla="*/ 26 h 26"/>
                <a:gd name="T4" fmla="*/ 1 w 26"/>
                <a:gd name="T5" fmla="*/ 6 h 26"/>
                <a:gd name="T6" fmla="*/ 1 w 26"/>
                <a:gd name="T7" fmla="*/ 1 h 26"/>
                <a:gd name="T8" fmla="*/ 5 w 26"/>
                <a:gd name="T9" fmla="*/ 1 h 26"/>
                <a:gd name="T10" fmla="*/ 25 w 26"/>
                <a:gd name="T11" fmla="*/ 21 h 26"/>
                <a:gd name="T12" fmla="*/ 25 w 26"/>
                <a:gd name="T13" fmla="*/ 26 h 26"/>
                <a:gd name="T14" fmla="*/ 23 w 26"/>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6">
                  <a:moveTo>
                    <a:pt x="23" y="26"/>
                  </a:moveTo>
                  <a:cubicBezTo>
                    <a:pt x="22" y="26"/>
                    <a:pt x="21" y="26"/>
                    <a:pt x="21" y="26"/>
                  </a:cubicBezTo>
                  <a:cubicBezTo>
                    <a:pt x="1" y="6"/>
                    <a:pt x="1" y="6"/>
                    <a:pt x="1" y="6"/>
                  </a:cubicBezTo>
                  <a:cubicBezTo>
                    <a:pt x="0" y="4"/>
                    <a:pt x="0" y="2"/>
                    <a:pt x="1" y="1"/>
                  </a:cubicBezTo>
                  <a:cubicBezTo>
                    <a:pt x="2" y="0"/>
                    <a:pt x="4" y="0"/>
                    <a:pt x="5" y="1"/>
                  </a:cubicBezTo>
                  <a:cubicBezTo>
                    <a:pt x="25" y="21"/>
                    <a:pt x="25" y="21"/>
                    <a:pt x="25" y="21"/>
                  </a:cubicBezTo>
                  <a:cubicBezTo>
                    <a:pt x="26" y="22"/>
                    <a:pt x="26" y="24"/>
                    <a:pt x="25" y="26"/>
                  </a:cubicBezTo>
                  <a:cubicBezTo>
                    <a:pt x="25" y="26"/>
                    <a:pt x="24" y="26"/>
                    <a:pt x="23"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3" name="Freeform 10">
              <a:extLst>
                <a:ext uri="{FF2B5EF4-FFF2-40B4-BE49-F238E27FC236}">
                  <a16:creationId xmlns:a16="http://schemas.microsoft.com/office/drawing/2014/main" xmlns="" id="{21AADCDA-F952-4AA8-ABA8-C6BCC369D68C}"/>
                </a:ext>
              </a:extLst>
            </p:cNvPr>
            <p:cNvSpPr>
              <a:spLocks/>
            </p:cNvSpPr>
            <p:nvPr/>
          </p:nvSpPr>
          <p:spPr bwMode="auto">
            <a:xfrm>
              <a:off x="6743701" y="5807076"/>
              <a:ext cx="22225" cy="115888"/>
            </a:xfrm>
            <a:custGeom>
              <a:avLst/>
              <a:gdLst>
                <a:gd name="T0" fmla="*/ 3 w 6"/>
                <a:gd name="T1" fmla="*/ 30 h 30"/>
                <a:gd name="T2" fmla="*/ 0 w 6"/>
                <a:gd name="T3" fmla="*/ 27 h 30"/>
                <a:gd name="T4" fmla="*/ 0 w 6"/>
                <a:gd name="T5" fmla="*/ 3 h 30"/>
                <a:gd name="T6" fmla="*/ 3 w 6"/>
                <a:gd name="T7" fmla="*/ 0 h 30"/>
                <a:gd name="T8" fmla="*/ 6 w 6"/>
                <a:gd name="T9" fmla="*/ 3 h 30"/>
                <a:gd name="T10" fmla="*/ 6 w 6"/>
                <a:gd name="T11" fmla="*/ 27 h 30"/>
                <a:gd name="T12" fmla="*/ 3 w 6"/>
                <a:gd name="T13" fmla="*/ 30 h 30"/>
              </a:gdLst>
              <a:ahLst/>
              <a:cxnLst>
                <a:cxn ang="0">
                  <a:pos x="T0" y="T1"/>
                </a:cxn>
                <a:cxn ang="0">
                  <a:pos x="T2" y="T3"/>
                </a:cxn>
                <a:cxn ang="0">
                  <a:pos x="T4" y="T5"/>
                </a:cxn>
                <a:cxn ang="0">
                  <a:pos x="T6" y="T7"/>
                </a:cxn>
                <a:cxn ang="0">
                  <a:pos x="T8" y="T9"/>
                </a:cxn>
                <a:cxn ang="0">
                  <a:pos x="T10" y="T11"/>
                </a:cxn>
                <a:cxn ang="0">
                  <a:pos x="T12" y="T13"/>
                </a:cxn>
              </a:cxnLst>
              <a:rect l="0" t="0" r="r" b="b"/>
              <a:pathLst>
                <a:path w="6" h="30">
                  <a:moveTo>
                    <a:pt x="3" y="30"/>
                  </a:moveTo>
                  <a:cubicBezTo>
                    <a:pt x="1" y="30"/>
                    <a:pt x="0" y="29"/>
                    <a:pt x="0" y="27"/>
                  </a:cubicBezTo>
                  <a:cubicBezTo>
                    <a:pt x="0" y="3"/>
                    <a:pt x="0" y="3"/>
                    <a:pt x="0" y="3"/>
                  </a:cubicBezTo>
                  <a:cubicBezTo>
                    <a:pt x="0" y="2"/>
                    <a:pt x="1" y="0"/>
                    <a:pt x="3" y="0"/>
                  </a:cubicBezTo>
                  <a:cubicBezTo>
                    <a:pt x="5" y="0"/>
                    <a:pt x="6" y="2"/>
                    <a:pt x="6" y="3"/>
                  </a:cubicBezTo>
                  <a:cubicBezTo>
                    <a:pt x="6" y="27"/>
                    <a:pt x="6" y="27"/>
                    <a:pt x="6" y="27"/>
                  </a:cubicBezTo>
                  <a:cubicBezTo>
                    <a:pt x="6" y="29"/>
                    <a:pt x="5" y="30"/>
                    <a:pt x="3"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4" name="Freeform 11">
              <a:extLst>
                <a:ext uri="{FF2B5EF4-FFF2-40B4-BE49-F238E27FC236}">
                  <a16:creationId xmlns:a16="http://schemas.microsoft.com/office/drawing/2014/main" xmlns="" id="{863394FF-D208-43D9-82C5-4AA1545ACB15}"/>
                </a:ext>
              </a:extLst>
            </p:cNvPr>
            <p:cNvSpPr>
              <a:spLocks/>
            </p:cNvSpPr>
            <p:nvPr/>
          </p:nvSpPr>
          <p:spPr bwMode="auto">
            <a:xfrm>
              <a:off x="6727826" y="5899151"/>
              <a:ext cx="53975" cy="23813"/>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5" name="Freeform 12">
              <a:extLst>
                <a:ext uri="{FF2B5EF4-FFF2-40B4-BE49-F238E27FC236}">
                  <a16:creationId xmlns:a16="http://schemas.microsoft.com/office/drawing/2014/main" xmlns="" id="{AF74DBF1-6F9D-4846-9ED9-9FA67928EF24}"/>
                </a:ext>
              </a:extLst>
            </p:cNvPr>
            <p:cNvSpPr>
              <a:spLocks/>
            </p:cNvSpPr>
            <p:nvPr/>
          </p:nvSpPr>
          <p:spPr bwMode="auto">
            <a:xfrm>
              <a:off x="6697663" y="5930901"/>
              <a:ext cx="68263" cy="100013"/>
            </a:xfrm>
            <a:custGeom>
              <a:avLst/>
              <a:gdLst>
                <a:gd name="T0" fmla="*/ 9 w 18"/>
                <a:gd name="T1" fmla="*/ 26 h 26"/>
                <a:gd name="T2" fmla="*/ 0 w 18"/>
                <a:gd name="T3" fmla="*/ 17 h 26"/>
                <a:gd name="T4" fmla="*/ 0 w 18"/>
                <a:gd name="T5" fmla="*/ 11 h 26"/>
                <a:gd name="T6" fmla="*/ 3 w 18"/>
                <a:gd name="T7" fmla="*/ 8 h 26"/>
                <a:gd name="T8" fmla="*/ 6 w 18"/>
                <a:gd name="T9" fmla="*/ 11 h 26"/>
                <a:gd name="T10" fmla="*/ 6 w 18"/>
                <a:gd name="T11" fmla="*/ 17 h 26"/>
                <a:gd name="T12" fmla="*/ 9 w 18"/>
                <a:gd name="T13" fmla="*/ 20 h 26"/>
                <a:gd name="T14" fmla="*/ 12 w 18"/>
                <a:gd name="T15" fmla="*/ 17 h 26"/>
                <a:gd name="T16" fmla="*/ 12 w 18"/>
                <a:gd name="T17" fmla="*/ 3 h 26"/>
                <a:gd name="T18" fmla="*/ 15 w 18"/>
                <a:gd name="T19" fmla="*/ 0 h 26"/>
                <a:gd name="T20" fmla="*/ 18 w 18"/>
                <a:gd name="T21" fmla="*/ 3 h 26"/>
                <a:gd name="T22" fmla="*/ 18 w 18"/>
                <a:gd name="T23" fmla="*/ 17 h 26"/>
                <a:gd name="T24" fmla="*/ 9 w 18"/>
                <a:gd name="T25" fmla="*/ 2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6">
                  <a:moveTo>
                    <a:pt x="9" y="26"/>
                  </a:moveTo>
                  <a:cubicBezTo>
                    <a:pt x="4" y="26"/>
                    <a:pt x="0" y="22"/>
                    <a:pt x="0" y="17"/>
                  </a:cubicBezTo>
                  <a:cubicBezTo>
                    <a:pt x="0" y="11"/>
                    <a:pt x="0" y="11"/>
                    <a:pt x="0" y="11"/>
                  </a:cubicBezTo>
                  <a:cubicBezTo>
                    <a:pt x="0" y="10"/>
                    <a:pt x="1" y="8"/>
                    <a:pt x="3" y="8"/>
                  </a:cubicBezTo>
                  <a:cubicBezTo>
                    <a:pt x="5" y="8"/>
                    <a:pt x="6" y="10"/>
                    <a:pt x="6" y="11"/>
                  </a:cubicBezTo>
                  <a:cubicBezTo>
                    <a:pt x="6" y="17"/>
                    <a:pt x="6" y="17"/>
                    <a:pt x="6" y="17"/>
                  </a:cubicBezTo>
                  <a:cubicBezTo>
                    <a:pt x="6" y="19"/>
                    <a:pt x="7" y="20"/>
                    <a:pt x="9" y="20"/>
                  </a:cubicBezTo>
                  <a:cubicBezTo>
                    <a:pt x="11" y="20"/>
                    <a:pt x="12" y="19"/>
                    <a:pt x="12" y="17"/>
                  </a:cubicBezTo>
                  <a:cubicBezTo>
                    <a:pt x="12" y="3"/>
                    <a:pt x="12" y="3"/>
                    <a:pt x="12" y="3"/>
                  </a:cubicBezTo>
                  <a:cubicBezTo>
                    <a:pt x="12" y="2"/>
                    <a:pt x="13" y="0"/>
                    <a:pt x="15" y="0"/>
                  </a:cubicBezTo>
                  <a:cubicBezTo>
                    <a:pt x="17" y="0"/>
                    <a:pt x="18" y="2"/>
                    <a:pt x="18" y="3"/>
                  </a:cubicBezTo>
                  <a:cubicBezTo>
                    <a:pt x="18" y="17"/>
                    <a:pt x="18" y="17"/>
                    <a:pt x="18" y="17"/>
                  </a:cubicBezTo>
                  <a:cubicBezTo>
                    <a:pt x="18" y="22"/>
                    <a:pt x="14" y="26"/>
                    <a:pt x="9" y="2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6" name="Freeform 13">
              <a:extLst>
                <a:ext uri="{FF2B5EF4-FFF2-40B4-BE49-F238E27FC236}">
                  <a16:creationId xmlns:a16="http://schemas.microsoft.com/office/drawing/2014/main" xmlns="" id="{87C582DB-5A9E-45A1-9A24-BBE538156D8C}"/>
                </a:ext>
              </a:extLst>
            </p:cNvPr>
            <p:cNvSpPr>
              <a:spLocks/>
            </p:cNvSpPr>
            <p:nvPr/>
          </p:nvSpPr>
          <p:spPr bwMode="auto">
            <a:xfrm>
              <a:off x="7065963" y="5745163"/>
              <a:ext cx="53975" cy="23813"/>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7" name="Freeform 14">
              <a:extLst>
                <a:ext uri="{FF2B5EF4-FFF2-40B4-BE49-F238E27FC236}">
                  <a16:creationId xmlns:a16="http://schemas.microsoft.com/office/drawing/2014/main" xmlns="" id="{6D43CE21-E106-4D85-875B-C83B07EF4FF4}"/>
                </a:ext>
              </a:extLst>
            </p:cNvPr>
            <p:cNvSpPr>
              <a:spLocks/>
            </p:cNvSpPr>
            <p:nvPr/>
          </p:nvSpPr>
          <p:spPr bwMode="auto">
            <a:xfrm>
              <a:off x="7065963" y="5807076"/>
              <a:ext cx="53975" cy="22225"/>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9" name="Freeform 15">
              <a:extLst>
                <a:ext uri="{FF2B5EF4-FFF2-40B4-BE49-F238E27FC236}">
                  <a16:creationId xmlns:a16="http://schemas.microsoft.com/office/drawing/2014/main" xmlns="" id="{37F59890-2188-4F1C-B7AC-757C303839B5}"/>
                </a:ext>
              </a:extLst>
            </p:cNvPr>
            <p:cNvSpPr>
              <a:spLocks/>
            </p:cNvSpPr>
            <p:nvPr/>
          </p:nvSpPr>
          <p:spPr bwMode="auto">
            <a:xfrm>
              <a:off x="7065963" y="5868988"/>
              <a:ext cx="53975" cy="22225"/>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0" name="Freeform 16">
              <a:extLst>
                <a:ext uri="{FF2B5EF4-FFF2-40B4-BE49-F238E27FC236}">
                  <a16:creationId xmlns:a16="http://schemas.microsoft.com/office/drawing/2014/main" xmlns="" id="{A1A3DADD-F387-416F-8C15-7C9DA7022811}"/>
                </a:ext>
              </a:extLst>
            </p:cNvPr>
            <p:cNvSpPr>
              <a:spLocks/>
            </p:cNvSpPr>
            <p:nvPr/>
          </p:nvSpPr>
          <p:spPr bwMode="auto">
            <a:xfrm>
              <a:off x="7065963" y="5930901"/>
              <a:ext cx="53975" cy="22225"/>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1" name="Freeform 17">
              <a:extLst>
                <a:ext uri="{FF2B5EF4-FFF2-40B4-BE49-F238E27FC236}">
                  <a16:creationId xmlns:a16="http://schemas.microsoft.com/office/drawing/2014/main" xmlns="" id="{9E31ECE8-7576-4031-B2C8-16665E63775C}"/>
                </a:ext>
              </a:extLst>
            </p:cNvPr>
            <p:cNvSpPr>
              <a:spLocks/>
            </p:cNvSpPr>
            <p:nvPr/>
          </p:nvSpPr>
          <p:spPr bwMode="auto">
            <a:xfrm>
              <a:off x="7065963" y="5991226"/>
              <a:ext cx="53975" cy="23813"/>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2" name="Freeform 18">
              <a:extLst>
                <a:ext uri="{FF2B5EF4-FFF2-40B4-BE49-F238E27FC236}">
                  <a16:creationId xmlns:a16="http://schemas.microsoft.com/office/drawing/2014/main" xmlns="" id="{ED8095B3-0D9C-4F3E-B3B1-26B8BF66566B}"/>
                </a:ext>
              </a:extLst>
            </p:cNvPr>
            <p:cNvSpPr>
              <a:spLocks/>
            </p:cNvSpPr>
            <p:nvPr/>
          </p:nvSpPr>
          <p:spPr bwMode="auto">
            <a:xfrm>
              <a:off x="7065963" y="6053138"/>
              <a:ext cx="53975" cy="23813"/>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5" name="Freeform 19">
              <a:extLst>
                <a:ext uri="{FF2B5EF4-FFF2-40B4-BE49-F238E27FC236}">
                  <a16:creationId xmlns:a16="http://schemas.microsoft.com/office/drawing/2014/main" xmlns="" id="{BE370F82-7761-479A-9880-9EBD4543F676}"/>
                </a:ext>
              </a:extLst>
            </p:cNvPr>
            <p:cNvSpPr>
              <a:spLocks/>
            </p:cNvSpPr>
            <p:nvPr/>
          </p:nvSpPr>
          <p:spPr bwMode="auto">
            <a:xfrm>
              <a:off x="7065963" y="6115051"/>
              <a:ext cx="53975" cy="22225"/>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6" name="Freeform 20">
              <a:extLst>
                <a:ext uri="{FF2B5EF4-FFF2-40B4-BE49-F238E27FC236}">
                  <a16:creationId xmlns:a16="http://schemas.microsoft.com/office/drawing/2014/main" xmlns="" id="{278931A9-793A-4869-B554-22AC6242B578}"/>
                </a:ext>
              </a:extLst>
            </p:cNvPr>
            <p:cNvSpPr>
              <a:spLocks/>
            </p:cNvSpPr>
            <p:nvPr/>
          </p:nvSpPr>
          <p:spPr bwMode="auto">
            <a:xfrm>
              <a:off x="7065963" y="6176963"/>
              <a:ext cx="53975" cy="22225"/>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sp>
        <p:nvSpPr>
          <p:cNvPr id="61" name="TextBox 60">
            <a:extLst>
              <a:ext uri="{FF2B5EF4-FFF2-40B4-BE49-F238E27FC236}">
                <a16:creationId xmlns:a16="http://schemas.microsoft.com/office/drawing/2014/main" xmlns="" id="{2E50BF52-D6A3-4F7C-9057-AD054EEA8D91}"/>
              </a:ext>
            </a:extLst>
          </p:cNvPr>
          <p:cNvSpPr txBox="1"/>
          <p:nvPr/>
        </p:nvSpPr>
        <p:spPr>
          <a:xfrm>
            <a:off x="1790059" y="5741328"/>
            <a:ext cx="8611881" cy="1015663"/>
          </a:xfrm>
          <a:prstGeom prst="rect">
            <a:avLst/>
          </a:prstGeom>
          <a:noFill/>
        </p:spPr>
        <p:txBody>
          <a:bodyPr wrap="square">
            <a:spAutoFit/>
          </a:bodyPr>
          <a:lstStyle/>
          <a:p>
            <a:r>
              <a:rPr kumimoji="0" lang="en-US" sz="6000" b="1" i="0" u="none" strike="noStrike" kern="1200" cap="none" spc="0" normalizeH="0" baseline="0" noProof="0" dirty="0">
                <a:ln>
                  <a:noFill/>
                </a:ln>
                <a:solidFill>
                  <a:srgbClr val="007C7A"/>
                </a:solidFill>
                <a:effectLst/>
                <a:uLnTx/>
                <a:uFillTx/>
                <a:latin typeface="Montserrat"/>
                <a:ea typeface="+mn-ea"/>
                <a:cs typeface="Calibri"/>
              </a:rPr>
              <a:t>Internationalization</a:t>
            </a:r>
            <a:endParaRPr lang="x-none" sz="6000" dirty="0"/>
          </a:p>
        </p:txBody>
      </p:sp>
    </p:spTree>
    <p:extLst>
      <p:ext uri="{BB962C8B-B14F-4D97-AF65-F5344CB8AC3E}">
        <p14:creationId xmlns:p14="http://schemas.microsoft.com/office/powerpoint/2010/main" xmlns="" val="5335780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up)">
                                      <p:cBhvr>
                                        <p:cTn id="17" dur="500"/>
                                        <p:tgtEl>
                                          <p:spTgt spid="17"/>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000"/>
                            </p:stCondLst>
                            <p:childTnLst>
                              <p:par>
                                <p:cTn id="25" presetID="10"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2500"/>
                            </p:stCondLst>
                            <p:childTnLst>
                              <p:par>
                                <p:cTn id="29" presetID="22" presetClass="entr" presetSubtype="1"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 fill="hold"/>
                                        <p:tgtEl>
                                          <p:spTgt spid="28"/>
                                        </p:tgtEl>
                                        <p:attrNameLst>
                                          <p:attrName>ppt_w</p:attrName>
                                        </p:attrNameLst>
                                      </p:cBhvr>
                                      <p:tavLst>
                                        <p:tav tm="0">
                                          <p:val>
                                            <p:fltVal val="0"/>
                                          </p:val>
                                        </p:tav>
                                        <p:tav tm="100000">
                                          <p:val>
                                            <p:strVal val="#ppt_w"/>
                                          </p:val>
                                        </p:tav>
                                      </p:tavLst>
                                    </p:anim>
                                    <p:anim calcmode="lin" valueType="num">
                                      <p:cBhvr>
                                        <p:cTn id="36" dur="500" fill="hold"/>
                                        <p:tgtEl>
                                          <p:spTgt spid="28"/>
                                        </p:tgtEl>
                                        <p:attrNameLst>
                                          <p:attrName>ppt_h</p:attrName>
                                        </p:attrNameLst>
                                      </p:cBhvr>
                                      <p:tavLst>
                                        <p:tav tm="0">
                                          <p:val>
                                            <p:fltVal val="0"/>
                                          </p:val>
                                        </p:tav>
                                        <p:tav tm="100000">
                                          <p:val>
                                            <p:strVal val="#ppt_h"/>
                                          </p:val>
                                        </p:tav>
                                      </p:tavLst>
                                    </p:anim>
                                    <p:animEffect transition="in" filter="fade">
                                      <p:cBhvr>
                                        <p:cTn id="37" dur="500"/>
                                        <p:tgtEl>
                                          <p:spTgt spid="28"/>
                                        </p:tgtEl>
                                      </p:cBhvr>
                                    </p:animEffect>
                                  </p:childTnLst>
                                </p:cTn>
                              </p:par>
                            </p:childTnLst>
                          </p:cTn>
                        </p:par>
                        <p:par>
                          <p:cTn id="38" fill="hold">
                            <p:stCondLst>
                              <p:cond delay="3500"/>
                            </p:stCondLst>
                            <p:childTnLst>
                              <p:par>
                                <p:cTn id="39" presetID="10"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par>
                          <p:cTn id="42" fill="hold">
                            <p:stCondLst>
                              <p:cond delay="4000"/>
                            </p:stCondLst>
                            <p:childTnLst>
                              <p:par>
                                <p:cTn id="43" presetID="22" presetClass="entr" presetSubtype="1"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5000"/>
                            </p:stCondLst>
                            <p:childTnLst>
                              <p:par>
                                <p:cTn id="53" presetID="10"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פינות עליונות מעוגלות 3">
            <a:extLst>
              <a:ext uri="{FF2B5EF4-FFF2-40B4-BE49-F238E27FC236}">
                <a16:creationId xmlns:a16="http://schemas.microsoft.com/office/drawing/2014/main" xmlns="" id="{B65C8C19-9D5C-4C63-919F-D10A6E345437}"/>
              </a:ext>
            </a:extLst>
          </p:cNvPr>
          <p:cNvSpPr/>
          <p:nvPr/>
        </p:nvSpPr>
        <p:spPr>
          <a:xfrm rot="5400000">
            <a:off x="2976490" y="2254936"/>
            <a:ext cx="1263161" cy="7216141"/>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תמונה 5" descr="תמונה שמכילה חוץ, כביש, רחוב, סצינה&#10;&#10;התיאור נוצר באופן אוטומטי">
            <a:extLst>
              <a:ext uri="{FF2B5EF4-FFF2-40B4-BE49-F238E27FC236}">
                <a16:creationId xmlns:a16="http://schemas.microsoft.com/office/drawing/2014/main" xmlns="" id="{5A9444EE-912E-40FC-A5CA-0F2AD1B953FD}"/>
              </a:ext>
            </a:extLst>
          </p:cNvPr>
          <p:cNvPicPr>
            <a:picLocks noChangeAspect="1"/>
          </p:cNvPicPr>
          <p:nvPr/>
        </p:nvPicPr>
        <p:blipFill rotWithShape="1">
          <a:blip r:embed="rId3" cstate="print">
            <a:extLst>
              <a:ext uri="{28A0092B-C50C-407E-A947-70E740481C1C}">
                <a14:useLocalDpi xmlns:a14="http://schemas.microsoft.com/office/drawing/2010/main" xmlns=""/>
              </a:ext>
            </a:extLst>
          </a:blip>
          <a:srcRect/>
          <a:stretch/>
        </p:blipFill>
        <p:spPr>
          <a:xfrm>
            <a:off x="340042" y="342445"/>
            <a:ext cx="3060313" cy="4714107"/>
          </a:xfrm>
          <a:prstGeom prst="roundRect">
            <a:avLst/>
          </a:prstGeom>
        </p:spPr>
      </p:pic>
      <p:pic>
        <p:nvPicPr>
          <p:cNvPr id="12" name="תמונה 11">
            <a:extLst>
              <a:ext uri="{FF2B5EF4-FFF2-40B4-BE49-F238E27FC236}">
                <a16:creationId xmlns:a16="http://schemas.microsoft.com/office/drawing/2014/main" xmlns="" id="{6E93C4D3-BA9C-4D8C-8A4A-9FAF95D7A69B}"/>
              </a:ext>
            </a:extLst>
          </p:cNvPr>
          <p:cNvPicPr>
            <a:picLocks noChangeAspect="1"/>
          </p:cNvPicPr>
          <p:nvPr/>
        </p:nvPicPr>
        <p:blipFill rotWithShape="1">
          <a:blip r:embed="rId4" cstate="print">
            <a:extLst>
              <a:ext uri="{28A0092B-C50C-407E-A947-70E740481C1C}">
                <a14:useLocalDpi xmlns:a14="http://schemas.microsoft.com/office/drawing/2010/main" xmlns=""/>
              </a:ext>
            </a:extLst>
          </a:blip>
          <a:srcRect/>
          <a:stretch/>
        </p:blipFill>
        <p:spPr>
          <a:xfrm>
            <a:off x="3505861" y="342445"/>
            <a:ext cx="3816451" cy="2209225"/>
          </a:xfrm>
          <a:prstGeom prst="roundRect">
            <a:avLst/>
          </a:prstGeom>
        </p:spPr>
      </p:pic>
      <p:pic>
        <p:nvPicPr>
          <p:cNvPr id="14" name="תמונה 13" descr="תמונה שמכילה עץ, חוץ, מים, טבע&#10;&#10;התיאור נוצר באופן אוטומטי">
            <a:extLst>
              <a:ext uri="{FF2B5EF4-FFF2-40B4-BE49-F238E27FC236}">
                <a16:creationId xmlns:a16="http://schemas.microsoft.com/office/drawing/2014/main" xmlns="" id="{E4EC82A9-B9B7-40E3-AEE0-D4291A9EA9AF}"/>
              </a:ext>
            </a:extLst>
          </p:cNvPr>
          <p:cNvPicPr>
            <a:picLocks noChangeAspect="1"/>
          </p:cNvPicPr>
          <p:nvPr/>
        </p:nvPicPr>
        <p:blipFill>
          <a:blip r:embed="rId5" cstate="print">
            <a:extLst>
              <a:ext uri="{28A0092B-C50C-407E-A947-70E740481C1C}">
                <a14:useLocalDpi xmlns:a14="http://schemas.microsoft.com/office/drawing/2010/main" xmlns=""/>
              </a:ext>
            </a:extLst>
          </a:blip>
          <a:stretch>
            <a:fillRect/>
          </a:stretch>
        </p:blipFill>
        <p:spPr>
          <a:xfrm>
            <a:off x="3505861" y="2649414"/>
            <a:ext cx="3816450" cy="2407138"/>
          </a:xfrm>
          <a:prstGeom prst="roundRect">
            <a:avLst/>
          </a:prstGeom>
        </p:spPr>
      </p:pic>
      <p:pic>
        <p:nvPicPr>
          <p:cNvPr id="16" name="תמונה 15" descr="תמונה שמכילה חוץ, דשא, שמים, יום&#10;&#10;התיאור נוצר באופן אוטומטי">
            <a:extLst>
              <a:ext uri="{FF2B5EF4-FFF2-40B4-BE49-F238E27FC236}">
                <a16:creationId xmlns:a16="http://schemas.microsoft.com/office/drawing/2014/main" xmlns="" id="{DA66B114-29F5-4E5C-834F-5C4220B1DD28}"/>
              </a:ext>
            </a:extLst>
          </p:cNvPr>
          <p:cNvPicPr>
            <a:picLocks noChangeAspect="1"/>
          </p:cNvPicPr>
          <p:nvPr/>
        </p:nvPicPr>
        <p:blipFill rotWithShape="1">
          <a:blip r:embed="rId6" cstate="print">
            <a:extLst>
              <a:ext uri="{28A0092B-C50C-407E-A947-70E740481C1C}">
                <a14:useLocalDpi xmlns:a14="http://schemas.microsoft.com/office/drawing/2010/main" xmlns=""/>
              </a:ext>
            </a:extLst>
          </a:blip>
          <a:srcRect/>
          <a:stretch/>
        </p:blipFill>
        <p:spPr>
          <a:xfrm>
            <a:off x="7427816" y="342445"/>
            <a:ext cx="4424141" cy="2219046"/>
          </a:xfrm>
          <a:prstGeom prst="roundRect">
            <a:avLst/>
          </a:prstGeom>
        </p:spPr>
      </p:pic>
      <p:pic>
        <p:nvPicPr>
          <p:cNvPr id="18" name="תמונה 17" descr="תמונה שמכילה דשא, עץ, חוץ, שדה&#10;&#10;התיאור נוצר באופן אוטומטי">
            <a:extLst>
              <a:ext uri="{FF2B5EF4-FFF2-40B4-BE49-F238E27FC236}">
                <a16:creationId xmlns:a16="http://schemas.microsoft.com/office/drawing/2014/main" xmlns="" id="{4B2523E9-022A-439B-A24B-35E811EF1FEB}"/>
              </a:ext>
            </a:extLst>
          </p:cNvPr>
          <p:cNvPicPr>
            <a:picLocks noChangeAspect="1"/>
          </p:cNvPicPr>
          <p:nvPr/>
        </p:nvPicPr>
        <p:blipFill>
          <a:blip r:embed="rId7" cstate="print">
            <a:extLst>
              <a:ext uri="{28A0092B-C50C-407E-A947-70E740481C1C}">
                <a14:useLocalDpi xmlns:a14="http://schemas.microsoft.com/office/drawing/2010/main" xmlns=""/>
              </a:ext>
            </a:extLst>
          </a:blip>
          <a:stretch>
            <a:fillRect/>
          </a:stretch>
        </p:blipFill>
        <p:spPr>
          <a:xfrm>
            <a:off x="7427817" y="2649414"/>
            <a:ext cx="2530060" cy="3866141"/>
          </a:xfrm>
          <a:prstGeom prst="roundRect">
            <a:avLst/>
          </a:prstGeom>
        </p:spPr>
      </p:pic>
      <p:pic>
        <p:nvPicPr>
          <p:cNvPr id="20" name="תמונה 19" descr="תמונה שמכילה בניין, אבן, לבנה, קשת&#10;&#10;התיאור נוצר באופן אוטומטי">
            <a:extLst>
              <a:ext uri="{FF2B5EF4-FFF2-40B4-BE49-F238E27FC236}">
                <a16:creationId xmlns:a16="http://schemas.microsoft.com/office/drawing/2014/main" xmlns="" id="{8D7C876F-E1E2-4D18-8F49-941F51973A1A}"/>
              </a:ext>
            </a:extLst>
          </p:cNvPr>
          <p:cNvPicPr>
            <a:picLocks noChangeAspect="1"/>
          </p:cNvPicPr>
          <p:nvPr/>
        </p:nvPicPr>
        <p:blipFill rotWithShape="1">
          <a:blip r:embed="rId8" cstate="print">
            <a:extLst>
              <a:ext uri="{28A0092B-C50C-407E-A947-70E740481C1C}">
                <a14:useLocalDpi xmlns:a14="http://schemas.microsoft.com/office/drawing/2010/main" xmlns=""/>
              </a:ext>
            </a:extLst>
          </a:blip>
          <a:srcRect/>
          <a:stretch/>
        </p:blipFill>
        <p:spPr>
          <a:xfrm>
            <a:off x="10063383" y="2649414"/>
            <a:ext cx="1788575" cy="3845171"/>
          </a:xfrm>
          <a:prstGeom prst="roundRect">
            <a:avLst>
              <a:gd name="adj" fmla="val 21158"/>
            </a:avLst>
          </a:prstGeom>
        </p:spPr>
      </p:pic>
      <p:sp>
        <p:nvSpPr>
          <p:cNvPr id="22" name="TextBox 25">
            <a:extLst>
              <a:ext uri="{FF2B5EF4-FFF2-40B4-BE49-F238E27FC236}">
                <a16:creationId xmlns:a16="http://schemas.microsoft.com/office/drawing/2014/main" xmlns="" id="{6A849FDC-7D79-452A-91AE-796CF6C56379}"/>
              </a:ext>
            </a:extLst>
          </p:cNvPr>
          <p:cNvSpPr txBox="1"/>
          <p:nvPr/>
        </p:nvSpPr>
        <p:spPr>
          <a:xfrm>
            <a:off x="340042" y="5612168"/>
            <a:ext cx="5228881" cy="501676"/>
          </a:xfrm>
          <a:prstGeom prst="rect">
            <a:avLst/>
          </a:prstGeom>
          <a:noFill/>
        </p:spPr>
        <p:txBody>
          <a:bodyPr wrap="square" anchor="ctr" anchorCtr="0">
            <a:spAutoFit/>
          </a:bodyPr>
          <a:lstStyle/>
          <a:p>
            <a:pPr>
              <a:lnSpc>
                <a:spcPct val="95000"/>
              </a:lnSpc>
            </a:pPr>
            <a:r>
              <a:rPr lang="en-US" sz="2800" b="1" dirty="0">
                <a:solidFill>
                  <a:srgbClr val="3E9CA1"/>
                </a:solidFill>
              </a:rPr>
              <a:t>Israel views </a:t>
            </a:r>
          </a:p>
        </p:txBody>
      </p:sp>
      <p:sp>
        <p:nvSpPr>
          <p:cNvPr id="17" name="מלבן: פינות עליונות מעוגלות 3">
            <a:extLst>
              <a:ext uri="{FF2B5EF4-FFF2-40B4-BE49-F238E27FC236}">
                <a16:creationId xmlns:a16="http://schemas.microsoft.com/office/drawing/2014/main" xmlns="" id="{672B64D2-64DE-4DD0-AD5B-4FF424C7CC7E}"/>
              </a:ext>
            </a:extLst>
          </p:cNvPr>
          <p:cNvSpPr/>
          <p:nvPr/>
        </p:nvSpPr>
        <p:spPr>
          <a:xfrm rot="5400000">
            <a:off x="947883" y="3518329"/>
            <a:ext cx="501676" cy="1717358"/>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1" name="TextBox 25">
            <a:extLst>
              <a:ext uri="{FF2B5EF4-FFF2-40B4-BE49-F238E27FC236}">
                <a16:creationId xmlns:a16="http://schemas.microsoft.com/office/drawing/2014/main" xmlns="" id="{2DB871FA-803C-4BE8-9B79-99AFBB77084E}"/>
              </a:ext>
            </a:extLst>
          </p:cNvPr>
          <p:cNvSpPr txBox="1"/>
          <p:nvPr/>
        </p:nvSpPr>
        <p:spPr>
          <a:xfrm>
            <a:off x="340042" y="4131655"/>
            <a:ext cx="1717358" cy="501676"/>
          </a:xfrm>
          <a:prstGeom prst="rect">
            <a:avLst/>
          </a:prstGeom>
          <a:noFill/>
        </p:spPr>
        <p:txBody>
          <a:bodyPr wrap="square" anchor="ctr" anchorCtr="0">
            <a:spAutoFit/>
          </a:bodyPr>
          <a:lstStyle/>
          <a:p>
            <a:pPr>
              <a:lnSpc>
                <a:spcPct val="95000"/>
              </a:lnSpc>
            </a:pPr>
            <a:r>
              <a:rPr lang="en-US" sz="2800" b="1" dirty="0">
                <a:solidFill>
                  <a:srgbClr val="3E9CA1"/>
                </a:solidFill>
              </a:rPr>
              <a:t>Tel Aviv</a:t>
            </a:r>
          </a:p>
        </p:txBody>
      </p:sp>
      <p:sp>
        <p:nvSpPr>
          <p:cNvPr id="23" name="מלבן: פינות עליונות מעוגלות 3">
            <a:extLst>
              <a:ext uri="{FF2B5EF4-FFF2-40B4-BE49-F238E27FC236}">
                <a16:creationId xmlns:a16="http://schemas.microsoft.com/office/drawing/2014/main" xmlns="" id="{D87CA110-5D98-4CF9-A0D7-A7BB56C3975E}"/>
              </a:ext>
            </a:extLst>
          </p:cNvPr>
          <p:cNvSpPr/>
          <p:nvPr/>
        </p:nvSpPr>
        <p:spPr>
          <a:xfrm rot="5400000">
            <a:off x="4111963" y="1131557"/>
            <a:ext cx="501676" cy="1717358"/>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0" name="TextBox 25">
            <a:extLst>
              <a:ext uri="{FF2B5EF4-FFF2-40B4-BE49-F238E27FC236}">
                <a16:creationId xmlns:a16="http://schemas.microsoft.com/office/drawing/2014/main" xmlns="" id="{24B6A3DD-B331-4751-AAE6-472DE263410E}"/>
              </a:ext>
            </a:extLst>
          </p:cNvPr>
          <p:cNvSpPr txBox="1"/>
          <p:nvPr/>
        </p:nvSpPr>
        <p:spPr>
          <a:xfrm>
            <a:off x="3453108" y="1739398"/>
            <a:ext cx="1960853" cy="501676"/>
          </a:xfrm>
          <a:prstGeom prst="rect">
            <a:avLst/>
          </a:prstGeom>
          <a:noFill/>
        </p:spPr>
        <p:txBody>
          <a:bodyPr wrap="square" anchor="ctr" anchorCtr="0">
            <a:spAutoFit/>
          </a:bodyPr>
          <a:lstStyle/>
          <a:p>
            <a:pPr>
              <a:lnSpc>
                <a:spcPct val="95000"/>
              </a:lnSpc>
            </a:pPr>
            <a:r>
              <a:rPr lang="en-US" sz="2800" b="1" dirty="0">
                <a:solidFill>
                  <a:srgbClr val="3E9CA1"/>
                </a:solidFill>
              </a:rPr>
              <a:t>Dad sea</a:t>
            </a:r>
          </a:p>
        </p:txBody>
      </p:sp>
      <p:sp>
        <p:nvSpPr>
          <p:cNvPr id="24" name="מלבן: פינות עליונות מעוגלות 3">
            <a:extLst>
              <a:ext uri="{FF2B5EF4-FFF2-40B4-BE49-F238E27FC236}">
                <a16:creationId xmlns:a16="http://schemas.microsoft.com/office/drawing/2014/main" xmlns="" id="{A4145F8E-808E-4483-957F-1A5B85E87B95}"/>
              </a:ext>
            </a:extLst>
          </p:cNvPr>
          <p:cNvSpPr/>
          <p:nvPr/>
        </p:nvSpPr>
        <p:spPr>
          <a:xfrm rot="5400000">
            <a:off x="8609589" y="-487229"/>
            <a:ext cx="501676" cy="2865222"/>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3" name="TextBox 25">
            <a:extLst>
              <a:ext uri="{FF2B5EF4-FFF2-40B4-BE49-F238E27FC236}">
                <a16:creationId xmlns:a16="http://schemas.microsoft.com/office/drawing/2014/main" xmlns="" id="{5A535044-3A5B-45E2-80F6-2DB2154CBCEE}"/>
              </a:ext>
            </a:extLst>
          </p:cNvPr>
          <p:cNvSpPr txBox="1"/>
          <p:nvPr/>
        </p:nvSpPr>
        <p:spPr>
          <a:xfrm>
            <a:off x="7375063" y="694544"/>
            <a:ext cx="2970727" cy="501676"/>
          </a:xfrm>
          <a:prstGeom prst="rect">
            <a:avLst/>
          </a:prstGeom>
          <a:noFill/>
        </p:spPr>
        <p:txBody>
          <a:bodyPr wrap="square" anchor="ctr" anchorCtr="0">
            <a:spAutoFit/>
          </a:bodyPr>
          <a:lstStyle/>
          <a:p>
            <a:pPr>
              <a:lnSpc>
                <a:spcPct val="95000"/>
              </a:lnSpc>
            </a:pPr>
            <a:r>
              <a:rPr lang="en-US" sz="2800" b="1" dirty="0">
                <a:solidFill>
                  <a:srgbClr val="3E9CA1"/>
                </a:solidFill>
              </a:rPr>
              <a:t>Tel Aviv beach </a:t>
            </a:r>
          </a:p>
        </p:txBody>
      </p:sp>
      <p:sp>
        <p:nvSpPr>
          <p:cNvPr id="25" name="מלבן: פינות עליונות מעוגלות 3">
            <a:extLst>
              <a:ext uri="{FF2B5EF4-FFF2-40B4-BE49-F238E27FC236}">
                <a16:creationId xmlns:a16="http://schemas.microsoft.com/office/drawing/2014/main" xmlns="" id="{94BD6DD9-CC8E-4E2D-96BB-733745B3B9E4}"/>
              </a:ext>
            </a:extLst>
          </p:cNvPr>
          <p:cNvSpPr/>
          <p:nvPr/>
        </p:nvSpPr>
        <p:spPr>
          <a:xfrm rot="10800000">
            <a:off x="10063383" y="4090424"/>
            <a:ext cx="501676" cy="2238834"/>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5" name="TextBox 25">
            <a:extLst>
              <a:ext uri="{FF2B5EF4-FFF2-40B4-BE49-F238E27FC236}">
                <a16:creationId xmlns:a16="http://schemas.microsoft.com/office/drawing/2014/main" xmlns="" id="{67DC58A2-E75A-4C6B-9D3F-35A8FCB10F00}"/>
              </a:ext>
            </a:extLst>
          </p:cNvPr>
          <p:cNvSpPr txBox="1"/>
          <p:nvPr/>
        </p:nvSpPr>
        <p:spPr>
          <a:xfrm rot="16200000">
            <a:off x="9232509" y="4959003"/>
            <a:ext cx="2128616" cy="501676"/>
          </a:xfrm>
          <a:prstGeom prst="rect">
            <a:avLst/>
          </a:prstGeom>
          <a:noFill/>
        </p:spPr>
        <p:txBody>
          <a:bodyPr wrap="square" anchor="ctr" anchorCtr="0">
            <a:spAutoFit/>
          </a:bodyPr>
          <a:lstStyle/>
          <a:p>
            <a:pPr>
              <a:lnSpc>
                <a:spcPct val="95000"/>
              </a:lnSpc>
            </a:pPr>
            <a:r>
              <a:rPr lang="en-US" sz="2800" b="1" dirty="0">
                <a:solidFill>
                  <a:srgbClr val="3E9CA1"/>
                </a:solidFill>
              </a:rPr>
              <a:t>Jerusalem</a:t>
            </a:r>
          </a:p>
        </p:txBody>
      </p:sp>
    </p:spTree>
    <p:extLst>
      <p:ext uri="{BB962C8B-B14F-4D97-AF65-F5344CB8AC3E}">
        <p14:creationId xmlns:p14="http://schemas.microsoft.com/office/powerpoint/2010/main" xmlns="" val="80947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8"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500"/>
                                        <p:tgtEl>
                                          <p:spTgt spid="12"/>
                                        </p:tgtEl>
                                      </p:cBhvr>
                                    </p:animEffect>
                                  </p:childTnLst>
                                </p:cTn>
                              </p:par>
                              <p:par>
                                <p:cTn id="14" presetID="22" presetClass="entr" presetSubtype="2" fill="hold"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wipe(right)">
                                      <p:cBhvr>
                                        <p:cTn id="16" dur="500"/>
                                        <p:tgtEl>
                                          <p:spTgt spid="14"/>
                                        </p:tgtEl>
                                      </p:cBhvr>
                                    </p:animEffect>
                                  </p:childTnLst>
                                </p:cTn>
                              </p:par>
                              <p:par>
                                <p:cTn id="17" presetID="22" presetClass="entr" presetSubtype="1"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up)">
                                      <p:cBhvr>
                                        <p:cTn id="19" dur="500"/>
                                        <p:tgtEl>
                                          <p:spTgt spid="16"/>
                                        </p:tgtEl>
                                      </p:cBhvr>
                                    </p:animEffect>
                                  </p:childTnLst>
                                </p:cTn>
                              </p:par>
                              <p:par>
                                <p:cTn id="20" presetID="22" presetClass="entr" presetSubtype="8"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left)">
                                      <p:cBhvr>
                                        <p:cTn id="22" dur="500"/>
                                        <p:tgtEl>
                                          <p:spTgt spid="18"/>
                                        </p:tgtEl>
                                      </p:cBhvr>
                                    </p:animEffect>
                                  </p:childTnLst>
                                </p:cTn>
                              </p:par>
                              <p:par>
                                <p:cTn id="23" presetID="22" presetClass="entr" presetSubtype="2"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right)">
                                      <p:cBhvr>
                                        <p:cTn id="25" dur="500"/>
                                        <p:tgtEl>
                                          <p:spTgt spid="2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down)">
                                      <p:cBhvr>
                                        <p:cTn id="28" dur="500"/>
                                        <p:tgtEl>
                                          <p:spTgt spid="22"/>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down)">
                                      <p:cBhvr>
                                        <p:cTn id="37" dur="500"/>
                                        <p:tgtEl>
                                          <p:spTgt spid="1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down)">
                                      <p:cBhvr>
                                        <p:cTn id="40" dur="500"/>
                                        <p:tgtEl>
                                          <p:spTgt spid="15"/>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left)">
                                      <p:cBhvr>
                                        <p:cTn id="43" dur="500"/>
                                        <p:tgtEl>
                                          <p:spTgt spid="17"/>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23"/>
                                        </p:tgtEl>
                                        <p:attrNameLst>
                                          <p:attrName>style.visibility</p:attrName>
                                        </p:attrNameLst>
                                      </p:cBhvr>
                                      <p:to>
                                        <p:strVal val="visible"/>
                                      </p:to>
                                    </p:set>
                                    <p:animEffect transition="in" filter="wipe(left)">
                                      <p:cBhvr>
                                        <p:cTn id="46" dur="500"/>
                                        <p:tgtEl>
                                          <p:spTgt spid="23"/>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2" grpId="0"/>
      <p:bldP spid="17" grpId="0" animBg="1"/>
      <p:bldP spid="11" grpId="0"/>
      <p:bldP spid="23" grpId="0" animBg="1"/>
      <p:bldP spid="10" grpId="0"/>
      <p:bldP spid="24" grpId="0" animBg="1"/>
      <p:bldP spid="13" grpId="0"/>
      <p:bldP spid="25" grpId="0" animBg="1"/>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1" name="מלבן 20"/>
          <p:cNvSpPr/>
          <p:nvPr/>
        </p:nvSpPr>
        <p:spPr>
          <a:xfrm>
            <a:off x="6456746" y="2723561"/>
            <a:ext cx="3299091" cy="1426865"/>
          </a:xfrm>
          <a:prstGeom prst="rect">
            <a:avLst/>
          </a:prstGeom>
          <a:effectLst/>
        </p:spPr>
        <p:txBody>
          <a:bodyPr wrap="square">
            <a:spAutoFit/>
          </a:bodyPr>
          <a:lstStyle/>
          <a:p>
            <a:pPr defTabSz="1219170">
              <a:lnSpc>
                <a:spcPct val="80000"/>
              </a:lnSpc>
            </a:pPr>
            <a:r>
              <a:rPr lang="en-US" sz="5400" b="1" dirty="0">
                <a:solidFill>
                  <a:prstClr val="white"/>
                </a:solidFill>
              </a:rPr>
              <a:t>Thank you!</a:t>
            </a:r>
          </a:p>
        </p:txBody>
      </p:sp>
      <p:cxnSp>
        <p:nvCxnSpPr>
          <p:cNvPr id="6" name="Straight Connector 5">
            <a:extLst>
              <a:ext uri="{FF2B5EF4-FFF2-40B4-BE49-F238E27FC236}">
                <a16:creationId xmlns:a16="http://schemas.microsoft.com/office/drawing/2014/main" xmlns="" id="{8344C996-6B96-428A-8C93-6ABE98763AA6}"/>
              </a:ext>
            </a:extLst>
          </p:cNvPr>
          <p:cNvCxnSpPr>
            <a:cxnSpLocks/>
          </p:cNvCxnSpPr>
          <p:nvPr/>
        </p:nvCxnSpPr>
        <p:spPr>
          <a:xfrm>
            <a:off x="6096000" y="2543671"/>
            <a:ext cx="0" cy="1770659"/>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pic>
        <p:nvPicPr>
          <p:cNvPr id="3" name="תמונה 2">
            <a:extLst>
              <a:ext uri="{FF2B5EF4-FFF2-40B4-BE49-F238E27FC236}">
                <a16:creationId xmlns:a16="http://schemas.microsoft.com/office/drawing/2014/main" xmlns="" id="{7C4CFE82-3A1D-46AF-B4A4-B3ED22CD53F9}"/>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2436163" y="2286068"/>
            <a:ext cx="3426117" cy="2092015"/>
          </a:xfrm>
          <a:prstGeom prst="rect">
            <a:avLst/>
          </a:prstGeom>
        </p:spPr>
      </p:pic>
    </p:spTree>
    <p:extLst>
      <p:ext uri="{BB962C8B-B14F-4D97-AF65-F5344CB8AC3E}">
        <p14:creationId xmlns:p14="http://schemas.microsoft.com/office/powerpoint/2010/main" xmlns="" val="61962472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BF7643-16C2-4F47-860F-9762BCF7EE19}"/>
              </a:ext>
            </a:extLst>
          </p:cNvPr>
          <p:cNvSpPr>
            <a:spLocks noGrp="1"/>
          </p:cNvSpPr>
          <p:nvPr>
            <p:ph idx="1"/>
          </p:nvPr>
        </p:nvSpPr>
        <p:spPr>
          <a:xfrm>
            <a:off x="5241406" y="2123697"/>
            <a:ext cx="6161591" cy="3896451"/>
          </a:xfrm>
        </p:spPr>
        <p:txBody>
          <a:bodyPr wrap="square">
            <a:spAutoFit/>
          </a:bodyPr>
          <a:lstStyle/>
          <a:p>
            <a:pPr marL="0" indent="0">
              <a:spcBef>
                <a:spcPts val="1800"/>
              </a:spcBef>
              <a:buNone/>
            </a:pPr>
            <a:r>
              <a:rPr lang="x-none" sz="1600" b="1" dirty="0">
                <a:solidFill>
                  <a:schemeClr val="tx1"/>
                </a:solidFill>
              </a:rPr>
              <a:t>Goal:  </a:t>
            </a:r>
            <a:r>
              <a:rPr lang="en-US" sz="1600" b="1" dirty="0">
                <a:solidFill>
                  <a:schemeClr val="tx1"/>
                </a:solidFill>
              </a:rPr>
              <a:t>to support and promote the effective exploitation of digital technologies for training and learning in </a:t>
            </a:r>
            <a:r>
              <a:rPr lang="x-none" sz="1600" b="1" dirty="0">
                <a:solidFill>
                  <a:schemeClr val="tx1"/>
                </a:solidFill>
              </a:rPr>
              <a:t>diverse </a:t>
            </a:r>
            <a:r>
              <a:rPr lang="en-US" sz="1600" b="1" dirty="0">
                <a:solidFill>
                  <a:schemeClr val="tx1"/>
                </a:solidFill>
              </a:rPr>
              <a:t>organizations</a:t>
            </a:r>
            <a:endParaRPr lang="x-none" sz="1600" b="1" dirty="0">
              <a:solidFill>
                <a:schemeClr val="tx1"/>
              </a:solidFill>
            </a:endParaRPr>
          </a:p>
          <a:p>
            <a:pPr>
              <a:spcBef>
                <a:spcPts val="1800"/>
              </a:spcBef>
            </a:pPr>
            <a:r>
              <a:rPr lang="x-none" sz="1600" b="1" dirty="0">
                <a:solidFill>
                  <a:schemeClr val="tx1"/>
                </a:solidFill>
              </a:rPr>
              <a:t>BA Degree</a:t>
            </a:r>
            <a:r>
              <a:rPr lang="x-none" sz="1600" dirty="0">
                <a:solidFill>
                  <a:schemeClr val="tx1"/>
                </a:solidFill>
              </a:rPr>
              <a:t>: </a:t>
            </a:r>
            <a:r>
              <a:rPr lang="en-US" sz="1600" dirty="0">
                <a:solidFill>
                  <a:schemeClr val="tx1"/>
                </a:solidFill>
              </a:rPr>
              <a:t>academic foundation and applied skills for planning, designing, and developing digital learning solutions</a:t>
            </a:r>
            <a:endParaRPr lang="x-none" sz="1600" dirty="0">
              <a:solidFill>
                <a:schemeClr val="tx1"/>
              </a:solidFill>
            </a:endParaRPr>
          </a:p>
          <a:p>
            <a:pPr>
              <a:spcBef>
                <a:spcPts val="1800"/>
              </a:spcBef>
            </a:pPr>
            <a:r>
              <a:rPr lang="x-none" sz="1600" b="1" dirty="0">
                <a:solidFill>
                  <a:schemeClr val="tx1"/>
                </a:solidFill>
              </a:rPr>
              <a:t>MA Degree</a:t>
            </a:r>
            <a:r>
              <a:rPr lang="x-none" sz="1600" dirty="0">
                <a:solidFill>
                  <a:schemeClr val="tx1"/>
                </a:solidFill>
              </a:rPr>
              <a:t>: </a:t>
            </a:r>
            <a:r>
              <a:rPr lang="en-US" sz="1600" dirty="0">
                <a:solidFill>
                  <a:schemeClr val="tx1"/>
                </a:solidFill>
              </a:rPr>
              <a:t>management and implementation of learning &amp; technology</a:t>
            </a:r>
            <a:r>
              <a:rPr lang="x-none" sz="1600" dirty="0">
                <a:solidFill>
                  <a:schemeClr val="tx1"/>
                </a:solidFill>
              </a:rPr>
              <a:t> for professionals in the field</a:t>
            </a:r>
          </a:p>
          <a:p>
            <a:pPr>
              <a:spcBef>
                <a:spcPts val="1800"/>
              </a:spcBef>
            </a:pPr>
            <a:r>
              <a:rPr lang="x-none" sz="1600" b="1" dirty="0">
                <a:solidFill>
                  <a:schemeClr val="tx1"/>
                </a:solidFill>
              </a:rPr>
              <a:t>Integrated BA/MA program</a:t>
            </a:r>
            <a:r>
              <a:rPr lang="x-none" sz="1600" dirty="0">
                <a:solidFill>
                  <a:schemeClr val="tx1"/>
                </a:solidFill>
              </a:rPr>
              <a:t>: </a:t>
            </a:r>
            <a:r>
              <a:rPr lang="en-US" sz="1600" dirty="0">
                <a:solidFill>
                  <a:schemeClr val="tx1"/>
                </a:solidFill>
              </a:rPr>
              <a:t>allows outstanding undergraduate students to simultaneously acquire B.A. &amp; M.A. degrees.</a:t>
            </a:r>
          </a:p>
          <a:p>
            <a:pPr>
              <a:spcBef>
                <a:spcPts val="1800"/>
              </a:spcBef>
            </a:pPr>
            <a:r>
              <a:rPr lang="en-US" sz="1600" b="1" dirty="0">
                <a:solidFill>
                  <a:schemeClr val="tx1"/>
                </a:solidFill>
              </a:rPr>
              <a:t>Faculty</a:t>
            </a:r>
            <a:r>
              <a:rPr lang="en-US" sz="1600" dirty="0">
                <a:solidFill>
                  <a:schemeClr val="tx1"/>
                </a:solidFill>
              </a:rPr>
              <a:t> includes senior academic staff alongside industry experts.</a:t>
            </a:r>
          </a:p>
        </p:txBody>
      </p:sp>
      <p:sp>
        <p:nvSpPr>
          <p:cNvPr id="4" name="TextBox 3">
            <a:extLst>
              <a:ext uri="{FF2B5EF4-FFF2-40B4-BE49-F238E27FC236}">
                <a16:creationId xmlns:a16="http://schemas.microsoft.com/office/drawing/2014/main" xmlns="" id="{DD1C2E98-F0A6-4258-9505-92B4E220D9D0}"/>
              </a:ext>
            </a:extLst>
          </p:cNvPr>
          <p:cNvSpPr txBox="1"/>
          <p:nvPr/>
        </p:nvSpPr>
        <p:spPr>
          <a:xfrm>
            <a:off x="6399835" y="530432"/>
            <a:ext cx="5093826" cy="892552"/>
          </a:xfrm>
          <a:prstGeom prst="rect">
            <a:avLst/>
          </a:prstGeom>
          <a:noFill/>
        </p:spPr>
        <p:txBody>
          <a:bodyPr wrap="square">
            <a:spAutoFit/>
          </a:bodyPr>
          <a:lstStyle/>
          <a:p>
            <a:r>
              <a:rPr lang="en-US" sz="2600" dirty="0">
                <a:solidFill>
                  <a:schemeClr val="bg1"/>
                </a:solidFill>
              </a:rPr>
              <a:t>The Faculty of  </a:t>
            </a:r>
            <a:br>
              <a:rPr lang="en-US" sz="2600" dirty="0">
                <a:solidFill>
                  <a:schemeClr val="bg1"/>
                </a:solidFill>
              </a:rPr>
            </a:br>
            <a:r>
              <a:rPr lang="en-US" sz="2600" b="1" dirty="0">
                <a:solidFill>
                  <a:schemeClr val="bg1"/>
                </a:solidFill>
              </a:rPr>
              <a:t>Instructional Technologies</a:t>
            </a:r>
          </a:p>
        </p:txBody>
      </p:sp>
      <p:grpSp>
        <p:nvGrpSpPr>
          <p:cNvPr id="10" name="Group 9">
            <a:extLst>
              <a:ext uri="{FF2B5EF4-FFF2-40B4-BE49-F238E27FC236}">
                <a16:creationId xmlns:a16="http://schemas.microsoft.com/office/drawing/2014/main" xmlns="" id="{6444D699-C137-4590-AA3B-3E280B672E71}"/>
              </a:ext>
            </a:extLst>
          </p:cNvPr>
          <p:cNvGrpSpPr/>
          <p:nvPr/>
        </p:nvGrpSpPr>
        <p:grpSpPr>
          <a:xfrm>
            <a:off x="5241406" y="486715"/>
            <a:ext cx="979986" cy="979986"/>
            <a:chOff x="8983884" y="914238"/>
            <a:chExt cx="1400537" cy="1400537"/>
          </a:xfrm>
        </p:grpSpPr>
        <p:sp>
          <p:nvSpPr>
            <p:cNvPr id="7" name="Oval 6">
              <a:extLst>
                <a:ext uri="{FF2B5EF4-FFF2-40B4-BE49-F238E27FC236}">
                  <a16:creationId xmlns:a16="http://schemas.microsoft.com/office/drawing/2014/main" xmlns="" id="{54C07A19-651C-492E-B641-D01507A77529}"/>
                </a:ext>
              </a:extLst>
            </p:cNvPr>
            <p:cNvSpPr/>
            <p:nvPr/>
          </p:nvSpPr>
          <p:spPr>
            <a:xfrm>
              <a:off x="8983884" y="914238"/>
              <a:ext cx="1400537" cy="1400537"/>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text, clipart&#10;&#10;Description automatically generated">
              <a:extLst>
                <a:ext uri="{FF2B5EF4-FFF2-40B4-BE49-F238E27FC236}">
                  <a16:creationId xmlns:a16="http://schemas.microsoft.com/office/drawing/2014/main" xmlns="" id="{89906917-1AE6-4CAF-8C16-5D6D91F918E7}"/>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314077" y="1223747"/>
              <a:ext cx="740150" cy="706507"/>
            </a:xfrm>
            <a:prstGeom prst="rect">
              <a:avLst/>
            </a:prstGeom>
          </p:spPr>
        </p:pic>
      </p:grpSp>
      <p:sp>
        <p:nvSpPr>
          <p:cNvPr id="11" name="Rectangle 10">
            <a:hlinkClick r:id="rId4" action="ppaction://hlinksldjump"/>
            <a:extLst>
              <a:ext uri="{FF2B5EF4-FFF2-40B4-BE49-F238E27FC236}">
                <a16:creationId xmlns:a16="http://schemas.microsoft.com/office/drawing/2014/main" xmlns="" id="{D786F260-B903-4A20-90E9-D32AAE1E58F3}"/>
              </a:ext>
            </a:extLst>
          </p:cNvPr>
          <p:cNvSpPr/>
          <p:nvPr/>
        </p:nvSpPr>
        <p:spPr>
          <a:xfrm rot="2700000">
            <a:off x="11695395" y="6127972"/>
            <a:ext cx="163691" cy="163691"/>
          </a:xfrm>
          <a:custGeom>
            <a:avLst/>
            <a:gdLst>
              <a:gd name="connsiteX0" fmla="*/ 0 w 798653"/>
              <a:gd name="connsiteY0" fmla="*/ 0 h 798653"/>
              <a:gd name="connsiteX1" fmla="*/ 798653 w 798653"/>
              <a:gd name="connsiteY1" fmla="*/ 0 h 798653"/>
              <a:gd name="connsiteX2" fmla="*/ 798653 w 798653"/>
              <a:gd name="connsiteY2" fmla="*/ 798653 h 798653"/>
              <a:gd name="connsiteX3" fmla="*/ 0 w 798653"/>
              <a:gd name="connsiteY3" fmla="*/ 798653 h 798653"/>
              <a:gd name="connsiteX4" fmla="*/ 0 w 798653"/>
              <a:gd name="connsiteY4" fmla="*/ 0 h 798653"/>
              <a:gd name="connsiteX0" fmla="*/ 0 w 798653"/>
              <a:gd name="connsiteY0" fmla="*/ 798653 h 890093"/>
              <a:gd name="connsiteX1" fmla="*/ 0 w 798653"/>
              <a:gd name="connsiteY1" fmla="*/ 0 h 890093"/>
              <a:gd name="connsiteX2" fmla="*/ 798653 w 798653"/>
              <a:gd name="connsiteY2" fmla="*/ 0 h 890093"/>
              <a:gd name="connsiteX3" fmla="*/ 798653 w 798653"/>
              <a:gd name="connsiteY3" fmla="*/ 798653 h 890093"/>
              <a:gd name="connsiteX4" fmla="*/ 91440 w 798653"/>
              <a:gd name="connsiteY4" fmla="*/ 890093 h 890093"/>
              <a:gd name="connsiteX0" fmla="*/ 0 w 798653"/>
              <a:gd name="connsiteY0" fmla="*/ 798653 h 798653"/>
              <a:gd name="connsiteX1" fmla="*/ 0 w 798653"/>
              <a:gd name="connsiteY1" fmla="*/ 0 h 798653"/>
              <a:gd name="connsiteX2" fmla="*/ 798653 w 798653"/>
              <a:gd name="connsiteY2" fmla="*/ 0 h 798653"/>
              <a:gd name="connsiteX3" fmla="*/ 798653 w 798653"/>
              <a:gd name="connsiteY3" fmla="*/ 798653 h 798653"/>
              <a:gd name="connsiteX0" fmla="*/ 0 w 798653"/>
              <a:gd name="connsiteY0" fmla="*/ 0 h 798653"/>
              <a:gd name="connsiteX1" fmla="*/ 798653 w 798653"/>
              <a:gd name="connsiteY1" fmla="*/ 0 h 798653"/>
              <a:gd name="connsiteX2" fmla="*/ 798653 w 798653"/>
              <a:gd name="connsiteY2" fmla="*/ 798653 h 798653"/>
            </a:gdLst>
            <a:ahLst/>
            <a:cxnLst>
              <a:cxn ang="0">
                <a:pos x="connsiteX0" y="connsiteY0"/>
              </a:cxn>
              <a:cxn ang="0">
                <a:pos x="connsiteX1" y="connsiteY1"/>
              </a:cxn>
              <a:cxn ang="0">
                <a:pos x="connsiteX2" y="connsiteY2"/>
              </a:cxn>
            </a:cxnLst>
            <a:rect l="l" t="t" r="r" b="b"/>
            <a:pathLst>
              <a:path w="798653" h="798653">
                <a:moveTo>
                  <a:pt x="0" y="0"/>
                </a:moveTo>
                <a:lnTo>
                  <a:pt x="798653" y="0"/>
                </a:lnTo>
                <a:lnTo>
                  <a:pt x="798653" y="798653"/>
                </a:lnTo>
              </a:path>
            </a:pathLst>
          </a:custGeom>
          <a:noFill/>
          <a:ln w="41275">
            <a:gradFill flip="none" rotWithShape="1">
              <a:gsLst>
                <a:gs pos="0">
                  <a:srgbClr val="3E9CA1"/>
                </a:gs>
                <a:gs pos="100000">
                  <a:srgbClr val="00747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0315505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1C2E98-F0A6-4258-9505-92B4E220D9D0}"/>
              </a:ext>
            </a:extLst>
          </p:cNvPr>
          <p:cNvSpPr txBox="1"/>
          <p:nvPr/>
        </p:nvSpPr>
        <p:spPr>
          <a:xfrm>
            <a:off x="1789734" y="590448"/>
            <a:ext cx="6161591" cy="892552"/>
          </a:xfrm>
          <a:prstGeom prst="rect">
            <a:avLst/>
          </a:prstGeom>
          <a:noFill/>
        </p:spPr>
        <p:txBody>
          <a:bodyPr wrap="square">
            <a:spAutoFit/>
          </a:bodyPr>
          <a:lstStyle/>
          <a:p>
            <a:r>
              <a:rPr lang="en-US" sz="2600" dirty="0">
                <a:solidFill>
                  <a:schemeClr val="bg1"/>
                </a:solidFill>
              </a:rPr>
              <a:t>Our most innovative program</a:t>
            </a:r>
          </a:p>
          <a:p>
            <a:r>
              <a:rPr lang="en-US" sz="2600" b="1" dirty="0">
                <a:solidFill>
                  <a:schemeClr val="bg1"/>
                </a:solidFill>
              </a:rPr>
              <a:t>Digital medical technologies</a:t>
            </a:r>
          </a:p>
        </p:txBody>
      </p:sp>
      <p:sp>
        <p:nvSpPr>
          <p:cNvPr id="7" name="Oval 6">
            <a:extLst>
              <a:ext uri="{FF2B5EF4-FFF2-40B4-BE49-F238E27FC236}">
                <a16:creationId xmlns:a16="http://schemas.microsoft.com/office/drawing/2014/main" xmlns="" id="{54C07A19-651C-492E-B641-D01507A77529}"/>
              </a:ext>
            </a:extLst>
          </p:cNvPr>
          <p:cNvSpPr/>
          <p:nvPr/>
        </p:nvSpPr>
        <p:spPr>
          <a:xfrm>
            <a:off x="631306" y="486715"/>
            <a:ext cx="979986" cy="979986"/>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action="ppaction://hlinksldjump"/>
            <a:extLst>
              <a:ext uri="{FF2B5EF4-FFF2-40B4-BE49-F238E27FC236}">
                <a16:creationId xmlns:a16="http://schemas.microsoft.com/office/drawing/2014/main" xmlns="" id="{D786F260-B903-4A20-90E9-D32AAE1E58F3}"/>
              </a:ext>
            </a:extLst>
          </p:cNvPr>
          <p:cNvSpPr/>
          <p:nvPr/>
        </p:nvSpPr>
        <p:spPr>
          <a:xfrm rot="2700000">
            <a:off x="11695395" y="6127972"/>
            <a:ext cx="163691" cy="163691"/>
          </a:xfrm>
          <a:custGeom>
            <a:avLst/>
            <a:gdLst>
              <a:gd name="connsiteX0" fmla="*/ 0 w 798653"/>
              <a:gd name="connsiteY0" fmla="*/ 0 h 798653"/>
              <a:gd name="connsiteX1" fmla="*/ 798653 w 798653"/>
              <a:gd name="connsiteY1" fmla="*/ 0 h 798653"/>
              <a:gd name="connsiteX2" fmla="*/ 798653 w 798653"/>
              <a:gd name="connsiteY2" fmla="*/ 798653 h 798653"/>
              <a:gd name="connsiteX3" fmla="*/ 0 w 798653"/>
              <a:gd name="connsiteY3" fmla="*/ 798653 h 798653"/>
              <a:gd name="connsiteX4" fmla="*/ 0 w 798653"/>
              <a:gd name="connsiteY4" fmla="*/ 0 h 798653"/>
              <a:gd name="connsiteX0" fmla="*/ 0 w 798653"/>
              <a:gd name="connsiteY0" fmla="*/ 798653 h 890093"/>
              <a:gd name="connsiteX1" fmla="*/ 0 w 798653"/>
              <a:gd name="connsiteY1" fmla="*/ 0 h 890093"/>
              <a:gd name="connsiteX2" fmla="*/ 798653 w 798653"/>
              <a:gd name="connsiteY2" fmla="*/ 0 h 890093"/>
              <a:gd name="connsiteX3" fmla="*/ 798653 w 798653"/>
              <a:gd name="connsiteY3" fmla="*/ 798653 h 890093"/>
              <a:gd name="connsiteX4" fmla="*/ 91440 w 798653"/>
              <a:gd name="connsiteY4" fmla="*/ 890093 h 890093"/>
              <a:gd name="connsiteX0" fmla="*/ 0 w 798653"/>
              <a:gd name="connsiteY0" fmla="*/ 798653 h 798653"/>
              <a:gd name="connsiteX1" fmla="*/ 0 w 798653"/>
              <a:gd name="connsiteY1" fmla="*/ 0 h 798653"/>
              <a:gd name="connsiteX2" fmla="*/ 798653 w 798653"/>
              <a:gd name="connsiteY2" fmla="*/ 0 h 798653"/>
              <a:gd name="connsiteX3" fmla="*/ 798653 w 798653"/>
              <a:gd name="connsiteY3" fmla="*/ 798653 h 798653"/>
              <a:gd name="connsiteX0" fmla="*/ 0 w 798653"/>
              <a:gd name="connsiteY0" fmla="*/ 0 h 798653"/>
              <a:gd name="connsiteX1" fmla="*/ 798653 w 798653"/>
              <a:gd name="connsiteY1" fmla="*/ 0 h 798653"/>
              <a:gd name="connsiteX2" fmla="*/ 798653 w 798653"/>
              <a:gd name="connsiteY2" fmla="*/ 798653 h 798653"/>
            </a:gdLst>
            <a:ahLst/>
            <a:cxnLst>
              <a:cxn ang="0">
                <a:pos x="connsiteX0" y="connsiteY0"/>
              </a:cxn>
              <a:cxn ang="0">
                <a:pos x="connsiteX1" y="connsiteY1"/>
              </a:cxn>
              <a:cxn ang="0">
                <a:pos x="connsiteX2" y="connsiteY2"/>
              </a:cxn>
            </a:cxnLst>
            <a:rect l="l" t="t" r="r" b="b"/>
            <a:pathLst>
              <a:path w="798653" h="798653">
                <a:moveTo>
                  <a:pt x="0" y="0"/>
                </a:moveTo>
                <a:lnTo>
                  <a:pt x="798653" y="0"/>
                </a:lnTo>
                <a:lnTo>
                  <a:pt x="798653" y="798653"/>
                </a:lnTo>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34">
            <a:extLst>
              <a:ext uri="{FF2B5EF4-FFF2-40B4-BE49-F238E27FC236}">
                <a16:creationId xmlns:a16="http://schemas.microsoft.com/office/drawing/2014/main" xmlns="" id="{18E99D98-8C23-4031-A6E0-EC35B7BA9FF5}"/>
              </a:ext>
            </a:extLst>
          </p:cNvPr>
          <p:cNvPicPr>
            <a:picLocks noChangeAspect="1"/>
          </p:cNvPicPr>
          <p:nvPr/>
        </p:nvPicPr>
        <p:blipFill rotWithShape="1">
          <a:blip r:embed="rId4" cstate="print">
            <a:extLst>
              <a:ext uri="{28A0092B-C50C-407E-A947-70E740481C1C}">
                <a14:useLocalDpi xmlns:a14="http://schemas.microsoft.com/office/drawing/2010/main" xmlns="" val="0"/>
              </a:ext>
            </a:extLst>
          </a:blip>
          <a:srcRect l="76424" r="17262"/>
          <a:stretch/>
        </p:blipFill>
        <p:spPr>
          <a:xfrm>
            <a:off x="732828" y="419797"/>
            <a:ext cx="704896" cy="1213900"/>
          </a:xfrm>
          <a:prstGeom prst="rect">
            <a:avLst/>
          </a:prstGeom>
        </p:spPr>
      </p:pic>
      <p:sp>
        <p:nvSpPr>
          <p:cNvPr id="12" name="Content Placeholder 2">
            <a:extLst>
              <a:ext uri="{FF2B5EF4-FFF2-40B4-BE49-F238E27FC236}">
                <a16:creationId xmlns:a16="http://schemas.microsoft.com/office/drawing/2014/main" xmlns="" id="{9BB13DA4-D202-48FB-8248-4FA0E55ADB1F}"/>
              </a:ext>
            </a:extLst>
          </p:cNvPr>
          <p:cNvSpPr txBox="1">
            <a:spLocks/>
          </p:cNvSpPr>
          <p:nvPr/>
        </p:nvSpPr>
        <p:spPr>
          <a:xfrm>
            <a:off x="631306" y="2033289"/>
            <a:ext cx="8017394" cy="4257576"/>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800"/>
              </a:spcBef>
            </a:pPr>
            <a:r>
              <a:rPr lang="en-US" sz="1600" b="1" dirty="0">
                <a:solidFill>
                  <a:srgbClr val="009086"/>
                </a:solidFill>
              </a:rPr>
              <a:t>Creating a new generation of technologically- </a:t>
            </a:r>
            <a:r>
              <a:rPr lang="en-US" sz="1600" b="1" dirty="0">
                <a:solidFill>
                  <a:schemeClr val="tx1"/>
                </a:solidFill>
              </a:rPr>
              <a:t/>
            </a:r>
            <a:br>
              <a:rPr lang="en-US" sz="1600" b="1" dirty="0">
                <a:solidFill>
                  <a:schemeClr val="tx1"/>
                </a:solidFill>
              </a:rPr>
            </a:br>
            <a:r>
              <a:rPr lang="en-US" sz="1600" dirty="0">
                <a:solidFill>
                  <a:schemeClr val="tx1"/>
                </a:solidFill>
              </a:rPr>
              <a:t>savvy physicians and health analysts</a:t>
            </a:r>
          </a:p>
          <a:p>
            <a:pPr>
              <a:lnSpc>
                <a:spcPct val="100000"/>
              </a:lnSpc>
              <a:spcBef>
                <a:spcPts val="800"/>
              </a:spcBef>
            </a:pPr>
            <a:r>
              <a:rPr lang="en-US" sz="1600" b="1" dirty="0">
                <a:solidFill>
                  <a:srgbClr val="009086"/>
                </a:solidFill>
              </a:rPr>
              <a:t>Innovative and Unique </a:t>
            </a:r>
            <a:r>
              <a:rPr lang="en-US" sz="1600" dirty="0">
                <a:solidFill>
                  <a:schemeClr val="tx1"/>
                </a:solidFill>
              </a:rPr>
              <a:t>– </a:t>
            </a:r>
            <a:br>
              <a:rPr lang="en-US" sz="1600" dirty="0">
                <a:solidFill>
                  <a:schemeClr val="tx1"/>
                </a:solidFill>
              </a:rPr>
            </a:br>
            <a:r>
              <a:rPr lang="en-US" sz="1600" dirty="0">
                <a:solidFill>
                  <a:schemeClr val="tx1"/>
                </a:solidFill>
              </a:rPr>
              <a:t>the only </a:t>
            </a:r>
            <a:r>
              <a:rPr lang="en-US" sz="1600" dirty="0" err="1">
                <a:solidFill>
                  <a:schemeClr val="tx1"/>
                </a:solidFill>
              </a:rPr>
              <a:t>B.Sc</a:t>
            </a:r>
            <a:r>
              <a:rPr lang="en-US" sz="1600" dirty="0">
                <a:solidFill>
                  <a:schemeClr val="tx1"/>
                </a:solidFill>
              </a:rPr>
              <a:t> program of its kind in Israel and around the world</a:t>
            </a:r>
          </a:p>
          <a:p>
            <a:pPr>
              <a:lnSpc>
                <a:spcPct val="100000"/>
              </a:lnSpc>
              <a:spcBef>
                <a:spcPts val="800"/>
              </a:spcBef>
            </a:pPr>
            <a:r>
              <a:rPr lang="en-US" sz="1600" b="1" dirty="0">
                <a:solidFill>
                  <a:srgbClr val="009086"/>
                </a:solidFill>
              </a:rPr>
              <a:t>3 year program </a:t>
            </a:r>
            <a:r>
              <a:rPr lang="en-US" sz="1600" dirty="0">
                <a:solidFill>
                  <a:schemeClr val="tx1"/>
                </a:solidFill>
              </a:rPr>
              <a:t>– </a:t>
            </a:r>
            <a:br>
              <a:rPr lang="en-US" sz="1600" dirty="0">
                <a:solidFill>
                  <a:schemeClr val="tx1"/>
                </a:solidFill>
              </a:rPr>
            </a:br>
            <a:r>
              <a:rPr lang="en-US" sz="1600" dirty="0">
                <a:solidFill>
                  <a:schemeClr val="tx1"/>
                </a:solidFill>
              </a:rPr>
              <a:t>2 years basic medical and data science; 3rd year choice of </a:t>
            </a:r>
            <a:r>
              <a:rPr lang="en-US" sz="1600" dirty="0" err="1">
                <a:solidFill>
                  <a:schemeClr val="tx1"/>
                </a:solidFill>
              </a:rPr>
              <a:t>specializati</a:t>
            </a:r>
            <a:r>
              <a:rPr lang="en-US" sz="1600" dirty="0">
                <a:solidFill>
                  <a:schemeClr val="tx1"/>
                </a:solidFill>
              </a:rPr>
              <a:t>	</a:t>
            </a:r>
          </a:p>
          <a:p>
            <a:pPr>
              <a:lnSpc>
                <a:spcPct val="100000"/>
              </a:lnSpc>
              <a:spcBef>
                <a:spcPts val="800"/>
              </a:spcBef>
            </a:pPr>
            <a:r>
              <a:rPr lang="en-US" sz="1600" b="1" dirty="0">
                <a:solidFill>
                  <a:srgbClr val="009086"/>
                </a:solidFill>
              </a:rPr>
              <a:t>Two specialization tracks </a:t>
            </a:r>
            <a:r>
              <a:rPr lang="en-US" sz="1600" dirty="0">
                <a:solidFill>
                  <a:schemeClr val="tx1"/>
                </a:solidFill>
              </a:rPr>
              <a:t>-  Pre-med and Information Technology</a:t>
            </a:r>
          </a:p>
          <a:p>
            <a:pPr>
              <a:lnSpc>
                <a:spcPct val="100000"/>
              </a:lnSpc>
              <a:spcBef>
                <a:spcPts val="800"/>
              </a:spcBef>
            </a:pPr>
            <a:r>
              <a:rPr lang="en-US" sz="1600" b="1" dirty="0">
                <a:solidFill>
                  <a:srgbClr val="009086"/>
                </a:solidFill>
              </a:rPr>
              <a:t>Final Project </a:t>
            </a:r>
            <a:r>
              <a:rPr lang="en-US" sz="1600" dirty="0">
                <a:solidFill>
                  <a:schemeClr val="tx1"/>
                </a:solidFill>
              </a:rPr>
              <a:t>– hands-on engagement with medical and health-tech entities</a:t>
            </a:r>
          </a:p>
          <a:p>
            <a:pPr>
              <a:lnSpc>
                <a:spcPct val="100000"/>
              </a:lnSpc>
              <a:spcBef>
                <a:spcPts val="800"/>
              </a:spcBef>
            </a:pPr>
            <a:r>
              <a:rPr lang="en-US" sz="1600" b="1" dirty="0">
                <a:solidFill>
                  <a:srgbClr val="009086"/>
                </a:solidFill>
              </a:rPr>
              <a:t>3 major laboratories:  </a:t>
            </a:r>
            <a:r>
              <a:rPr lang="en-US" sz="1600" dirty="0">
                <a:solidFill>
                  <a:schemeClr val="tx1"/>
                </a:solidFill>
              </a:rPr>
              <a:t>Living Lab; Medical Assistive Device Lab (MADE); Health x </a:t>
            </a:r>
            <a:r>
              <a:rPr lang="en-US" sz="1600" dirty="0" err="1">
                <a:solidFill>
                  <a:schemeClr val="tx1"/>
                </a:solidFill>
              </a:rPr>
              <a:t>x</a:t>
            </a:r>
            <a:r>
              <a:rPr lang="en-US" sz="1600" dirty="0">
                <a:solidFill>
                  <a:schemeClr val="tx1"/>
                </a:solidFill>
              </a:rPr>
              <a:t> (HEAL)</a:t>
            </a:r>
          </a:p>
          <a:p>
            <a:pPr>
              <a:lnSpc>
                <a:spcPct val="100000"/>
              </a:lnSpc>
              <a:spcBef>
                <a:spcPts val="800"/>
              </a:spcBef>
            </a:pPr>
            <a:r>
              <a:rPr lang="en-US" sz="1600" b="1" dirty="0">
                <a:solidFill>
                  <a:srgbClr val="009086"/>
                </a:solidFill>
              </a:rPr>
              <a:t>Possibility of continuing to </a:t>
            </a:r>
            <a:r>
              <a:rPr lang="en-US" sz="1600" b="1" dirty="0" err="1">
                <a:solidFill>
                  <a:srgbClr val="009086"/>
                </a:solidFill>
              </a:rPr>
              <a:t>M.Sc</a:t>
            </a:r>
            <a:r>
              <a:rPr lang="en-US" sz="1600" b="1" dirty="0">
                <a:solidFill>
                  <a:srgbClr val="009086"/>
                </a:solidFill>
              </a:rPr>
              <a:t> in Data Science:  </a:t>
            </a:r>
            <a:r>
              <a:rPr lang="en-US" sz="1600" dirty="0">
                <a:solidFill>
                  <a:schemeClr val="tx1"/>
                </a:solidFill>
              </a:rPr>
              <a:t>Medical Health Systems Track</a:t>
            </a:r>
          </a:p>
          <a:p>
            <a:pPr>
              <a:lnSpc>
                <a:spcPct val="100000"/>
              </a:lnSpc>
              <a:spcBef>
                <a:spcPts val="800"/>
              </a:spcBef>
            </a:pPr>
            <a:r>
              <a:rPr lang="en-US" sz="1600" b="1" dirty="0">
                <a:solidFill>
                  <a:srgbClr val="009086"/>
                </a:solidFill>
              </a:rPr>
              <a:t>R&amp;D </a:t>
            </a:r>
            <a:r>
              <a:rPr lang="en-US" sz="1600" dirty="0">
                <a:solidFill>
                  <a:schemeClr val="tx1"/>
                </a:solidFill>
              </a:rPr>
              <a:t>– clinical research projects with 8 major medical centers and 2 HMO’s</a:t>
            </a:r>
          </a:p>
        </p:txBody>
      </p:sp>
    </p:spTree>
    <p:extLst>
      <p:ext uri="{BB962C8B-B14F-4D97-AF65-F5344CB8AC3E}">
        <p14:creationId xmlns:p14="http://schemas.microsoft.com/office/powerpoint/2010/main" xmlns="" val="19851834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DD1C2E98-F0A6-4258-9505-92B4E220D9D0}"/>
              </a:ext>
            </a:extLst>
          </p:cNvPr>
          <p:cNvSpPr txBox="1"/>
          <p:nvPr/>
        </p:nvSpPr>
        <p:spPr>
          <a:xfrm>
            <a:off x="1789734" y="590448"/>
            <a:ext cx="6161591" cy="892552"/>
          </a:xfrm>
          <a:prstGeom prst="rect">
            <a:avLst/>
          </a:prstGeom>
          <a:noFill/>
        </p:spPr>
        <p:txBody>
          <a:bodyPr wrap="square">
            <a:spAutoFit/>
          </a:bodyPr>
          <a:lstStyle/>
          <a:p>
            <a:r>
              <a:rPr lang="en-US" sz="2600" dirty="0">
                <a:solidFill>
                  <a:schemeClr val="bg1"/>
                </a:solidFill>
              </a:rPr>
              <a:t>The Faculty of </a:t>
            </a:r>
            <a:br>
              <a:rPr lang="en-US" sz="2600" dirty="0">
                <a:solidFill>
                  <a:schemeClr val="bg1"/>
                </a:solidFill>
              </a:rPr>
            </a:br>
            <a:r>
              <a:rPr lang="en-US" sz="2600" b="1" dirty="0">
                <a:solidFill>
                  <a:schemeClr val="bg1"/>
                </a:solidFill>
              </a:rPr>
              <a:t>Multidisciplinary Studies </a:t>
            </a:r>
          </a:p>
        </p:txBody>
      </p:sp>
      <p:sp>
        <p:nvSpPr>
          <p:cNvPr id="7" name="Oval 6">
            <a:extLst>
              <a:ext uri="{FF2B5EF4-FFF2-40B4-BE49-F238E27FC236}">
                <a16:creationId xmlns:a16="http://schemas.microsoft.com/office/drawing/2014/main" xmlns="" id="{54C07A19-651C-492E-B641-D01507A77529}"/>
              </a:ext>
            </a:extLst>
          </p:cNvPr>
          <p:cNvSpPr/>
          <p:nvPr/>
        </p:nvSpPr>
        <p:spPr>
          <a:xfrm>
            <a:off x="631306" y="486715"/>
            <a:ext cx="979986" cy="979986"/>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action="ppaction://hlinksldjump"/>
            <a:extLst>
              <a:ext uri="{FF2B5EF4-FFF2-40B4-BE49-F238E27FC236}">
                <a16:creationId xmlns:a16="http://schemas.microsoft.com/office/drawing/2014/main" xmlns="" id="{D786F260-B903-4A20-90E9-D32AAE1E58F3}"/>
              </a:ext>
            </a:extLst>
          </p:cNvPr>
          <p:cNvSpPr/>
          <p:nvPr/>
        </p:nvSpPr>
        <p:spPr>
          <a:xfrm rot="2700000">
            <a:off x="11695395" y="6127972"/>
            <a:ext cx="163691" cy="163691"/>
          </a:xfrm>
          <a:custGeom>
            <a:avLst/>
            <a:gdLst>
              <a:gd name="connsiteX0" fmla="*/ 0 w 798653"/>
              <a:gd name="connsiteY0" fmla="*/ 0 h 798653"/>
              <a:gd name="connsiteX1" fmla="*/ 798653 w 798653"/>
              <a:gd name="connsiteY1" fmla="*/ 0 h 798653"/>
              <a:gd name="connsiteX2" fmla="*/ 798653 w 798653"/>
              <a:gd name="connsiteY2" fmla="*/ 798653 h 798653"/>
              <a:gd name="connsiteX3" fmla="*/ 0 w 798653"/>
              <a:gd name="connsiteY3" fmla="*/ 798653 h 798653"/>
              <a:gd name="connsiteX4" fmla="*/ 0 w 798653"/>
              <a:gd name="connsiteY4" fmla="*/ 0 h 798653"/>
              <a:gd name="connsiteX0" fmla="*/ 0 w 798653"/>
              <a:gd name="connsiteY0" fmla="*/ 798653 h 890093"/>
              <a:gd name="connsiteX1" fmla="*/ 0 w 798653"/>
              <a:gd name="connsiteY1" fmla="*/ 0 h 890093"/>
              <a:gd name="connsiteX2" fmla="*/ 798653 w 798653"/>
              <a:gd name="connsiteY2" fmla="*/ 0 h 890093"/>
              <a:gd name="connsiteX3" fmla="*/ 798653 w 798653"/>
              <a:gd name="connsiteY3" fmla="*/ 798653 h 890093"/>
              <a:gd name="connsiteX4" fmla="*/ 91440 w 798653"/>
              <a:gd name="connsiteY4" fmla="*/ 890093 h 890093"/>
              <a:gd name="connsiteX0" fmla="*/ 0 w 798653"/>
              <a:gd name="connsiteY0" fmla="*/ 798653 h 798653"/>
              <a:gd name="connsiteX1" fmla="*/ 0 w 798653"/>
              <a:gd name="connsiteY1" fmla="*/ 0 h 798653"/>
              <a:gd name="connsiteX2" fmla="*/ 798653 w 798653"/>
              <a:gd name="connsiteY2" fmla="*/ 0 h 798653"/>
              <a:gd name="connsiteX3" fmla="*/ 798653 w 798653"/>
              <a:gd name="connsiteY3" fmla="*/ 798653 h 798653"/>
              <a:gd name="connsiteX0" fmla="*/ 0 w 798653"/>
              <a:gd name="connsiteY0" fmla="*/ 0 h 798653"/>
              <a:gd name="connsiteX1" fmla="*/ 798653 w 798653"/>
              <a:gd name="connsiteY1" fmla="*/ 0 h 798653"/>
              <a:gd name="connsiteX2" fmla="*/ 798653 w 798653"/>
              <a:gd name="connsiteY2" fmla="*/ 798653 h 798653"/>
            </a:gdLst>
            <a:ahLst/>
            <a:cxnLst>
              <a:cxn ang="0">
                <a:pos x="connsiteX0" y="connsiteY0"/>
              </a:cxn>
              <a:cxn ang="0">
                <a:pos x="connsiteX1" y="connsiteY1"/>
              </a:cxn>
              <a:cxn ang="0">
                <a:pos x="connsiteX2" y="connsiteY2"/>
              </a:cxn>
            </a:cxnLst>
            <a:rect l="l" t="t" r="r" b="b"/>
            <a:pathLst>
              <a:path w="798653" h="798653">
                <a:moveTo>
                  <a:pt x="0" y="0"/>
                </a:moveTo>
                <a:lnTo>
                  <a:pt x="798653" y="0"/>
                </a:lnTo>
                <a:lnTo>
                  <a:pt x="798653" y="798653"/>
                </a:lnTo>
              </a:path>
            </a:pathLst>
          </a:custGeom>
          <a:noFill/>
          <a:ln w="41275">
            <a:gradFill flip="none" rotWithShape="1">
              <a:gsLst>
                <a:gs pos="0">
                  <a:srgbClr val="3E9CA1"/>
                </a:gs>
                <a:gs pos="100000">
                  <a:srgbClr val="00747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2">
            <a:extLst>
              <a:ext uri="{FF2B5EF4-FFF2-40B4-BE49-F238E27FC236}">
                <a16:creationId xmlns:a16="http://schemas.microsoft.com/office/drawing/2014/main" xmlns="" id="{9BB13DA4-D202-48FB-8248-4FA0E55ADB1F}"/>
              </a:ext>
            </a:extLst>
          </p:cNvPr>
          <p:cNvSpPr txBox="1">
            <a:spLocks/>
          </p:cNvSpPr>
          <p:nvPr/>
        </p:nvSpPr>
        <p:spPr>
          <a:xfrm>
            <a:off x="631306" y="2033289"/>
            <a:ext cx="7171986" cy="216469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1600" dirty="0">
                <a:solidFill>
                  <a:schemeClr val="tx1"/>
                </a:solidFill>
              </a:rPr>
              <a:t>The school of Multidisciplinary Studies is an academic melting pot in which all undergraduate students at HIT attend.</a:t>
            </a:r>
          </a:p>
          <a:p>
            <a:pPr marL="0" indent="0">
              <a:lnSpc>
                <a:spcPct val="100000"/>
              </a:lnSpc>
              <a:spcBef>
                <a:spcPts val="800"/>
              </a:spcBef>
              <a:buNone/>
            </a:pPr>
            <a:r>
              <a:rPr lang="en-US" sz="1600" dirty="0">
                <a:solidFill>
                  <a:schemeClr val="tx1"/>
                </a:solidFill>
              </a:rPr>
              <a:t>It is the only academic entity of its kind in Israel, committed to advancing multidisciplinary activities in Israel and around the globe and encourages sharing knowledge and best practices, fostering cooperation and mutual learning, enhancing relations with industry and strengthening international skills and interactions Promoting out-of-the box creative thinking </a:t>
            </a:r>
          </a:p>
        </p:txBody>
      </p:sp>
      <p:sp>
        <p:nvSpPr>
          <p:cNvPr id="9" name="Freeform 7">
            <a:extLst>
              <a:ext uri="{FF2B5EF4-FFF2-40B4-BE49-F238E27FC236}">
                <a16:creationId xmlns:a16="http://schemas.microsoft.com/office/drawing/2014/main" xmlns="" id="{067EA326-4DAD-42A2-9147-9123842D95B3}"/>
              </a:ext>
            </a:extLst>
          </p:cNvPr>
          <p:cNvSpPr>
            <a:spLocks noEditPoints="1"/>
          </p:cNvSpPr>
          <p:nvPr/>
        </p:nvSpPr>
        <p:spPr bwMode="auto">
          <a:xfrm>
            <a:off x="887235" y="738192"/>
            <a:ext cx="468128" cy="477032"/>
          </a:xfrm>
          <a:custGeom>
            <a:avLst/>
            <a:gdLst>
              <a:gd name="T0" fmla="*/ 53 w 155"/>
              <a:gd name="T1" fmla="*/ 131 h 158"/>
              <a:gd name="T2" fmla="*/ 29 w 155"/>
              <a:gd name="T3" fmla="*/ 82 h 158"/>
              <a:gd name="T4" fmla="*/ 19 w 155"/>
              <a:gd name="T5" fmla="*/ 29 h 158"/>
              <a:gd name="T6" fmla="*/ 95 w 155"/>
              <a:gd name="T7" fmla="*/ 31 h 158"/>
              <a:gd name="T8" fmla="*/ 59 w 155"/>
              <a:gd name="T9" fmla="*/ 29 h 158"/>
              <a:gd name="T10" fmla="*/ 53 w 155"/>
              <a:gd name="T11" fmla="*/ 27 h 158"/>
              <a:gd name="T12" fmla="*/ 100 w 155"/>
              <a:gd name="T13" fmla="*/ 29 h 158"/>
              <a:gd name="T14" fmla="*/ 145 w 155"/>
              <a:gd name="T15" fmla="*/ 27 h 158"/>
              <a:gd name="T16" fmla="*/ 103 w 155"/>
              <a:gd name="T17" fmla="*/ 121 h 158"/>
              <a:gd name="T18" fmla="*/ 140 w 155"/>
              <a:gd name="T19" fmla="*/ 122 h 158"/>
              <a:gd name="T20" fmla="*/ 126 w 155"/>
              <a:gd name="T21" fmla="*/ 84 h 158"/>
              <a:gd name="T22" fmla="*/ 145 w 155"/>
              <a:gd name="T23" fmla="*/ 125 h 158"/>
              <a:gd name="T24" fmla="*/ 101 w 155"/>
              <a:gd name="T25" fmla="*/ 127 h 158"/>
              <a:gd name="T26" fmla="*/ 58 w 155"/>
              <a:gd name="T27" fmla="*/ 128 h 158"/>
              <a:gd name="T28" fmla="*/ 95 w 155"/>
              <a:gd name="T29" fmla="*/ 125 h 158"/>
              <a:gd name="T30" fmla="*/ 53 w 155"/>
              <a:gd name="T31" fmla="*/ 102 h 158"/>
              <a:gd name="T32" fmla="*/ 65 w 155"/>
              <a:gd name="T33" fmla="*/ 118 h 158"/>
              <a:gd name="T34" fmla="*/ 68 w 155"/>
              <a:gd name="T35" fmla="*/ 123 h 158"/>
              <a:gd name="T36" fmla="*/ 33 w 155"/>
              <a:gd name="T37" fmla="*/ 86 h 158"/>
              <a:gd name="T38" fmla="*/ 51 w 155"/>
              <a:gd name="T39" fmla="*/ 125 h 158"/>
              <a:gd name="T40" fmla="*/ 33 w 155"/>
              <a:gd name="T41" fmla="*/ 86 h 158"/>
              <a:gd name="T42" fmla="*/ 97 w 155"/>
              <a:gd name="T43" fmla="*/ 119 h 158"/>
              <a:gd name="T44" fmla="*/ 95 w 155"/>
              <a:gd name="T45" fmla="*/ 105 h 158"/>
              <a:gd name="T46" fmla="*/ 52 w 155"/>
              <a:gd name="T47" fmla="*/ 94 h 158"/>
              <a:gd name="T48" fmla="*/ 77 w 155"/>
              <a:gd name="T49" fmla="*/ 110 h 158"/>
              <a:gd name="T50" fmla="*/ 101 w 155"/>
              <a:gd name="T51" fmla="*/ 92 h 158"/>
              <a:gd name="T52" fmla="*/ 101 w 155"/>
              <a:gd name="T53" fmla="*/ 66 h 158"/>
              <a:gd name="T54" fmla="*/ 75 w 155"/>
              <a:gd name="T55" fmla="*/ 50 h 158"/>
              <a:gd name="T56" fmla="*/ 52 w 155"/>
              <a:gd name="T57" fmla="*/ 67 h 158"/>
              <a:gd name="T58" fmla="*/ 52 w 155"/>
              <a:gd name="T59" fmla="*/ 94 h 158"/>
              <a:gd name="T60" fmla="*/ 46 w 155"/>
              <a:gd name="T61" fmla="*/ 89 h 158"/>
              <a:gd name="T62" fmla="*/ 46 w 155"/>
              <a:gd name="T63" fmla="*/ 73 h 158"/>
              <a:gd name="T64" fmla="*/ 107 w 155"/>
              <a:gd name="T65" fmla="*/ 71 h 158"/>
              <a:gd name="T66" fmla="*/ 107 w 155"/>
              <a:gd name="T67" fmla="*/ 87 h 158"/>
              <a:gd name="T68" fmla="*/ 107 w 155"/>
              <a:gd name="T69" fmla="*/ 71 h 158"/>
              <a:gd name="T70" fmla="*/ 20 w 155"/>
              <a:gd name="T71" fmla="*/ 34 h 158"/>
              <a:gd name="T72" fmla="*/ 33 w 155"/>
              <a:gd name="T73" fmla="*/ 77 h 158"/>
              <a:gd name="T74" fmla="*/ 50 w 155"/>
              <a:gd name="T75" fmla="*/ 39 h 158"/>
              <a:gd name="T76" fmla="*/ 107 w 155"/>
              <a:gd name="T77" fmla="*/ 63 h 158"/>
              <a:gd name="T78" fmla="*/ 140 w 155"/>
              <a:gd name="T79" fmla="*/ 30 h 158"/>
              <a:gd name="T80" fmla="*/ 102 w 155"/>
              <a:gd name="T81" fmla="*/ 35 h 158"/>
              <a:gd name="T82" fmla="*/ 56 w 155"/>
              <a:gd name="T83" fmla="*/ 41 h 158"/>
              <a:gd name="T84" fmla="*/ 58 w 155"/>
              <a:gd name="T85" fmla="*/ 55 h 158"/>
              <a:gd name="T86" fmla="*/ 56 w 155"/>
              <a:gd name="T87" fmla="*/ 41 h 158"/>
              <a:gd name="T88" fmla="*/ 93 w 155"/>
              <a:gd name="T89" fmla="*/ 54 h 158"/>
              <a:gd name="T90" fmla="*/ 96 w 155"/>
              <a:gd name="T91" fmla="*/ 37 h 158"/>
              <a:gd name="T92" fmla="*/ 76 w 155"/>
              <a:gd name="T93" fmla="*/ 90 h 158"/>
              <a:gd name="T94" fmla="*/ 76 w 155"/>
              <a:gd name="T95" fmla="*/ 68 h 158"/>
              <a:gd name="T96" fmla="*/ 76 w 155"/>
              <a:gd name="T97" fmla="*/ 90 h 158"/>
              <a:gd name="T98" fmla="*/ 71 w 155"/>
              <a:gd name="T99" fmla="*/ 79 h 158"/>
              <a:gd name="T100" fmla="*/ 81 w 155"/>
              <a:gd name="T101"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5" h="158">
                <a:moveTo>
                  <a:pt x="76" y="158"/>
                </a:moveTo>
                <a:cubicBezTo>
                  <a:pt x="67" y="158"/>
                  <a:pt x="59" y="148"/>
                  <a:pt x="53" y="131"/>
                </a:cubicBezTo>
                <a:cubicBezTo>
                  <a:pt x="31" y="141"/>
                  <a:pt x="15" y="142"/>
                  <a:pt x="8" y="133"/>
                </a:cubicBezTo>
                <a:cubicBezTo>
                  <a:pt x="0" y="122"/>
                  <a:pt x="11" y="102"/>
                  <a:pt x="29" y="82"/>
                </a:cubicBezTo>
                <a:cubicBezTo>
                  <a:pt x="11" y="64"/>
                  <a:pt x="1" y="46"/>
                  <a:pt x="8" y="35"/>
                </a:cubicBezTo>
                <a:cubicBezTo>
                  <a:pt x="10" y="32"/>
                  <a:pt x="14" y="30"/>
                  <a:pt x="19" y="29"/>
                </a:cubicBezTo>
                <a:cubicBezTo>
                  <a:pt x="32" y="26"/>
                  <a:pt x="52" y="31"/>
                  <a:pt x="75" y="43"/>
                </a:cubicBezTo>
                <a:cubicBezTo>
                  <a:pt x="82" y="39"/>
                  <a:pt x="88" y="35"/>
                  <a:pt x="95" y="31"/>
                </a:cubicBezTo>
                <a:cubicBezTo>
                  <a:pt x="90" y="16"/>
                  <a:pt x="83" y="6"/>
                  <a:pt x="76" y="6"/>
                </a:cubicBezTo>
                <a:cubicBezTo>
                  <a:pt x="70" y="6"/>
                  <a:pt x="64" y="15"/>
                  <a:pt x="59" y="29"/>
                </a:cubicBezTo>
                <a:cubicBezTo>
                  <a:pt x="58" y="31"/>
                  <a:pt x="57" y="32"/>
                  <a:pt x="55" y="31"/>
                </a:cubicBezTo>
                <a:cubicBezTo>
                  <a:pt x="53" y="31"/>
                  <a:pt x="53" y="29"/>
                  <a:pt x="53" y="27"/>
                </a:cubicBezTo>
                <a:cubicBezTo>
                  <a:pt x="59" y="10"/>
                  <a:pt x="67" y="0"/>
                  <a:pt x="76" y="0"/>
                </a:cubicBezTo>
                <a:cubicBezTo>
                  <a:pt x="86" y="0"/>
                  <a:pt x="95" y="11"/>
                  <a:pt x="100" y="29"/>
                </a:cubicBezTo>
                <a:cubicBezTo>
                  <a:pt x="114" y="23"/>
                  <a:pt x="126" y="20"/>
                  <a:pt x="134" y="21"/>
                </a:cubicBezTo>
                <a:cubicBezTo>
                  <a:pt x="139" y="22"/>
                  <a:pt x="142" y="24"/>
                  <a:pt x="145" y="27"/>
                </a:cubicBezTo>
                <a:cubicBezTo>
                  <a:pt x="155" y="41"/>
                  <a:pt x="134" y="71"/>
                  <a:pt x="107" y="95"/>
                </a:cubicBezTo>
                <a:cubicBezTo>
                  <a:pt x="106" y="105"/>
                  <a:pt x="105" y="114"/>
                  <a:pt x="103" y="121"/>
                </a:cubicBezTo>
                <a:cubicBezTo>
                  <a:pt x="115" y="126"/>
                  <a:pt x="126" y="127"/>
                  <a:pt x="133" y="126"/>
                </a:cubicBezTo>
                <a:cubicBezTo>
                  <a:pt x="136" y="125"/>
                  <a:pt x="139" y="124"/>
                  <a:pt x="140" y="122"/>
                </a:cubicBezTo>
                <a:cubicBezTo>
                  <a:pt x="144" y="115"/>
                  <a:pt x="138" y="103"/>
                  <a:pt x="126" y="89"/>
                </a:cubicBezTo>
                <a:cubicBezTo>
                  <a:pt x="125" y="87"/>
                  <a:pt x="125" y="86"/>
                  <a:pt x="126" y="84"/>
                </a:cubicBezTo>
                <a:cubicBezTo>
                  <a:pt x="127" y="83"/>
                  <a:pt x="129" y="83"/>
                  <a:pt x="130" y="85"/>
                </a:cubicBezTo>
                <a:cubicBezTo>
                  <a:pt x="145" y="101"/>
                  <a:pt x="151" y="116"/>
                  <a:pt x="145" y="125"/>
                </a:cubicBezTo>
                <a:cubicBezTo>
                  <a:pt x="143" y="128"/>
                  <a:pt x="139" y="131"/>
                  <a:pt x="134" y="132"/>
                </a:cubicBezTo>
                <a:cubicBezTo>
                  <a:pt x="126" y="133"/>
                  <a:pt x="114" y="132"/>
                  <a:pt x="101" y="127"/>
                </a:cubicBezTo>
                <a:cubicBezTo>
                  <a:pt x="96" y="146"/>
                  <a:pt x="87" y="158"/>
                  <a:pt x="76" y="158"/>
                </a:cubicBezTo>
                <a:close/>
                <a:moveTo>
                  <a:pt x="58" y="128"/>
                </a:moveTo>
                <a:cubicBezTo>
                  <a:pt x="63" y="143"/>
                  <a:pt x="70" y="152"/>
                  <a:pt x="76" y="152"/>
                </a:cubicBezTo>
                <a:cubicBezTo>
                  <a:pt x="83" y="152"/>
                  <a:pt x="91" y="142"/>
                  <a:pt x="95" y="125"/>
                </a:cubicBezTo>
                <a:cubicBezTo>
                  <a:pt x="84" y="121"/>
                  <a:pt x="72" y="114"/>
                  <a:pt x="60" y="107"/>
                </a:cubicBezTo>
                <a:cubicBezTo>
                  <a:pt x="58" y="105"/>
                  <a:pt x="55" y="103"/>
                  <a:pt x="53" y="102"/>
                </a:cubicBezTo>
                <a:cubicBezTo>
                  <a:pt x="54" y="109"/>
                  <a:pt x="55" y="116"/>
                  <a:pt x="57" y="122"/>
                </a:cubicBezTo>
                <a:cubicBezTo>
                  <a:pt x="59" y="121"/>
                  <a:pt x="62" y="119"/>
                  <a:pt x="65" y="118"/>
                </a:cubicBezTo>
                <a:cubicBezTo>
                  <a:pt x="66" y="117"/>
                  <a:pt x="68" y="118"/>
                  <a:pt x="69" y="119"/>
                </a:cubicBezTo>
                <a:cubicBezTo>
                  <a:pt x="70" y="120"/>
                  <a:pt x="69" y="122"/>
                  <a:pt x="68" y="123"/>
                </a:cubicBezTo>
                <a:cubicBezTo>
                  <a:pt x="65" y="125"/>
                  <a:pt x="61" y="127"/>
                  <a:pt x="58" y="128"/>
                </a:cubicBezTo>
                <a:close/>
                <a:moveTo>
                  <a:pt x="33" y="86"/>
                </a:moveTo>
                <a:cubicBezTo>
                  <a:pt x="15" y="106"/>
                  <a:pt x="8" y="123"/>
                  <a:pt x="13" y="129"/>
                </a:cubicBezTo>
                <a:cubicBezTo>
                  <a:pt x="18" y="135"/>
                  <a:pt x="32" y="133"/>
                  <a:pt x="51" y="125"/>
                </a:cubicBezTo>
                <a:cubicBezTo>
                  <a:pt x="49" y="117"/>
                  <a:pt x="47" y="107"/>
                  <a:pt x="46" y="97"/>
                </a:cubicBezTo>
                <a:cubicBezTo>
                  <a:pt x="42" y="93"/>
                  <a:pt x="37" y="90"/>
                  <a:pt x="33" y="86"/>
                </a:cubicBezTo>
                <a:close/>
                <a:moveTo>
                  <a:pt x="83" y="113"/>
                </a:moveTo>
                <a:cubicBezTo>
                  <a:pt x="88" y="116"/>
                  <a:pt x="93" y="118"/>
                  <a:pt x="97" y="119"/>
                </a:cubicBezTo>
                <a:cubicBezTo>
                  <a:pt x="98" y="114"/>
                  <a:pt x="99" y="107"/>
                  <a:pt x="100" y="101"/>
                </a:cubicBezTo>
                <a:cubicBezTo>
                  <a:pt x="98" y="102"/>
                  <a:pt x="97" y="103"/>
                  <a:pt x="95" y="105"/>
                </a:cubicBezTo>
                <a:cubicBezTo>
                  <a:pt x="91" y="108"/>
                  <a:pt x="87" y="110"/>
                  <a:pt x="83" y="113"/>
                </a:cubicBezTo>
                <a:close/>
                <a:moveTo>
                  <a:pt x="52" y="94"/>
                </a:moveTo>
                <a:cubicBezTo>
                  <a:pt x="56" y="96"/>
                  <a:pt x="59" y="99"/>
                  <a:pt x="63" y="101"/>
                </a:cubicBezTo>
                <a:cubicBezTo>
                  <a:pt x="68" y="105"/>
                  <a:pt x="73" y="107"/>
                  <a:pt x="77" y="110"/>
                </a:cubicBezTo>
                <a:cubicBezTo>
                  <a:pt x="82" y="107"/>
                  <a:pt x="87" y="103"/>
                  <a:pt x="91" y="100"/>
                </a:cubicBezTo>
                <a:cubicBezTo>
                  <a:pt x="95" y="97"/>
                  <a:pt x="98" y="95"/>
                  <a:pt x="101" y="92"/>
                </a:cubicBezTo>
                <a:cubicBezTo>
                  <a:pt x="101" y="88"/>
                  <a:pt x="101" y="84"/>
                  <a:pt x="101" y="79"/>
                </a:cubicBezTo>
                <a:cubicBezTo>
                  <a:pt x="101" y="75"/>
                  <a:pt x="101" y="71"/>
                  <a:pt x="101" y="66"/>
                </a:cubicBezTo>
                <a:cubicBezTo>
                  <a:pt x="97" y="64"/>
                  <a:pt x="94" y="61"/>
                  <a:pt x="90" y="59"/>
                </a:cubicBezTo>
                <a:cubicBezTo>
                  <a:pt x="85" y="55"/>
                  <a:pt x="80" y="53"/>
                  <a:pt x="75" y="50"/>
                </a:cubicBezTo>
                <a:cubicBezTo>
                  <a:pt x="71" y="53"/>
                  <a:pt x="66" y="56"/>
                  <a:pt x="62" y="60"/>
                </a:cubicBezTo>
                <a:cubicBezTo>
                  <a:pt x="58" y="62"/>
                  <a:pt x="55" y="65"/>
                  <a:pt x="52" y="67"/>
                </a:cubicBezTo>
                <a:cubicBezTo>
                  <a:pt x="52" y="71"/>
                  <a:pt x="52" y="75"/>
                  <a:pt x="52" y="79"/>
                </a:cubicBezTo>
                <a:cubicBezTo>
                  <a:pt x="52" y="84"/>
                  <a:pt x="52" y="89"/>
                  <a:pt x="52" y="94"/>
                </a:cubicBezTo>
                <a:close/>
                <a:moveTo>
                  <a:pt x="37" y="82"/>
                </a:moveTo>
                <a:cubicBezTo>
                  <a:pt x="40" y="84"/>
                  <a:pt x="43" y="86"/>
                  <a:pt x="46" y="89"/>
                </a:cubicBezTo>
                <a:cubicBezTo>
                  <a:pt x="46" y="86"/>
                  <a:pt x="46" y="83"/>
                  <a:pt x="46" y="79"/>
                </a:cubicBezTo>
                <a:cubicBezTo>
                  <a:pt x="46" y="77"/>
                  <a:pt x="46" y="75"/>
                  <a:pt x="46" y="73"/>
                </a:cubicBezTo>
                <a:cubicBezTo>
                  <a:pt x="43" y="76"/>
                  <a:pt x="40" y="79"/>
                  <a:pt x="37" y="82"/>
                </a:cubicBezTo>
                <a:close/>
                <a:moveTo>
                  <a:pt x="107" y="71"/>
                </a:moveTo>
                <a:cubicBezTo>
                  <a:pt x="107" y="74"/>
                  <a:pt x="107" y="77"/>
                  <a:pt x="107" y="79"/>
                </a:cubicBezTo>
                <a:cubicBezTo>
                  <a:pt x="107" y="82"/>
                  <a:pt x="107" y="84"/>
                  <a:pt x="107" y="87"/>
                </a:cubicBezTo>
                <a:cubicBezTo>
                  <a:pt x="110" y="84"/>
                  <a:pt x="113" y="81"/>
                  <a:pt x="115" y="78"/>
                </a:cubicBezTo>
                <a:cubicBezTo>
                  <a:pt x="113" y="76"/>
                  <a:pt x="110" y="74"/>
                  <a:pt x="107" y="71"/>
                </a:cubicBezTo>
                <a:close/>
                <a:moveTo>
                  <a:pt x="26" y="34"/>
                </a:moveTo>
                <a:cubicBezTo>
                  <a:pt x="24" y="34"/>
                  <a:pt x="22" y="34"/>
                  <a:pt x="20" y="34"/>
                </a:cubicBezTo>
                <a:cubicBezTo>
                  <a:pt x="17" y="35"/>
                  <a:pt x="14" y="37"/>
                  <a:pt x="13" y="39"/>
                </a:cubicBezTo>
                <a:cubicBezTo>
                  <a:pt x="9" y="45"/>
                  <a:pt x="16" y="61"/>
                  <a:pt x="33" y="77"/>
                </a:cubicBezTo>
                <a:cubicBezTo>
                  <a:pt x="37" y="73"/>
                  <a:pt x="42" y="69"/>
                  <a:pt x="46" y="65"/>
                </a:cubicBezTo>
                <a:cubicBezTo>
                  <a:pt x="47" y="55"/>
                  <a:pt x="48" y="47"/>
                  <a:pt x="50" y="39"/>
                </a:cubicBezTo>
                <a:cubicBezTo>
                  <a:pt x="41" y="35"/>
                  <a:pt x="33" y="34"/>
                  <a:pt x="26" y="34"/>
                </a:cubicBezTo>
                <a:close/>
                <a:moveTo>
                  <a:pt x="107" y="63"/>
                </a:moveTo>
                <a:cubicBezTo>
                  <a:pt x="111" y="67"/>
                  <a:pt x="116" y="70"/>
                  <a:pt x="120" y="74"/>
                </a:cubicBezTo>
                <a:cubicBezTo>
                  <a:pt x="137" y="54"/>
                  <a:pt x="145" y="37"/>
                  <a:pt x="140" y="30"/>
                </a:cubicBezTo>
                <a:cubicBezTo>
                  <a:pt x="139" y="29"/>
                  <a:pt x="136" y="27"/>
                  <a:pt x="133" y="27"/>
                </a:cubicBezTo>
                <a:cubicBezTo>
                  <a:pt x="126" y="26"/>
                  <a:pt x="115" y="29"/>
                  <a:pt x="102" y="35"/>
                </a:cubicBezTo>
                <a:cubicBezTo>
                  <a:pt x="104" y="43"/>
                  <a:pt x="106" y="53"/>
                  <a:pt x="107" y="63"/>
                </a:cubicBezTo>
                <a:close/>
                <a:moveTo>
                  <a:pt x="56" y="41"/>
                </a:moveTo>
                <a:cubicBezTo>
                  <a:pt x="54" y="46"/>
                  <a:pt x="53" y="53"/>
                  <a:pt x="53" y="59"/>
                </a:cubicBezTo>
                <a:cubicBezTo>
                  <a:pt x="54" y="58"/>
                  <a:pt x="56" y="56"/>
                  <a:pt x="58" y="55"/>
                </a:cubicBezTo>
                <a:cubicBezTo>
                  <a:pt x="62" y="52"/>
                  <a:pt x="65" y="49"/>
                  <a:pt x="69" y="47"/>
                </a:cubicBezTo>
                <a:cubicBezTo>
                  <a:pt x="65" y="44"/>
                  <a:pt x="60" y="42"/>
                  <a:pt x="56" y="41"/>
                </a:cubicBezTo>
                <a:close/>
                <a:moveTo>
                  <a:pt x="81" y="46"/>
                </a:moveTo>
                <a:cubicBezTo>
                  <a:pt x="85" y="49"/>
                  <a:pt x="89" y="51"/>
                  <a:pt x="93" y="54"/>
                </a:cubicBezTo>
                <a:cubicBezTo>
                  <a:pt x="95" y="55"/>
                  <a:pt x="98" y="57"/>
                  <a:pt x="100" y="58"/>
                </a:cubicBezTo>
                <a:cubicBezTo>
                  <a:pt x="99" y="51"/>
                  <a:pt x="98" y="44"/>
                  <a:pt x="96" y="37"/>
                </a:cubicBezTo>
                <a:cubicBezTo>
                  <a:pt x="91" y="40"/>
                  <a:pt x="86" y="43"/>
                  <a:pt x="81" y="46"/>
                </a:cubicBezTo>
                <a:close/>
                <a:moveTo>
                  <a:pt x="76" y="90"/>
                </a:moveTo>
                <a:cubicBezTo>
                  <a:pt x="70" y="90"/>
                  <a:pt x="65" y="86"/>
                  <a:pt x="65" y="79"/>
                </a:cubicBezTo>
                <a:cubicBezTo>
                  <a:pt x="65" y="73"/>
                  <a:pt x="70" y="68"/>
                  <a:pt x="76" y="68"/>
                </a:cubicBezTo>
                <a:cubicBezTo>
                  <a:pt x="83" y="68"/>
                  <a:pt x="87" y="73"/>
                  <a:pt x="87" y="79"/>
                </a:cubicBezTo>
                <a:cubicBezTo>
                  <a:pt x="87" y="86"/>
                  <a:pt x="83" y="90"/>
                  <a:pt x="76" y="90"/>
                </a:cubicBezTo>
                <a:close/>
                <a:moveTo>
                  <a:pt x="76" y="74"/>
                </a:moveTo>
                <a:cubicBezTo>
                  <a:pt x="74" y="74"/>
                  <a:pt x="71" y="77"/>
                  <a:pt x="71" y="79"/>
                </a:cubicBezTo>
                <a:cubicBezTo>
                  <a:pt x="71" y="82"/>
                  <a:pt x="74" y="84"/>
                  <a:pt x="76" y="84"/>
                </a:cubicBezTo>
                <a:cubicBezTo>
                  <a:pt x="79" y="84"/>
                  <a:pt x="81" y="82"/>
                  <a:pt x="81" y="79"/>
                </a:cubicBezTo>
                <a:cubicBezTo>
                  <a:pt x="81" y="77"/>
                  <a:pt x="79" y="74"/>
                  <a:pt x="76" y="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Content Placeholder 2">
            <a:extLst>
              <a:ext uri="{FF2B5EF4-FFF2-40B4-BE49-F238E27FC236}">
                <a16:creationId xmlns:a16="http://schemas.microsoft.com/office/drawing/2014/main" xmlns="" id="{CE53F6D2-41B1-48C6-B84E-DCE518D04CAF}"/>
              </a:ext>
            </a:extLst>
          </p:cNvPr>
          <p:cNvSpPr txBox="1">
            <a:spLocks/>
          </p:cNvSpPr>
          <p:nvPr/>
        </p:nvSpPr>
        <p:spPr>
          <a:xfrm>
            <a:off x="631306" y="4555186"/>
            <a:ext cx="2586456" cy="58477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800"/>
              </a:spcBef>
              <a:buNone/>
            </a:pPr>
            <a:r>
              <a:rPr lang="en-US" sz="1600" b="1" dirty="0">
                <a:solidFill>
                  <a:srgbClr val="009086"/>
                </a:solidFill>
              </a:rPr>
              <a:t>School courses are given in four clusters: </a:t>
            </a:r>
          </a:p>
        </p:txBody>
      </p:sp>
      <p:sp>
        <p:nvSpPr>
          <p:cNvPr id="13" name="Content Placeholder 2">
            <a:extLst>
              <a:ext uri="{FF2B5EF4-FFF2-40B4-BE49-F238E27FC236}">
                <a16:creationId xmlns:a16="http://schemas.microsoft.com/office/drawing/2014/main" xmlns="" id="{74F40275-EA60-4787-9612-E10BDEE3E38E}"/>
              </a:ext>
            </a:extLst>
          </p:cNvPr>
          <p:cNvSpPr txBox="1">
            <a:spLocks/>
          </p:cNvSpPr>
          <p:nvPr/>
        </p:nvSpPr>
        <p:spPr>
          <a:xfrm>
            <a:off x="3742754" y="4555187"/>
            <a:ext cx="4461555" cy="1538883"/>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1200"/>
              </a:spcBef>
              <a:buNone/>
            </a:pPr>
            <a:r>
              <a:rPr lang="en-US" sz="1600" dirty="0">
                <a:solidFill>
                  <a:schemeClr val="tx1"/>
                </a:solidFill>
              </a:rPr>
              <a:t>Humanities and social sciences, </a:t>
            </a:r>
          </a:p>
          <a:p>
            <a:pPr marL="0" indent="0">
              <a:lnSpc>
                <a:spcPct val="100000"/>
              </a:lnSpc>
              <a:spcBef>
                <a:spcPts val="1200"/>
              </a:spcBef>
              <a:buNone/>
            </a:pPr>
            <a:r>
              <a:rPr lang="en-US" sz="1600" dirty="0">
                <a:solidFill>
                  <a:schemeClr val="tx1"/>
                </a:solidFill>
              </a:rPr>
              <a:t>Technology integrated courses, </a:t>
            </a:r>
          </a:p>
          <a:p>
            <a:pPr marL="0" indent="0">
              <a:lnSpc>
                <a:spcPct val="100000"/>
              </a:lnSpc>
              <a:spcBef>
                <a:spcPts val="1200"/>
              </a:spcBef>
              <a:buNone/>
            </a:pPr>
            <a:r>
              <a:rPr lang="en-US" sz="1600" dirty="0">
                <a:solidFill>
                  <a:schemeClr val="tx1"/>
                </a:solidFill>
              </a:rPr>
              <a:t>Social intervention project</a:t>
            </a:r>
          </a:p>
          <a:p>
            <a:pPr marL="0" indent="0">
              <a:lnSpc>
                <a:spcPct val="100000"/>
              </a:lnSpc>
              <a:spcBef>
                <a:spcPts val="1200"/>
              </a:spcBef>
              <a:buNone/>
            </a:pPr>
            <a:r>
              <a:rPr lang="en-US" sz="1600" dirty="0">
                <a:solidFill>
                  <a:schemeClr val="tx1"/>
                </a:solidFill>
              </a:rPr>
              <a:t>Entrepreneurship and innovation. </a:t>
            </a:r>
          </a:p>
        </p:txBody>
      </p:sp>
      <p:grpSp>
        <p:nvGrpSpPr>
          <p:cNvPr id="26" name="קבוצה 25">
            <a:extLst>
              <a:ext uri="{FF2B5EF4-FFF2-40B4-BE49-F238E27FC236}">
                <a16:creationId xmlns:a16="http://schemas.microsoft.com/office/drawing/2014/main" xmlns="" id="{BA9B7F0F-2294-4EC4-830A-8A0094CD881C}"/>
              </a:ext>
            </a:extLst>
          </p:cNvPr>
          <p:cNvGrpSpPr/>
          <p:nvPr/>
        </p:nvGrpSpPr>
        <p:grpSpPr>
          <a:xfrm>
            <a:off x="3440282" y="4620768"/>
            <a:ext cx="270860" cy="270860"/>
            <a:chOff x="3419502" y="4688840"/>
            <a:chExt cx="312420" cy="312420"/>
          </a:xfrm>
        </p:grpSpPr>
        <p:sp>
          <p:nvSpPr>
            <p:cNvPr id="2" name="אליפסה 1">
              <a:extLst>
                <a:ext uri="{FF2B5EF4-FFF2-40B4-BE49-F238E27FC236}">
                  <a16:creationId xmlns:a16="http://schemas.microsoft.com/office/drawing/2014/main" xmlns="" id="{48D7A8A3-7016-4FA1-BA88-11B0DEC854C3}"/>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3" name="צורה חופשית: צורה 2">
              <a:extLst>
                <a:ext uri="{FF2B5EF4-FFF2-40B4-BE49-F238E27FC236}">
                  <a16:creationId xmlns:a16="http://schemas.microsoft.com/office/drawing/2014/main" xmlns="" id="{550BB76A-36F5-4E11-9850-A4E3A99D3AD4}"/>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5" name="קבוצה 24">
            <a:extLst>
              <a:ext uri="{FF2B5EF4-FFF2-40B4-BE49-F238E27FC236}">
                <a16:creationId xmlns:a16="http://schemas.microsoft.com/office/drawing/2014/main" xmlns="" id="{52611F52-08FF-4F7B-84A1-ACECC7146269}"/>
              </a:ext>
            </a:extLst>
          </p:cNvPr>
          <p:cNvGrpSpPr/>
          <p:nvPr/>
        </p:nvGrpSpPr>
        <p:grpSpPr>
          <a:xfrm>
            <a:off x="3440282" y="5001345"/>
            <a:ext cx="270860" cy="270860"/>
            <a:chOff x="3419502" y="5069417"/>
            <a:chExt cx="312420" cy="312420"/>
          </a:xfrm>
        </p:grpSpPr>
        <p:sp>
          <p:nvSpPr>
            <p:cNvPr id="14" name="אליפסה 13">
              <a:extLst>
                <a:ext uri="{FF2B5EF4-FFF2-40B4-BE49-F238E27FC236}">
                  <a16:creationId xmlns:a16="http://schemas.microsoft.com/office/drawing/2014/main" xmlns="" id="{0D1887CA-716A-4F45-8F8A-C192AA1EE45F}"/>
                </a:ext>
              </a:extLst>
            </p:cNvPr>
            <p:cNvSpPr/>
            <p:nvPr/>
          </p:nvSpPr>
          <p:spPr>
            <a:xfrm>
              <a:off x="3419502" y="5069417"/>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7" name="צורה חופשית: צורה 16">
              <a:extLst>
                <a:ext uri="{FF2B5EF4-FFF2-40B4-BE49-F238E27FC236}">
                  <a16:creationId xmlns:a16="http://schemas.microsoft.com/office/drawing/2014/main" xmlns="" id="{18A4F1DE-D0A3-48EA-B2B5-046D2CCD0770}"/>
                </a:ext>
              </a:extLst>
            </p:cNvPr>
            <p:cNvSpPr/>
            <p:nvPr/>
          </p:nvSpPr>
          <p:spPr>
            <a:xfrm>
              <a:off x="3517138" y="5155029"/>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4" name="קבוצה 23">
            <a:extLst>
              <a:ext uri="{FF2B5EF4-FFF2-40B4-BE49-F238E27FC236}">
                <a16:creationId xmlns:a16="http://schemas.microsoft.com/office/drawing/2014/main" xmlns="" id="{24B6F8E7-DA0D-42B5-A0E2-84BC35A06581}"/>
              </a:ext>
            </a:extLst>
          </p:cNvPr>
          <p:cNvGrpSpPr/>
          <p:nvPr/>
        </p:nvGrpSpPr>
        <p:grpSpPr>
          <a:xfrm>
            <a:off x="3440282" y="5381922"/>
            <a:ext cx="270860" cy="270860"/>
            <a:chOff x="3419502" y="5449994"/>
            <a:chExt cx="312420" cy="312420"/>
          </a:xfrm>
        </p:grpSpPr>
        <p:sp>
          <p:nvSpPr>
            <p:cNvPr id="15" name="אליפסה 14">
              <a:extLst>
                <a:ext uri="{FF2B5EF4-FFF2-40B4-BE49-F238E27FC236}">
                  <a16:creationId xmlns:a16="http://schemas.microsoft.com/office/drawing/2014/main" xmlns="" id="{B3E0BDDD-4B08-48D5-9CFB-2E81401ADF7D}"/>
                </a:ext>
              </a:extLst>
            </p:cNvPr>
            <p:cNvSpPr/>
            <p:nvPr/>
          </p:nvSpPr>
          <p:spPr>
            <a:xfrm>
              <a:off x="3419502" y="5449994"/>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18" name="צורה חופשית: צורה 17">
              <a:extLst>
                <a:ext uri="{FF2B5EF4-FFF2-40B4-BE49-F238E27FC236}">
                  <a16:creationId xmlns:a16="http://schemas.microsoft.com/office/drawing/2014/main" xmlns="" id="{4A7BEDDB-D468-4B69-9A12-059A2942C3FD}"/>
                </a:ext>
              </a:extLst>
            </p:cNvPr>
            <p:cNvSpPr/>
            <p:nvPr/>
          </p:nvSpPr>
          <p:spPr>
            <a:xfrm>
              <a:off x="3517138" y="5537934"/>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grpSp>
        <p:nvGrpSpPr>
          <p:cNvPr id="23" name="קבוצה 22">
            <a:extLst>
              <a:ext uri="{FF2B5EF4-FFF2-40B4-BE49-F238E27FC236}">
                <a16:creationId xmlns:a16="http://schemas.microsoft.com/office/drawing/2014/main" xmlns="" id="{D380FCEA-3A0E-47EA-99C3-A872EC6BFE69}"/>
              </a:ext>
            </a:extLst>
          </p:cNvPr>
          <p:cNvGrpSpPr/>
          <p:nvPr/>
        </p:nvGrpSpPr>
        <p:grpSpPr>
          <a:xfrm>
            <a:off x="3440282" y="5762498"/>
            <a:ext cx="270860" cy="270860"/>
            <a:chOff x="3419502" y="5830570"/>
            <a:chExt cx="312420" cy="312420"/>
          </a:xfrm>
        </p:grpSpPr>
        <p:sp>
          <p:nvSpPr>
            <p:cNvPr id="16" name="אליפסה 15">
              <a:extLst>
                <a:ext uri="{FF2B5EF4-FFF2-40B4-BE49-F238E27FC236}">
                  <a16:creationId xmlns:a16="http://schemas.microsoft.com/office/drawing/2014/main" xmlns="" id="{9E8288DF-5239-4DA6-A7AE-C8B2DC4CD99C}"/>
                </a:ext>
              </a:extLst>
            </p:cNvPr>
            <p:cNvSpPr/>
            <p:nvPr/>
          </p:nvSpPr>
          <p:spPr>
            <a:xfrm>
              <a:off x="3419502" y="583057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sp>
          <p:nvSpPr>
            <p:cNvPr id="20" name="צורה חופשית: צורה 19">
              <a:extLst>
                <a:ext uri="{FF2B5EF4-FFF2-40B4-BE49-F238E27FC236}">
                  <a16:creationId xmlns:a16="http://schemas.microsoft.com/office/drawing/2014/main" xmlns="" id="{EE29D517-5037-4B3E-AA36-295242E66368}"/>
                </a:ext>
              </a:extLst>
            </p:cNvPr>
            <p:cNvSpPr/>
            <p:nvPr/>
          </p:nvSpPr>
          <p:spPr>
            <a:xfrm>
              <a:off x="3517138" y="5917029"/>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spTree>
    <p:extLst>
      <p:ext uri="{BB962C8B-B14F-4D97-AF65-F5344CB8AC3E}">
        <p14:creationId xmlns:p14="http://schemas.microsoft.com/office/powerpoint/2010/main" xmlns="" val="2883715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0" name="Oval 6">
            <a:extLst>
              <a:ext uri="{FF2B5EF4-FFF2-40B4-BE49-F238E27FC236}">
                <a16:creationId xmlns:a16="http://schemas.microsoft.com/office/drawing/2014/main" xmlns="" id="{15243123-2234-4A92-879C-4D902F501DC8}"/>
              </a:ext>
            </a:extLst>
          </p:cNvPr>
          <p:cNvSpPr/>
          <p:nvPr/>
        </p:nvSpPr>
        <p:spPr>
          <a:xfrm>
            <a:off x="631306" y="486715"/>
            <a:ext cx="979986" cy="979986"/>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3" name="Content Placeholder 2">
            <a:extLst>
              <a:ext uri="{FF2B5EF4-FFF2-40B4-BE49-F238E27FC236}">
                <a16:creationId xmlns:a16="http://schemas.microsoft.com/office/drawing/2014/main" xmlns="" id="{C4BF7643-16C2-4F47-860F-9762BCF7EE19}"/>
              </a:ext>
            </a:extLst>
          </p:cNvPr>
          <p:cNvSpPr>
            <a:spLocks noGrp="1"/>
          </p:cNvSpPr>
          <p:nvPr>
            <p:ph idx="1"/>
          </p:nvPr>
        </p:nvSpPr>
        <p:spPr>
          <a:xfrm>
            <a:off x="684646" y="1968367"/>
            <a:ext cx="7380831" cy="535531"/>
          </a:xfrm>
        </p:spPr>
        <p:txBody>
          <a:bodyPr wrap="square">
            <a:spAutoFit/>
          </a:bodyPr>
          <a:lstStyle/>
          <a:p>
            <a:pPr marL="0" indent="0">
              <a:spcBef>
                <a:spcPts val="1200"/>
              </a:spcBef>
              <a:buNone/>
            </a:pPr>
            <a:r>
              <a:rPr lang="en-US" sz="1600" dirty="0">
                <a:solidFill>
                  <a:schemeClr val="tx1"/>
                </a:solidFill>
              </a:rPr>
              <a:t>Largest design faculty in the State of Israel, with xxx students and xxx faculty members from academe and professional practice</a:t>
            </a:r>
          </a:p>
        </p:txBody>
      </p:sp>
      <p:sp>
        <p:nvSpPr>
          <p:cNvPr id="4" name="TextBox 3">
            <a:extLst>
              <a:ext uri="{FF2B5EF4-FFF2-40B4-BE49-F238E27FC236}">
                <a16:creationId xmlns:a16="http://schemas.microsoft.com/office/drawing/2014/main" xmlns="" id="{DD1C2E98-F0A6-4258-9505-92B4E220D9D0}"/>
              </a:ext>
            </a:extLst>
          </p:cNvPr>
          <p:cNvSpPr txBox="1"/>
          <p:nvPr/>
        </p:nvSpPr>
        <p:spPr>
          <a:xfrm>
            <a:off x="1790402" y="530432"/>
            <a:ext cx="3443952" cy="8925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dirty="0">
                <a:ln>
                  <a:noFill/>
                </a:ln>
                <a:solidFill>
                  <a:prstClr val="white"/>
                </a:solidFill>
                <a:effectLst/>
                <a:uLnTx/>
                <a:uFillTx/>
                <a:latin typeface="Montserrat"/>
                <a:ea typeface="+mn-ea"/>
                <a:cs typeface="Calibri"/>
              </a:rPr>
              <a:t>The Faculty of  </a:t>
            </a:r>
            <a:br>
              <a:rPr kumimoji="0" lang="en-US" sz="2600" b="0" i="0" u="none" strike="noStrike" kern="1200" cap="none" spc="0" normalizeH="0" baseline="0" noProof="0" dirty="0">
                <a:ln>
                  <a:noFill/>
                </a:ln>
                <a:solidFill>
                  <a:prstClr val="white"/>
                </a:solidFill>
                <a:effectLst/>
                <a:uLnTx/>
                <a:uFillTx/>
                <a:latin typeface="Montserrat"/>
                <a:ea typeface="+mn-ea"/>
                <a:cs typeface="Calibri"/>
              </a:rPr>
            </a:br>
            <a:r>
              <a:rPr kumimoji="0" lang="en-US" sz="2600" b="1" i="0" u="none" strike="noStrike" kern="1200" cap="none" spc="0" normalizeH="0" baseline="0" noProof="0" dirty="0">
                <a:ln>
                  <a:noFill/>
                </a:ln>
                <a:solidFill>
                  <a:prstClr val="white"/>
                </a:solidFill>
                <a:effectLst/>
                <a:uLnTx/>
                <a:uFillTx/>
                <a:latin typeface="Montserrat"/>
                <a:ea typeface="+mn-ea"/>
                <a:cs typeface="Calibri"/>
              </a:rPr>
              <a:t>DESIGN</a:t>
            </a:r>
          </a:p>
        </p:txBody>
      </p:sp>
      <p:sp>
        <p:nvSpPr>
          <p:cNvPr id="11" name="Rectangle 10">
            <a:hlinkClick r:id="rId4" action="ppaction://hlinksldjump"/>
            <a:extLst>
              <a:ext uri="{FF2B5EF4-FFF2-40B4-BE49-F238E27FC236}">
                <a16:creationId xmlns:a16="http://schemas.microsoft.com/office/drawing/2014/main" xmlns="" id="{D786F260-B903-4A20-90E9-D32AAE1E58F3}"/>
              </a:ext>
            </a:extLst>
          </p:cNvPr>
          <p:cNvSpPr/>
          <p:nvPr/>
        </p:nvSpPr>
        <p:spPr>
          <a:xfrm rot="2700000">
            <a:off x="11695395" y="6127972"/>
            <a:ext cx="163691" cy="163691"/>
          </a:xfrm>
          <a:custGeom>
            <a:avLst/>
            <a:gdLst>
              <a:gd name="connsiteX0" fmla="*/ 0 w 798653"/>
              <a:gd name="connsiteY0" fmla="*/ 0 h 798653"/>
              <a:gd name="connsiteX1" fmla="*/ 798653 w 798653"/>
              <a:gd name="connsiteY1" fmla="*/ 0 h 798653"/>
              <a:gd name="connsiteX2" fmla="*/ 798653 w 798653"/>
              <a:gd name="connsiteY2" fmla="*/ 798653 h 798653"/>
              <a:gd name="connsiteX3" fmla="*/ 0 w 798653"/>
              <a:gd name="connsiteY3" fmla="*/ 798653 h 798653"/>
              <a:gd name="connsiteX4" fmla="*/ 0 w 798653"/>
              <a:gd name="connsiteY4" fmla="*/ 0 h 798653"/>
              <a:gd name="connsiteX0" fmla="*/ 0 w 798653"/>
              <a:gd name="connsiteY0" fmla="*/ 798653 h 890093"/>
              <a:gd name="connsiteX1" fmla="*/ 0 w 798653"/>
              <a:gd name="connsiteY1" fmla="*/ 0 h 890093"/>
              <a:gd name="connsiteX2" fmla="*/ 798653 w 798653"/>
              <a:gd name="connsiteY2" fmla="*/ 0 h 890093"/>
              <a:gd name="connsiteX3" fmla="*/ 798653 w 798653"/>
              <a:gd name="connsiteY3" fmla="*/ 798653 h 890093"/>
              <a:gd name="connsiteX4" fmla="*/ 91440 w 798653"/>
              <a:gd name="connsiteY4" fmla="*/ 890093 h 890093"/>
              <a:gd name="connsiteX0" fmla="*/ 0 w 798653"/>
              <a:gd name="connsiteY0" fmla="*/ 798653 h 798653"/>
              <a:gd name="connsiteX1" fmla="*/ 0 w 798653"/>
              <a:gd name="connsiteY1" fmla="*/ 0 h 798653"/>
              <a:gd name="connsiteX2" fmla="*/ 798653 w 798653"/>
              <a:gd name="connsiteY2" fmla="*/ 0 h 798653"/>
              <a:gd name="connsiteX3" fmla="*/ 798653 w 798653"/>
              <a:gd name="connsiteY3" fmla="*/ 798653 h 798653"/>
              <a:gd name="connsiteX0" fmla="*/ 0 w 798653"/>
              <a:gd name="connsiteY0" fmla="*/ 0 h 798653"/>
              <a:gd name="connsiteX1" fmla="*/ 798653 w 798653"/>
              <a:gd name="connsiteY1" fmla="*/ 0 h 798653"/>
              <a:gd name="connsiteX2" fmla="*/ 798653 w 798653"/>
              <a:gd name="connsiteY2" fmla="*/ 798653 h 798653"/>
            </a:gdLst>
            <a:ahLst/>
            <a:cxnLst>
              <a:cxn ang="0">
                <a:pos x="connsiteX0" y="connsiteY0"/>
              </a:cxn>
              <a:cxn ang="0">
                <a:pos x="connsiteX1" y="connsiteY1"/>
              </a:cxn>
              <a:cxn ang="0">
                <a:pos x="connsiteX2" y="connsiteY2"/>
              </a:cxn>
            </a:cxnLst>
            <a:rect l="l" t="t" r="r" b="b"/>
            <a:pathLst>
              <a:path w="798653" h="798653">
                <a:moveTo>
                  <a:pt x="0" y="0"/>
                </a:moveTo>
                <a:lnTo>
                  <a:pt x="798653" y="0"/>
                </a:lnTo>
                <a:lnTo>
                  <a:pt x="798653" y="798653"/>
                </a:lnTo>
              </a:path>
            </a:pathLst>
          </a:cu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Montserrat"/>
              <a:ea typeface="+mn-ea"/>
              <a:cs typeface="Calibri"/>
            </a:endParaRPr>
          </a:p>
        </p:txBody>
      </p:sp>
      <p:pic>
        <p:nvPicPr>
          <p:cNvPr id="18" name="Picture 29">
            <a:extLst>
              <a:ext uri="{FF2B5EF4-FFF2-40B4-BE49-F238E27FC236}">
                <a16:creationId xmlns:a16="http://schemas.microsoft.com/office/drawing/2014/main" xmlns="" id="{6DB73B05-3AA0-4729-81D3-E005D54CFDAF}"/>
              </a:ext>
            </a:extLst>
          </p:cNvPr>
          <p:cNvPicPr>
            <a:picLocks noChangeAspect="1"/>
          </p:cNvPicPr>
          <p:nvPr/>
        </p:nvPicPr>
        <p:blipFill rotWithShape="1">
          <a:blip r:embed="rId5" cstate="print">
            <a:extLst>
              <a:ext uri="{28A0092B-C50C-407E-A947-70E740481C1C}">
                <a14:useLocalDpi xmlns:a14="http://schemas.microsoft.com/office/drawing/2010/main" xmlns="" val="0"/>
              </a:ext>
            </a:extLst>
          </a:blip>
          <a:srcRect l="30251" r="63483"/>
          <a:stretch/>
        </p:blipFill>
        <p:spPr>
          <a:xfrm>
            <a:off x="810416" y="430718"/>
            <a:ext cx="699597" cy="1213900"/>
          </a:xfrm>
          <a:prstGeom prst="rect">
            <a:avLst/>
          </a:prstGeom>
        </p:spPr>
      </p:pic>
      <p:sp>
        <p:nvSpPr>
          <p:cNvPr id="23" name="Content Placeholder 2">
            <a:extLst>
              <a:ext uri="{FF2B5EF4-FFF2-40B4-BE49-F238E27FC236}">
                <a16:creationId xmlns:a16="http://schemas.microsoft.com/office/drawing/2014/main" xmlns="" id="{81BED7BA-7CBD-4BD3-821A-3A4AF5317127}"/>
              </a:ext>
            </a:extLst>
          </p:cNvPr>
          <p:cNvSpPr txBox="1">
            <a:spLocks/>
          </p:cNvSpPr>
          <p:nvPr/>
        </p:nvSpPr>
        <p:spPr>
          <a:xfrm>
            <a:off x="737986" y="3422338"/>
            <a:ext cx="2797694"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9086"/>
                </a:solidFill>
                <a:effectLst/>
                <a:uLnTx/>
                <a:uFillTx/>
                <a:latin typeface="Montserrat"/>
                <a:ea typeface="+mn-ea"/>
                <a:cs typeface="Calibri"/>
              </a:rPr>
              <a:t>Formula for success:</a:t>
            </a:r>
          </a:p>
        </p:txBody>
      </p:sp>
      <p:grpSp>
        <p:nvGrpSpPr>
          <p:cNvPr id="2" name="קבוצה 1">
            <a:extLst>
              <a:ext uri="{FF2B5EF4-FFF2-40B4-BE49-F238E27FC236}">
                <a16:creationId xmlns:a16="http://schemas.microsoft.com/office/drawing/2014/main" xmlns="" id="{ABAF01F1-E146-431E-AC66-096018CAC886}"/>
              </a:ext>
            </a:extLst>
          </p:cNvPr>
          <p:cNvGrpSpPr/>
          <p:nvPr/>
        </p:nvGrpSpPr>
        <p:grpSpPr>
          <a:xfrm>
            <a:off x="812827" y="3794359"/>
            <a:ext cx="7092682" cy="2431435"/>
            <a:chOff x="812827" y="3575156"/>
            <a:chExt cx="7092682" cy="2431435"/>
          </a:xfrm>
        </p:grpSpPr>
        <p:sp>
          <p:nvSpPr>
            <p:cNvPr id="22" name="Content Placeholder 2">
              <a:extLst>
                <a:ext uri="{FF2B5EF4-FFF2-40B4-BE49-F238E27FC236}">
                  <a16:creationId xmlns:a16="http://schemas.microsoft.com/office/drawing/2014/main" xmlns="" id="{BE49062B-C32F-4EAC-ADDC-2B2846AE7A56}"/>
                </a:ext>
              </a:extLst>
            </p:cNvPr>
            <p:cNvSpPr txBox="1">
              <a:spLocks/>
            </p:cNvSpPr>
            <p:nvPr/>
          </p:nvSpPr>
          <p:spPr>
            <a:xfrm>
              <a:off x="1054937" y="3575156"/>
              <a:ext cx="6850572" cy="243143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Montserrat"/>
                  <a:ea typeface="+mn-ea"/>
                  <a:cs typeface="Calibri"/>
                </a:rPr>
                <a:t>Pluralistic approach </a:t>
              </a:r>
              <a:r>
                <a:rPr kumimoji="0" lang="en-US" sz="1400" b="0" i="0" u="none" strike="noStrike" kern="1200" cap="none" spc="0" normalizeH="0" baseline="0" noProof="0" dirty="0">
                  <a:ln>
                    <a:noFill/>
                  </a:ln>
                  <a:solidFill>
                    <a:prstClr val="black"/>
                  </a:solidFill>
                  <a:effectLst/>
                  <a:uLnTx/>
                  <a:uFillTx/>
                  <a:latin typeface="Montserrat"/>
                  <a:ea typeface="+mn-ea"/>
                  <a:cs typeface="Calibri"/>
                </a:rPr>
                <a:t>- Design BY the people FOR the people, from conceptual to </a:t>
              </a:r>
              <a:r>
                <a:rPr kumimoji="0" lang="en-US" sz="1400" b="0" i="0" u="none" strike="noStrike" kern="1200" cap="none" spc="0" normalizeH="0" baseline="0" noProof="0" dirty="0" err="1">
                  <a:ln>
                    <a:noFill/>
                  </a:ln>
                  <a:solidFill>
                    <a:prstClr val="black"/>
                  </a:solidFill>
                  <a:effectLst/>
                  <a:uLnTx/>
                  <a:uFillTx/>
                  <a:latin typeface="Montserrat"/>
                  <a:ea typeface="+mn-ea"/>
                  <a:cs typeface="Calibri"/>
                </a:rPr>
                <a:t>technogical</a:t>
              </a:r>
              <a:r>
                <a:rPr kumimoji="0" lang="en-US" sz="1400" b="0" i="0" u="none" strike="noStrike" kern="1200" cap="none" spc="0" normalizeH="0" baseline="0" noProof="0" dirty="0">
                  <a:ln>
                    <a:noFill/>
                  </a:ln>
                  <a:solidFill>
                    <a:prstClr val="black"/>
                  </a:solidFill>
                  <a:effectLst/>
                  <a:uLnTx/>
                  <a:uFillTx/>
                  <a:latin typeface="Montserrat"/>
                  <a:ea typeface="+mn-ea"/>
                  <a:cs typeface="Calibri"/>
                </a:rPr>
                <a:t>, artistic to corporate, design ‘making’ to applied </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1" i="0" u="none" strike="noStrike" kern="1200" cap="none" spc="0" normalizeH="0" baseline="0" noProof="0" dirty="0">
                  <a:ln>
                    <a:noFill/>
                  </a:ln>
                  <a:solidFill>
                    <a:prstClr val="black"/>
                  </a:solidFill>
                  <a:effectLst/>
                  <a:uLnTx/>
                  <a:uFillTx/>
                  <a:latin typeface="Montserrat"/>
                  <a:ea typeface="+mn-ea"/>
                  <a:cs typeface="Calibri"/>
                </a:rPr>
                <a:t>Multidisciplinary</a:t>
              </a:r>
              <a:r>
                <a:rPr kumimoji="0" lang="en-US" sz="1400" b="0" i="0" u="none" strike="noStrike" kern="1200" cap="none" spc="0" normalizeH="0" baseline="0" noProof="0" dirty="0">
                  <a:ln>
                    <a:noFill/>
                  </a:ln>
                  <a:solidFill>
                    <a:prstClr val="black"/>
                  </a:solidFill>
                  <a:effectLst/>
                  <a:uLnTx/>
                  <a:uFillTx/>
                  <a:latin typeface="Montserrat"/>
                  <a:ea typeface="+mn-ea"/>
                  <a:cs typeface="Calibri"/>
                </a:rPr>
                <a:t> – drawing on ideals and expertise from different fields of knowledge</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ontserrat"/>
                  <a:ea typeface="+mn-ea"/>
                  <a:cs typeface="Calibri"/>
                </a:rPr>
                <a:t>Individualistic design as an act of social consideration and involvement</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ontserrat"/>
                  <a:ea typeface="+mn-ea"/>
                  <a:cs typeface="Calibri"/>
                </a:rPr>
                <a:t>Ongoing adaptation to updated technologies, changing human needs and evolving world order</a:t>
              </a:r>
            </a:p>
            <a:p>
              <a:pPr marL="0" marR="0" lvl="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prstClr val="black"/>
                  </a:solidFill>
                  <a:effectLst/>
                  <a:uLnTx/>
                  <a:uFillTx/>
                  <a:latin typeface="Montserrat"/>
                  <a:ea typeface="+mn-ea"/>
                  <a:cs typeface="Calibri"/>
                </a:rPr>
                <a:t>Workshops and labs allow for experimentation and application of ideas</a:t>
              </a:r>
            </a:p>
          </p:txBody>
        </p:sp>
        <p:grpSp>
          <p:nvGrpSpPr>
            <p:cNvPr id="28" name="קבוצה 27">
              <a:extLst>
                <a:ext uri="{FF2B5EF4-FFF2-40B4-BE49-F238E27FC236}">
                  <a16:creationId xmlns:a16="http://schemas.microsoft.com/office/drawing/2014/main" xmlns="" id="{EF6FB2DC-CB39-4980-BB6A-3D18D2994EFF}"/>
                </a:ext>
              </a:extLst>
            </p:cNvPr>
            <p:cNvGrpSpPr/>
            <p:nvPr/>
          </p:nvGrpSpPr>
          <p:grpSpPr>
            <a:xfrm>
              <a:off x="812827" y="3631205"/>
              <a:ext cx="270860" cy="270860"/>
              <a:chOff x="3419502" y="4688840"/>
              <a:chExt cx="312420" cy="312420"/>
            </a:xfrm>
          </p:grpSpPr>
          <p:sp>
            <p:nvSpPr>
              <p:cNvPr id="29" name="אליפסה 28">
                <a:extLst>
                  <a:ext uri="{FF2B5EF4-FFF2-40B4-BE49-F238E27FC236}">
                    <a16:creationId xmlns:a16="http://schemas.microsoft.com/office/drawing/2014/main" xmlns="" id="{5E4CDF70-0D5B-4BBB-ABD3-01EDA95D163C}"/>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30" name="צורה חופשית: צורה 29">
                <a:extLst>
                  <a:ext uri="{FF2B5EF4-FFF2-40B4-BE49-F238E27FC236}">
                    <a16:creationId xmlns:a16="http://schemas.microsoft.com/office/drawing/2014/main" xmlns="" id="{AAE146BC-B6F8-40C4-BCE3-A25F90953D36}"/>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grpSp>
          <p:nvGrpSpPr>
            <p:cNvPr id="31" name="קבוצה 30">
              <a:extLst>
                <a:ext uri="{FF2B5EF4-FFF2-40B4-BE49-F238E27FC236}">
                  <a16:creationId xmlns:a16="http://schemas.microsoft.com/office/drawing/2014/main" xmlns="" id="{379A4DD0-D23D-4EA2-A4E2-6EEABCFA9656}"/>
                </a:ext>
              </a:extLst>
            </p:cNvPr>
            <p:cNvGrpSpPr/>
            <p:nvPr/>
          </p:nvGrpSpPr>
          <p:grpSpPr>
            <a:xfrm>
              <a:off x="812827" y="4233185"/>
              <a:ext cx="270860" cy="270860"/>
              <a:chOff x="3419502" y="4688840"/>
              <a:chExt cx="312420" cy="312420"/>
            </a:xfrm>
          </p:grpSpPr>
          <p:sp>
            <p:nvSpPr>
              <p:cNvPr id="32" name="אליפסה 31">
                <a:extLst>
                  <a:ext uri="{FF2B5EF4-FFF2-40B4-BE49-F238E27FC236}">
                    <a16:creationId xmlns:a16="http://schemas.microsoft.com/office/drawing/2014/main" xmlns="" id="{B7C99A2A-8D85-4AAD-9849-077EF4C3F4F3}"/>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33" name="צורה חופשית: צורה 32">
                <a:extLst>
                  <a:ext uri="{FF2B5EF4-FFF2-40B4-BE49-F238E27FC236}">
                    <a16:creationId xmlns:a16="http://schemas.microsoft.com/office/drawing/2014/main" xmlns="" id="{6E846F19-E301-4F2D-A7A0-344C2F30732E}"/>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grpSp>
          <p:nvGrpSpPr>
            <p:cNvPr id="34" name="קבוצה 33">
              <a:extLst>
                <a:ext uri="{FF2B5EF4-FFF2-40B4-BE49-F238E27FC236}">
                  <a16:creationId xmlns:a16="http://schemas.microsoft.com/office/drawing/2014/main" xmlns="" id="{332C53B4-E93A-4A4A-A8CD-C8B7CF3F1340}"/>
                </a:ext>
              </a:extLst>
            </p:cNvPr>
            <p:cNvGrpSpPr/>
            <p:nvPr/>
          </p:nvGrpSpPr>
          <p:grpSpPr>
            <a:xfrm>
              <a:off x="812827" y="4749440"/>
              <a:ext cx="270860" cy="270860"/>
              <a:chOff x="3419502" y="4688840"/>
              <a:chExt cx="312420" cy="312420"/>
            </a:xfrm>
          </p:grpSpPr>
          <p:sp>
            <p:nvSpPr>
              <p:cNvPr id="35" name="אליפסה 34">
                <a:extLst>
                  <a:ext uri="{FF2B5EF4-FFF2-40B4-BE49-F238E27FC236}">
                    <a16:creationId xmlns:a16="http://schemas.microsoft.com/office/drawing/2014/main" xmlns="" id="{C646B9ED-22BB-47D6-B1DA-FF98DC6BD7C5}"/>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36" name="צורה חופשית: צורה 35">
                <a:extLst>
                  <a:ext uri="{FF2B5EF4-FFF2-40B4-BE49-F238E27FC236}">
                    <a16:creationId xmlns:a16="http://schemas.microsoft.com/office/drawing/2014/main" xmlns="" id="{AAC5C7E1-4353-4D84-9302-7A83242D1B8B}"/>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grpSp>
          <p:nvGrpSpPr>
            <p:cNvPr id="37" name="קבוצה 36">
              <a:extLst>
                <a:ext uri="{FF2B5EF4-FFF2-40B4-BE49-F238E27FC236}">
                  <a16:creationId xmlns:a16="http://schemas.microsoft.com/office/drawing/2014/main" xmlns="" id="{BD8E983B-D560-4AF7-BE5F-DEE6B646F2ED}"/>
                </a:ext>
              </a:extLst>
            </p:cNvPr>
            <p:cNvGrpSpPr/>
            <p:nvPr/>
          </p:nvGrpSpPr>
          <p:grpSpPr>
            <a:xfrm>
              <a:off x="812827" y="5139965"/>
              <a:ext cx="270860" cy="270860"/>
              <a:chOff x="3419502" y="4688840"/>
              <a:chExt cx="312420" cy="312420"/>
            </a:xfrm>
          </p:grpSpPr>
          <p:sp>
            <p:nvSpPr>
              <p:cNvPr id="38" name="אליפסה 37">
                <a:extLst>
                  <a:ext uri="{FF2B5EF4-FFF2-40B4-BE49-F238E27FC236}">
                    <a16:creationId xmlns:a16="http://schemas.microsoft.com/office/drawing/2014/main" xmlns="" id="{587A8BF5-112F-4AFA-959D-5D09A8C92747}"/>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39" name="צורה חופשית: צורה 38">
                <a:extLst>
                  <a:ext uri="{FF2B5EF4-FFF2-40B4-BE49-F238E27FC236}">
                    <a16:creationId xmlns:a16="http://schemas.microsoft.com/office/drawing/2014/main" xmlns="" id="{8084C8F1-EB07-461B-BE44-0F712B1BD6F7}"/>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grpSp>
          <p:nvGrpSpPr>
            <p:cNvPr id="40" name="קבוצה 39">
              <a:extLst>
                <a:ext uri="{FF2B5EF4-FFF2-40B4-BE49-F238E27FC236}">
                  <a16:creationId xmlns:a16="http://schemas.microsoft.com/office/drawing/2014/main" xmlns="" id="{373B6509-4F96-45F7-94DD-E4E74C6F3894}"/>
                </a:ext>
              </a:extLst>
            </p:cNvPr>
            <p:cNvGrpSpPr/>
            <p:nvPr/>
          </p:nvGrpSpPr>
          <p:grpSpPr>
            <a:xfrm>
              <a:off x="812827" y="5688605"/>
              <a:ext cx="270860" cy="270860"/>
              <a:chOff x="3419502" y="4688840"/>
              <a:chExt cx="312420" cy="312420"/>
            </a:xfrm>
          </p:grpSpPr>
          <p:sp>
            <p:nvSpPr>
              <p:cNvPr id="41" name="אליפסה 40">
                <a:extLst>
                  <a:ext uri="{FF2B5EF4-FFF2-40B4-BE49-F238E27FC236}">
                    <a16:creationId xmlns:a16="http://schemas.microsoft.com/office/drawing/2014/main" xmlns="" id="{57A3F3A1-FC4A-4D83-AA5E-5D6F7B1DE1AB}"/>
                  </a:ext>
                </a:extLst>
              </p:cNvPr>
              <p:cNvSpPr/>
              <p:nvPr/>
            </p:nvSpPr>
            <p:spPr>
              <a:xfrm>
                <a:off x="3419502" y="4688840"/>
                <a:ext cx="312420" cy="312420"/>
              </a:xfrm>
              <a:prstGeom prst="ellipse">
                <a:avLst/>
              </a:prstGeom>
              <a:solidFill>
                <a:srgbClr val="007473"/>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42" name="צורה חופשית: צורה 41">
                <a:extLst>
                  <a:ext uri="{FF2B5EF4-FFF2-40B4-BE49-F238E27FC236}">
                    <a16:creationId xmlns:a16="http://schemas.microsoft.com/office/drawing/2014/main" xmlns="" id="{EE3DBF5A-AF96-4E06-AA55-849487DC7846}"/>
                  </a:ext>
                </a:extLst>
              </p:cNvPr>
              <p:cNvSpPr/>
              <p:nvPr/>
            </p:nvSpPr>
            <p:spPr>
              <a:xfrm>
                <a:off x="3517138" y="4761075"/>
                <a:ext cx="106934" cy="139558"/>
              </a:xfrm>
              <a:custGeom>
                <a:avLst/>
                <a:gdLst>
                  <a:gd name="connsiteX0" fmla="*/ 0 w 149860"/>
                  <a:gd name="connsiteY0" fmla="*/ 116840 h 195580"/>
                  <a:gd name="connsiteX1" fmla="*/ 73660 w 149860"/>
                  <a:gd name="connsiteY1" fmla="*/ 195580 h 195580"/>
                  <a:gd name="connsiteX2" fmla="*/ 149860 w 149860"/>
                  <a:gd name="connsiteY2" fmla="*/ 0 h 195580"/>
                </a:gdLst>
                <a:ahLst/>
                <a:cxnLst>
                  <a:cxn ang="0">
                    <a:pos x="connsiteX0" y="connsiteY0"/>
                  </a:cxn>
                  <a:cxn ang="0">
                    <a:pos x="connsiteX1" y="connsiteY1"/>
                  </a:cxn>
                  <a:cxn ang="0">
                    <a:pos x="connsiteX2" y="connsiteY2"/>
                  </a:cxn>
                </a:cxnLst>
                <a:rect l="l" t="t" r="r" b="b"/>
                <a:pathLst>
                  <a:path w="149860" h="195580">
                    <a:moveTo>
                      <a:pt x="0" y="116840"/>
                    </a:moveTo>
                    <a:lnTo>
                      <a:pt x="73660" y="195580"/>
                    </a:lnTo>
                    <a:lnTo>
                      <a:pt x="149860" y="0"/>
                    </a:lnTo>
                  </a:path>
                </a:pathLst>
              </a:custGeom>
              <a:noFill/>
              <a:ln w="22225"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grpSp>
      <p:sp>
        <p:nvSpPr>
          <p:cNvPr id="43" name="Content Placeholder 2">
            <a:extLst>
              <a:ext uri="{FF2B5EF4-FFF2-40B4-BE49-F238E27FC236}">
                <a16:creationId xmlns:a16="http://schemas.microsoft.com/office/drawing/2014/main" xmlns="" id="{86A1F848-6705-474F-977B-B2E242F1A6F9}"/>
              </a:ext>
            </a:extLst>
          </p:cNvPr>
          <p:cNvSpPr txBox="1">
            <a:spLocks/>
          </p:cNvSpPr>
          <p:nvPr/>
        </p:nvSpPr>
        <p:spPr>
          <a:xfrm>
            <a:off x="684646" y="2820675"/>
            <a:ext cx="6267139"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1" i="0" u="none" strike="noStrike" kern="1200" cap="none" spc="0" normalizeH="0" baseline="0" noProof="0" dirty="0">
                <a:ln>
                  <a:noFill/>
                </a:ln>
                <a:solidFill>
                  <a:srgbClr val="009086"/>
                </a:solidFill>
                <a:effectLst/>
                <a:uLnTx/>
                <a:uFillTx/>
                <a:latin typeface="Montserrat"/>
                <a:ea typeface="+mn-ea"/>
                <a:cs typeface="Calibri"/>
              </a:rPr>
              <a:t>3 departments:</a:t>
            </a:r>
            <a:endParaRPr kumimoji="0" lang="en-US" sz="1600" b="0" i="0" u="none" strike="noStrike" kern="1200" cap="none" spc="0" normalizeH="0" baseline="0" noProof="0" dirty="0">
              <a:ln>
                <a:noFill/>
              </a:ln>
              <a:solidFill>
                <a:prstClr val="black"/>
              </a:solidFill>
              <a:effectLst/>
              <a:uLnTx/>
              <a:uFillTx/>
              <a:latin typeface="Montserrat"/>
              <a:ea typeface="+mn-ea"/>
              <a:cs typeface="Calibri"/>
            </a:endParaRPr>
          </a:p>
        </p:txBody>
      </p:sp>
      <p:sp>
        <p:nvSpPr>
          <p:cNvPr id="48" name="Content Placeholder 2">
            <a:extLst>
              <a:ext uri="{FF2B5EF4-FFF2-40B4-BE49-F238E27FC236}">
                <a16:creationId xmlns:a16="http://schemas.microsoft.com/office/drawing/2014/main" xmlns="" id="{C9709892-A239-4088-B2C7-4D578F0F9D29}"/>
              </a:ext>
            </a:extLst>
          </p:cNvPr>
          <p:cNvSpPr txBox="1">
            <a:spLocks/>
          </p:cNvSpPr>
          <p:nvPr/>
        </p:nvSpPr>
        <p:spPr>
          <a:xfrm>
            <a:off x="2517042" y="2806152"/>
            <a:ext cx="2561473" cy="313932"/>
          </a:xfrm>
          <a:prstGeom prst="rect">
            <a:avLst/>
          </a:prstGeom>
          <a:solidFill>
            <a:srgbClr val="3E9CA1"/>
          </a:solidFill>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Montserrat"/>
                <a:ea typeface="+mn-ea"/>
                <a:cs typeface="Calibri"/>
              </a:rPr>
              <a:t>Visual Communication</a:t>
            </a:r>
          </a:p>
        </p:txBody>
      </p:sp>
      <p:sp>
        <p:nvSpPr>
          <p:cNvPr id="49" name="Content Placeholder 2">
            <a:extLst>
              <a:ext uri="{FF2B5EF4-FFF2-40B4-BE49-F238E27FC236}">
                <a16:creationId xmlns:a16="http://schemas.microsoft.com/office/drawing/2014/main" xmlns="" id="{F6AA8732-882F-4ECF-904D-1703291AA098}"/>
              </a:ext>
            </a:extLst>
          </p:cNvPr>
          <p:cNvSpPr txBox="1">
            <a:spLocks/>
          </p:cNvSpPr>
          <p:nvPr/>
        </p:nvSpPr>
        <p:spPr>
          <a:xfrm>
            <a:off x="5122745" y="2806152"/>
            <a:ext cx="1189873" cy="313932"/>
          </a:xfrm>
          <a:prstGeom prst="rect">
            <a:avLst/>
          </a:prstGeom>
          <a:solidFill>
            <a:srgbClr val="3E9CA1"/>
          </a:solidFill>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Montserrat"/>
                <a:ea typeface="+mn-ea"/>
                <a:cs typeface="Calibri"/>
              </a:rPr>
              <a:t>Industrial</a:t>
            </a:r>
          </a:p>
        </p:txBody>
      </p:sp>
      <p:sp>
        <p:nvSpPr>
          <p:cNvPr id="50" name="Content Placeholder 2">
            <a:extLst>
              <a:ext uri="{FF2B5EF4-FFF2-40B4-BE49-F238E27FC236}">
                <a16:creationId xmlns:a16="http://schemas.microsoft.com/office/drawing/2014/main" xmlns="" id="{F3863999-F929-4494-9F42-16AD6C795491}"/>
              </a:ext>
            </a:extLst>
          </p:cNvPr>
          <p:cNvSpPr txBox="1">
            <a:spLocks/>
          </p:cNvSpPr>
          <p:nvPr/>
        </p:nvSpPr>
        <p:spPr>
          <a:xfrm>
            <a:off x="6356848" y="2806152"/>
            <a:ext cx="1189873" cy="313932"/>
          </a:xfrm>
          <a:prstGeom prst="rect">
            <a:avLst/>
          </a:prstGeom>
          <a:solidFill>
            <a:srgbClr val="3E9CA1"/>
          </a:solidFill>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2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white"/>
                </a:solidFill>
                <a:effectLst/>
                <a:uLnTx/>
                <a:uFillTx/>
                <a:latin typeface="Montserrat"/>
                <a:ea typeface="+mn-ea"/>
                <a:cs typeface="Calibri"/>
              </a:rPr>
              <a:t>Interior</a:t>
            </a:r>
          </a:p>
        </p:txBody>
      </p:sp>
      <p:sp>
        <p:nvSpPr>
          <p:cNvPr id="13" name="מלבן: פינות עליונות מעוגלות 12">
            <a:extLst>
              <a:ext uri="{FF2B5EF4-FFF2-40B4-BE49-F238E27FC236}">
                <a16:creationId xmlns:a16="http://schemas.microsoft.com/office/drawing/2014/main" xmlns="" id="{C1621FC9-E1C1-46EB-B2E9-D626B6D35181}"/>
              </a:ext>
            </a:extLst>
          </p:cNvPr>
          <p:cNvSpPr/>
          <p:nvPr/>
        </p:nvSpPr>
        <p:spPr>
          <a:xfrm rot="10800000">
            <a:off x="5078515" y="18819"/>
            <a:ext cx="3130061" cy="720969"/>
          </a:xfrm>
          <a:prstGeom prst="round2SameRect">
            <a:avLst>
              <a:gd name="adj1" fmla="val 35366"/>
              <a:gd name="adj2" fmla="val 0"/>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pic>
        <p:nvPicPr>
          <p:cNvPr id="7" name="תמונה 6">
            <a:extLst>
              <a:ext uri="{FF2B5EF4-FFF2-40B4-BE49-F238E27FC236}">
                <a16:creationId xmlns:a16="http://schemas.microsoft.com/office/drawing/2014/main" xmlns="" id="{07A8EB5A-47E4-428B-B80D-937D9FC6FB4B}"/>
              </a:ext>
            </a:extLst>
          </p:cNvPr>
          <p:cNvPicPr>
            <a:picLocks noChangeAspect="1"/>
          </p:cNvPicPr>
          <p:nvPr/>
        </p:nvPicPr>
        <p:blipFill>
          <a:blip r:embed="rId6" cstate="print">
            <a:extLst>
              <a:ext uri="{BEBA8EAE-BF5A-486C-A8C5-ECC9F3942E4B}">
                <a14:imgProps xmlns:a14="http://schemas.microsoft.com/office/drawing/2010/main" xmlns="">
                  <a14:imgLayer r:embed="rId7">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7367428" y="99767"/>
            <a:ext cx="504776" cy="504776"/>
          </a:xfrm>
          <a:prstGeom prst="rect">
            <a:avLst/>
          </a:prstGeom>
        </p:spPr>
      </p:pic>
      <p:pic>
        <p:nvPicPr>
          <p:cNvPr id="9" name="תמונה 8">
            <a:extLst>
              <a:ext uri="{FF2B5EF4-FFF2-40B4-BE49-F238E27FC236}">
                <a16:creationId xmlns:a16="http://schemas.microsoft.com/office/drawing/2014/main" xmlns="" id="{065FD9C7-482B-4176-9ACA-AB2BE123D25D}"/>
              </a:ext>
            </a:extLst>
          </p:cNvPr>
          <p:cNvPicPr>
            <a:picLocks noChangeAspect="1"/>
          </p:cNvPicPr>
          <p:nvPr/>
        </p:nvPicPr>
        <p:blipFill>
          <a:blip r:embed="rId8" cstate="print">
            <a:extLst>
              <a:ext uri="{BEBA8EAE-BF5A-486C-A8C5-ECC9F3942E4B}">
                <a14:imgProps xmlns:a14="http://schemas.microsoft.com/office/drawing/2010/main" xmlns="">
                  <a14:imgLayer r:embed="rId7">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6391157" y="99767"/>
            <a:ext cx="504776" cy="504776"/>
          </a:xfrm>
          <a:prstGeom prst="rect">
            <a:avLst/>
          </a:prstGeom>
        </p:spPr>
      </p:pic>
      <p:pic>
        <p:nvPicPr>
          <p:cNvPr id="12" name="תמונה 11">
            <a:extLst>
              <a:ext uri="{FF2B5EF4-FFF2-40B4-BE49-F238E27FC236}">
                <a16:creationId xmlns:a16="http://schemas.microsoft.com/office/drawing/2014/main" xmlns="" id="{8061B462-07D3-46A1-80B3-3D8AF26DACDA}"/>
              </a:ext>
            </a:extLst>
          </p:cNvPr>
          <p:cNvPicPr>
            <a:picLocks noChangeAspect="1"/>
          </p:cNvPicPr>
          <p:nvPr/>
        </p:nvPicPr>
        <p:blipFill>
          <a:blip r:embed="rId9" cstate="print">
            <a:extLst>
              <a:ext uri="{BEBA8EAE-BF5A-486C-A8C5-ECC9F3942E4B}">
                <a14:imgProps xmlns:a14="http://schemas.microsoft.com/office/drawing/2010/main" xmlns="">
                  <a14:imgLayer r:embed="rId7">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5384054" y="99767"/>
            <a:ext cx="504776" cy="504776"/>
          </a:xfrm>
          <a:prstGeom prst="rect">
            <a:avLst/>
          </a:prstGeom>
        </p:spPr>
      </p:pic>
      <p:cxnSp>
        <p:nvCxnSpPr>
          <p:cNvPr id="16" name="מחבר ישר 15">
            <a:extLst>
              <a:ext uri="{FF2B5EF4-FFF2-40B4-BE49-F238E27FC236}">
                <a16:creationId xmlns:a16="http://schemas.microsoft.com/office/drawing/2014/main" xmlns="" id="{6007C4B3-FCCE-4EF4-A57F-1081EA747C15}"/>
              </a:ext>
            </a:extLst>
          </p:cNvPr>
          <p:cNvCxnSpPr>
            <a:cxnSpLocks/>
          </p:cNvCxnSpPr>
          <p:nvPr/>
        </p:nvCxnSpPr>
        <p:spPr>
          <a:xfrm>
            <a:off x="6174915" y="83820"/>
            <a:ext cx="0" cy="510540"/>
          </a:xfrm>
          <a:prstGeom prst="line">
            <a:avLst/>
          </a:prstGeom>
          <a:ln>
            <a:solidFill>
              <a:srgbClr val="009086"/>
            </a:solidFill>
          </a:ln>
        </p:spPr>
        <p:style>
          <a:lnRef idx="1">
            <a:schemeClr val="accent1"/>
          </a:lnRef>
          <a:fillRef idx="0">
            <a:schemeClr val="accent1"/>
          </a:fillRef>
          <a:effectRef idx="0">
            <a:schemeClr val="accent1"/>
          </a:effectRef>
          <a:fontRef idx="minor">
            <a:schemeClr val="tx1"/>
          </a:fontRef>
        </p:style>
      </p:cxnSp>
      <p:cxnSp>
        <p:nvCxnSpPr>
          <p:cNvPr id="51" name="מחבר ישר 50">
            <a:extLst>
              <a:ext uri="{FF2B5EF4-FFF2-40B4-BE49-F238E27FC236}">
                <a16:creationId xmlns:a16="http://schemas.microsoft.com/office/drawing/2014/main" xmlns="" id="{B74DB3F7-87E0-47EE-8067-96784554CD43}"/>
              </a:ext>
            </a:extLst>
          </p:cNvPr>
          <p:cNvCxnSpPr>
            <a:cxnSpLocks/>
          </p:cNvCxnSpPr>
          <p:nvPr/>
        </p:nvCxnSpPr>
        <p:spPr>
          <a:xfrm>
            <a:off x="7112175" y="83820"/>
            <a:ext cx="0" cy="510540"/>
          </a:xfrm>
          <a:prstGeom prst="line">
            <a:avLst/>
          </a:prstGeom>
          <a:ln>
            <a:solidFill>
              <a:srgbClr val="00908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79745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500"/>
                                        <p:tgtEl>
                                          <p:spTgt spid="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3">
                                            <p:txEl>
                                              <p:pRg st="0" end="0"/>
                                            </p:txEl>
                                          </p:spTgt>
                                        </p:tgtEl>
                                        <p:attrNameLst>
                                          <p:attrName>style.visibility</p:attrName>
                                        </p:attrNameLst>
                                      </p:cBhvr>
                                      <p:to>
                                        <p:strVal val="visible"/>
                                      </p:to>
                                    </p:set>
                                    <p:animEffect transition="in" filter="fade">
                                      <p:cBhvr>
                                        <p:cTn id="19" dur="500"/>
                                        <p:tgtEl>
                                          <p:spTgt spid="43">
                                            <p:txEl>
                                              <p:pRg st="0" end="0"/>
                                            </p:txEl>
                                          </p:spTgt>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48">
                                            <p:bg/>
                                          </p:spTgt>
                                        </p:tgtEl>
                                        <p:attrNameLst>
                                          <p:attrName>style.visibility</p:attrName>
                                        </p:attrNameLst>
                                      </p:cBhvr>
                                      <p:to>
                                        <p:strVal val="visible"/>
                                      </p:to>
                                    </p:set>
                                    <p:animEffect transition="in" filter="fade">
                                      <p:cBhvr>
                                        <p:cTn id="23" dur="500"/>
                                        <p:tgtEl>
                                          <p:spTgt spid="48">
                                            <p:bg/>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8">
                                            <p:txEl>
                                              <p:pRg st="0" end="0"/>
                                            </p:txEl>
                                          </p:spTgt>
                                        </p:tgtEl>
                                        <p:attrNameLst>
                                          <p:attrName>style.visibility</p:attrName>
                                        </p:attrNameLst>
                                      </p:cBhvr>
                                      <p:to>
                                        <p:strVal val="visible"/>
                                      </p:to>
                                    </p:set>
                                    <p:animEffect transition="in" filter="fade">
                                      <p:cBhvr>
                                        <p:cTn id="28" dur="500"/>
                                        <p:tgtEl>
                                          <p:spTgt spid="48">
                                            <p:txEl>
                                              <p:pRg st="0" end="0"/>
                                            </p:txEl>
                                          </p:spTgt>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49">
                                            <p:bg/>
                                          </p:spTgt>
                                        </p:tgtEl>
                                        <p:attrNameLst>
                                          <p:attrName>style.visibility</p:attrName>
                                        </p:attrNameLst>
                                      </p:cBhvr>
                                      <p:to>
                                        <p:strVal val="visible"/>
                                      </p:to>
                                    </p:set>
                                    <p:animEffect transition="in" filter="fade">
                                      <p:cBhvr>
                                        <p:cTn id="32" dur="500"/>
                                        <p:tgtEl>
                                          <p:spTgt spid="49">
                                            <p:bg/>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
                                            <p:txEl>
                                              <p:pRg st="0" end="0"/>
                                            </p:txEl>
                                          </p:spTgt>
                                        </p:tgtEl>
                                        <p:attrNameLst>
                                          <p:attrName>style.visibility</p:attrName>
                                        </p:attrNameLst>
                                      </p:cBhvr>
                                      <p:to>
                                        <p:strVal val="visible"/>
                                      </p:to>
                                    </p:set>
                                    <p:animEffect transition="in" filter="fade">
                                      <p:cBhvr>
                                        <p:cTn id="37" dur="500"/>
                                        <p:tgtEl>
                                          <p:spTgt spid="49">
                                            <p:txEl>
                                              <p:pRg st="0" end="0"/>
                                            </p:txEl>
                                          </p:spTgt>
                                        </p:tgtEl>
                                      </p:cBhvr>
                                    </p:animEffect>
                                  </p:childTnLst>
                                </p:cTn>
                              </p:par>
                            </p:childTnLst>
                          </p:cTn>
                        </p:par>
                        <p:par>
                          <p:cTn id="38" fill="hold">
                            <p:stCondLst>
                              <p:cond delay="500"/>
                            </p:stCondLst>
                            <p:childTnLst>
                              <p:par>
                                <p:cTn id="39" presetID="10" presetClass="entr" presetSubtype="0" fill="hold" grpId="0" nodeType="afterEffect">
                                  <p:stCondLst>
                                    <p:cond delay="0"/>
                                  </p:stCondLst>
                                  <p:childTnLst>
                                    <p:set>
                                      <p:cBhvr>
                                        <p:cTn id="40" dur="1" fill="hold">
                                          <p:stCondLst>
                                            <p:cond delay="0"/>
                                          </p:stCondLst>
                                        </p:cTn>
                                        <p:tgtEl>
                                          <p:spTgt spid="50">
                                            <p:bg/>
                                          </p:spTgt>
                                        </p:tgtEl>
                                        <p:attrNameLst>
                                          <p:attrName>style.visibility</p:attrName>
                                        </p:attrNameLst>
                                      </p:cBhvr>
                                      <p:to>
                                        <p:strVal val="visible"/>
                                      </p:to>
                                    </p:set>
                                    <p:animEffect transition="in" filter="fade">
                                      <p:cBhvr>
                                        <p:cTn id="41" dur="500"/>
                                        <p:tgtEl>
                                          <p:spTgt spid="50">
                                            <p:bg/>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xEl>
                                              <p:pRg st="0" end="0"/>
                                            </p:txEl>
                                          </p:spTgt>
                                        </p:tgtEl>
                                        <p:attrNameLst>
                                          <p:attrName>style.visibility</p:attrName>
                                        </p:attrNameLst>
                                      </p:cBhvr>
                                      <p:to>
                                        <p:strVal val="visible"/>
                                      </p:to>
                                    </p:set>
                                    <p:animEffect transition="in" filter="fade">
                                      <p:cBhvr>
                                        <p:cTn id="46" dur="500"/>
                                        <p:tgtEl>
                                          <p:spTgt spid="5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3" grpId="0"/>
      <p:bldP spid="43" grpId="0" uiExpand="1" build="p"/>
      <p:bldP spid="48" grpId="0" uiExpand="1" build="p" animBg="1"/>
      <p:bldP spid="49" grpId="0" uiExpand="1" build="p" animBg="1"/>
      <p:bldP spid="50" grpId="0" uiExpand="1" build="p"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5C433822-66F1-4315-980C-192DE784152D}"/>
              </a:ext>
            </a:extLst>
          </p:cNvPr>
          <p:cNvSpPr txBox="1">
            <a:spLocks/>
          </p:cNvSpPr>
          <p:nvPr/>
        </p:nvSpPr>
        <p:spPr>
          <a:xfrm>
            <a:off x="5758404" y="3334032"/>
            <a:ext cx="5598444" cy="2464884"/>
          </a:xfrm>
          <a:prstGeom prst="rect">
            <a:avLst/>
          </a:prstGeom>
        </p:spPr>
        <p:txBody>
          <a:bodyPr vert="horz" lIns="91440" tIns="45720" rIns="91440" bIns="45720" rtlCol="0" anchor="t" anchorCtr="0">
            <a:normAutofit lnSpcReduction="10000"/>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dirty="0"/>
              <a:t>A premiere academic institution of higher education in engineering, science, design and technology</a:t>
            </a:r>
            <a:br>
              <a:rPr lang="en-US" dirty="0"/>
            </a:br>
            <a:r>
              <a:rPr lang="en-US" dirty="0">
                <a:latin typeface="Montserrat Light" panose="00000400000000000000" pitchFamily="2" charset="0"/>
              </a:rPr>
              <a:t>was established in Holon.</a:t>
            </a:r>
          </a:p>
        </p:txBody>
      </p:sp>
      <p:sp>
        <p:nvSpPr>
          <p:cNvPr id="7" name="Title 1">
            <a:extLst>
              <a:ext uri="{FF2B5EF4-FFF2-40B4-BE49-F238E27FC236}">
                <a16:creationId xmlns:a16="http://schemas.microsoft.com/office/drawing/2014/main" xmlns="" id="{35655C21-DB05-428F-9B0E-C6F39C5E2392}"/>
              </a:ext>
            </a:extLst>
          </p:cNvPr>
          <p:cNvSpPr txBox="1">
            <a:spLocks/>
          </p:cNvSpPr>
          <p:nvPr/>
        </p:nvSpPr>
        <p:spPr>
          <a:xfrm>
            <a:off x="5758404" y="1979794"/>
            <a:ext cx="5208609" cy="2464884"/>
          </a:xfrm>
          <a:prstGeom prst="rect">
            <a:avLst/>
          </a:prstGeom>
        </p:spPr>
        <p:txBody>
          <a:bodyPr vert="horz" lIns="91440" tIns="45720" rIns="91440" bIns="45720" rtlCol="0" anchor="t" anchorCtr="0">
            <a:norm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9600" dirty="0"/>
              <a:t>1969</a:t>
            </a:r>
            <a:endParaRPr lang="en-US" sz="9600" dirty="0">
              <a:latin typeface="+mn-lt"/>
            </a:endParaRPr>
          </a:p>
        </p:txBody>
      </p:sp>
    </p:spTree>
    <p:extLst>
      <p:ext uri="{BB962C8B-B14F-4D97-AF65-F5344CB8AC3E}">
        <p14:creationId xmlns:p14="http://schemas.microsoft.com/office/powerpoint/2010/main" xmlns="" val="16447874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C4BF7643-16C2-4F47-860F-9762BCF7EE19}"/>
              </a:ext>
            </a:extLst>
          </p:cNvPr>
          <p:cNvSpPr>
            <a:spLocks noGrp="1"/>
          </p:cNvSpPr>
          <p:nvPr>
            <p:ph idx="1"/>
          </p:nvPr>
        </p:nvSpPr>
        <p:spPr>
          <a:xfrm>
            <a:off x="5241406" y="2317129"/>
            <a:ext cx="1158429" cy="313932"/>
          </a:xfrm>
        </p:spPr>
        <p:txBody>
          <a:bodyPr wrap="square">
            <a:spAutoFit/>
          </a:bodyPr>
          <a:lstStyle/>
          <a:p>
            <a:pPr marL="0" indent="0">
              <a:spcBef>
                <a:spcPts val="1800"/>
              </a:spcBef>
              <a:buNone/>
            </a:pPr>
            <a:r>
              <a:rPr lang="en-US" sz="1600" b="1" dirty="0">
                <a:solidFill>
                  <a:srgbClr val="009086"/>
                </a:solidFill>
              </a:rPr>
              <a:t>VISION </a:t>
            </a:r>
            <a:endParaRPr lang="en-US" sz="1600" dirty="0">
              <a:solidFill>
                <a:srgbClr val="009086"/>
              </a:solidFill>
            </a:endParaRPr>
          </a:p>
        </p:txBody>
      </p:sp>
      <p:sp>
        <p:nvSpPr>
          <p:cNvPr id="4" name="TextBox 3">
            <a:extLst>
              <a:ext uri="{FF2B5EF4-FFF2-40B4-BE49-F238E27FC236}">
                <a16:creationId xmlns:a16="http://schemas.microsoft.com/office/drawing/2014/main" xmlns="" id="{DD1C2E98-F0A6-4258-9505-92B4E220D9D0}"/>
              </a:ext>
            </a:extLst>
          </p:cNvPr>
          <p:cNvSpPr txBox="1"/>
          <p:nvPr/>
        </p:nvSpPr>
        <p:spPr>
          <a:xfrm>
            <a:off x="6399835" y="574149"/>
            <a:ext cx="5093826" cy="892552"/>
          </a:xfrm>
          <a:prstGeom prst="rect">
            <a:avLst/>
          </a:prstGeom>
          <a:noFill/>
        </p:spPr>
        <p:txBody>
          <a:bodyPr wrap="square">
            <a:spAutoFit/>
          </a:bodyPr>
          <a:lstStyle/>
          <a:p>
            <a:r>
              <a:rPr lang="en-US" sz="2600" dirty="0">
                <a:solidFill>
                  <a:schemeClr val="bg1"/>
                </a:solidFill>
              </a:rPr>
              <a:t>The Faculty of  </a:t>
            </a:r>
            <a:br>
              <a:rPr lang="en-US" sz="2600" dirty="0">
                <a:solidFill>
                  <a:schemeClr val="bg1"/>
                </a:solidFill>
              </a:rPr>
            </a:br>
            <a:r>
              <a:rPr lang="en-US" sz="2600" b="1" dirty="0">
                <a:solidFill>
                  <a:schemeClr val="bg1"/>
                </a:solidFill>
              </a:rPr>
              <a:t>Sciences</a:t>
            </a:r>
          </a:p>
        </p:txBody>
      </p:sp>
      <p:sp>
        <p:nvSpPr>
          <p:cNvPr id="7" name="Oval 6">
            <a:extLst>
              <a:ext uri="{FF2B5EF4-FFF2-40B4-BE49-F238E27FC236}">
                <a16:creationId xmlns:a16="http://schemas.microsoft.com/office/drawing/2014/main" xmlns="" id="{54C07A19-651C-492E-B641-D01507A77529}"/>
              </a:ext>
            </a:extLst>
          </p:cNvPr>
          <p:cNvSpPr/>
          <p:nvPr/>
        </p:nvSpPr>
        <p:spPr>
          <a:xfrm>
            <a:off x="5241406" y="486715"/>
            <a:ext cx="979986" cy="979986"/>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hlinkClick r:id="rId3" action="ppaction://hlinksldjump"/>
            <a:extLst>
              <a:ext uri="{FF2B5EF4-FFF2-40B4-BE49-F238E27FC236}">
                <a16:creationId xmlns:a16="http://schemas.microsoft.com/office/drawing/2014/main" xmlns="" id="{D786F260-B903-4A20-90E9-D32AAE1E58F3}"/>
              </a:ext>
            </a:extLst>
          </p:cNvPr>
          <p:cNvSpPr/>
          <p:nvPr/>
        </p:nvSpPr>
        <p:spPr>
          <a:xfrm rot="2700000">
            <a:off x="11695395" y="6127972"/>
            <a:ext cx="163691" cy="163691"/>
          </a:xfrm>
          <a:custGeom>
            <a:avLst/>
            <a:gdLst>
              <a:gd name="connsiteX0" fmla="*/ 0 w 798653"/>
              <a:gd name="connsiteY0" fmla="*/ 0 h 798653"/>
              <a:gd name="connsiteX1" fmla="*/ 798653 w 798653"/>
              <a:gd name="connsiteY1" fmla="*/ 0 h 798653"/>
              <a:gd name="connsiteX2" fmla="*/ 798653 w 798653"/>
              <a:gd name="connsiteY2" fmla="*/ 798653 h 798653"/>
              <a:gd name="connsiteX3" fmla="*/ 0 w 798653"/>
              <a:gd name="connsiteY3" fmla="*/ 798653 h 798653"/>
              <a:gd name="connsiteX4" fmla="*/ 0 w 798653"/>
              <a:gd name="connsiteY4" fmla="*/ 0 h 798653"/>
              <a:gd name="connsiteX0" fmla="*/ 0 w 798653"/>
              <a:gd name="connsiteY0" fmla="*/ 798653 h 890093"/>
              <a:gd name="connsiteX1" fmla="*/ 0 w 798653"/>
              <a:gd name="connsiteY1" fmla="*/ 0 h 890093"/>
              <a:gd name="connsiteX2" fmla="*/ 798653 w 798653"/>
              <a:gd name="connsiteY2" fmla="*/ 0 h 890093"/>
              <a:gd name="connsiteX3" fmla="*/ 798653 w 798653"/>
              <a:gd name="connsiteY3" fmla="*/ 798653 h 890093"/>
              <a:gd name="connsiteX4" fmla="*/ 91440 w 798653"/>
              <a:gd name="connsiteY4" fmla="*/ 890093 h 890093"/>
              <a:gd name="connsiteX0" fmla="*/ 0 w 798653"/>
              <a:gd name="connsiteY0" fmla="*/ 798653 h 798653"/>
              <a:gd name="connsiteX1" fmla="*/ 0 w 798653"/>
              <a:gd name="connsiteY1" fmla="*/ 0 h 798653"/>
              <a:gd name="connsiteX2" fmla="*/ 798653 w 798653"/>
              <a:gd name="connsiteY2" fmla="*/ 0 h 798653"/>
              <a:gd name="connsiteX3" fmla="*/ 798653 w 798653"/>
              <a:gd name="connsiteY3" fmla="*/ 798653 h 798653"/>
              <a:gd name="connsiteX0" fmla="*/ 0 w 798653"/>
              <a:gd name="connsiteY0" fmla="*/ 0 h 798653"/>
              <a:gd name="connsiteX1" fmla="*/ 798653 w 798653"/>
              <a:gd name="connsiteY1" fmla="*/ 0 h 798653"/>
              <a:gd name="connsiteX2" fmla="*/ 798653 w 798653"/>
              <a:gd name="connsiteY2" fmla="*/ 798653 h 798653"/>
            </a:gdLst>
            <a:ahLst/>
            <a:cxnLst>
              <a:cxn ang="0">
                <a:pos x="connsiteX0" y="connsiteY0"/>
              </a:cxn>
              <a:cxn ang="0">
                <a:pos x="connsiteX1" y="connsiteY1"/>
              </a:cxn>
              <a:cxn ang="0">
                <a:pos x="connsiteX2" y="connsiteY2"/>
              </a:cxn>
            </a:cxnLst>
            <a:rect l="l" t="t" r="r" b="b"/>
            <a:pathLst>
              <a:path w="798653" h="798653">
                <a:moveTo>
                  <a:pt x="0" y="0"/>
                </a:moveTo>
                <a:lnTo>
                  <a:pt x="798653" y="0"/>
                </a:lnTo>
                <a:lnTo>
                  <a:pt x="798653" y="798653"/>
                </a:lnTo>
              </a:path>
            </a:pathLst>
          </a:custGeom>
          <a:noFill/>
          <a:ln w="41275">
            <a:gradFill flip="none" rotWithShape="1">
              <a:gsLst>
                <a:gs pos="0">
                  <a:srgbClr val="3E9CA1"/>
                </a:gs>
                <a:gs pos="100000">
                  <a:srgbClr val="007473"/>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2">
            <a:extLst>
              <a:ext uri="{FF2B5EF4-FFF2-40B4-BE49-F238E27FC236}">
                <a16:creationId xmlns:a16="http://schemas.microsoft.com/office/drawing/2014/main" xmlns="" id="{F7766BD8-B0DE-4CD3-AEED-1F944BFF9520}"/>
              </a:ext>
            </a:extLst>
          </p:cNvPr>
          <p:cNvSpPr txBox="1">
            <a:spLocks/>
          </p:cNvSpPr>
          <p:nvPr/>
        </p:nvSpPr>
        <p:spPr>
          <a:xfrm>
            <a:off x="6727495" y="2317129"/>
            <a:ext cx="5696225" cy="500137"/>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200" dirty="0">
                <a:solidFill>
                  <a:schemeClr val="tx1"/>
                </a:solidFill>
              </a:rPr>
              <a:t>Academic hub of excellence in exact sciences</a:t>
            </a:r>
          </a:p>
          <a:p>
            <a:pPr>
              <a:lnSpc>
                <a:spcPct val="100000"/>
              </a:lnSpc>
              <a:spcBef>
                <a:spcPts val="300"/>
              </a:spcBef>
            </a:pPr>
            <a:r>
              <a:rPr lang="en-US" sz="1200" dirty="0">
                <a:solidFill>
                  <a:schemeClr val="tx1"/>
                </a:solidFill>
              </a:rPr>
              <a:t>Create, experiment and disseminate ideas and knowledge</a:t>
            </a:r>
          </a:p>
        </p:txBody>
      </p:sp>
      <p:sp>
        <p:nvSpPr>
          <p:cNvPr id="12" name="Content Placeholder 2">
            <a:extLst>
              <a:ext uri="{FF2B5EF4-FFF2-40B4-BE49-F238E27FC236}">
                <a16:creationId xmlns:a16="http://schemas.microsoft.com/office/drawing/2014/main" xmlns="" id="{7DA4BC06-21D9-4609-9E11-F66CC0C1F511}"/>
              </a:ext>
            </a:extLst>
          </p:cNvPr>
          <p:cNvSpPr txBox="1">
            <a:spLocks/>
          </p:cNvSpPr>
          <p:nvPr/>
        </p:nvSpPr>
        <p:spPr>
          <a:xfrm>
            <a:off x="5241407" y="3172465"/>
            <a:ext cx="1281314"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1600" b="1" dirty="0">
                <a:solidFill>
                  <a:srgbClr val="009086"/>
                </a:solidFill>
              </a:rPr>
              <a:t>MISSION  </a:t>
            </a:r>
            <a:endParaRPr lang="en-US" sz="1600" dirty="0">
              <a:solidFill>
                <a:srgbClr val="009086"/>
              </a:solidFill>
            </a:endParaRPr>
          </a:p>
        </p:txBody>
      </p:sp>
      <p:sp>
        <p:nvSpPr>
          <p:cNvPr id="13" name="Content Placeholder 2">
            <a:extLst>
              <a:ext uri="{FF2B5EF4-FFF2-40B4-BE49-F238E27FC236}">
                <a16:creationId xmlns:a16="http://schemas.microsoft.com/office/drawing/2014/main" xmlns="" id="{25140028-6740-49E9-AFFF-685E5205959A}"/>
              </a:ext>
            </a:extLst>
          </p:cNvPr>
          <p:cNvSpPr txBox="1">
            <a:spLocks/>
          </p:cNvSpPr>
          <p:nvPr/>
        </p:nvSpPr>
        <p:spPr>
          <a:xfrm>
            <a:off x="6727495" y="3152948"/>
            <a:ext cx="5696225" cy="72327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200" dirty="0">
                <a:solidFill>
                  <a:schemeClr val="tx1"/>
                </a:solidFill>
              </a:rPr>
              <a:t>Innovative teaching</a:t>
            </a:r>
          </a:p>
          <a:p>
            <a:pPr>
              <a:lnSpc>
                <a:spcPct val="100000"/>
              </a:lnSpc>
              <a:spcBef>
                <a:spcPts val="300"/>
              </a:spcBef>
            </a:pPr>
            <a:r>
              <a:rPr lang="en-US" sz="1200" dirty="0">
                <a:solidFill>
                  <a:schemeClr val="tx1"/>
                </a:solidFill>
              </a:rPr>
              <a:t>High level basic and applied research for industry advancement</a:t>
            </a:r>
          </a:p>
          <a:p>
            <a:pPr>
              <a:lnSpc>
                <a:spcPct val="100000"/>
              </a:lnSpc>
              <a:spcBef>
                <a:spcPts val="300"/>
              </a:spcBef>
            </a:pPr>
            <a:r>
              <a:rPr lang="en-US" sz="1200" dirty="0">
                <a:solidFill>
                  <a:schemeClr val="tx1"/>
                </a:solidFill>
              </a:rPr>
              <a:t>Forging of next generation of science leaders and creators</a:t>
            </a:r>
          </a:p>
        </p:txBody>
      </p:sp>
      <p:sp>
        <p:nvSpPr>
          <p:cNvPr id="14" name="Content Placeholder 2">
            <a:extLst>
              <a:ext uri="{FF2B5EF4-FFF2-40B4-BE49-F238E27FC236}">
                <a16:creationId xmlns:a16="http://schemas.microsoft.com/office/drawing/2014/main" xmlns="" id="{D8238962-C93B-4584-B5E9-94C35E4FE47E}"/>
              </a:ext>
            </a:extLst>
          </p:cNvPr>
          <p:cNvSpPr txBox="1">
            <a:spLocks/>
          </p:cNvSpPr>
          <p:nvPr/>
        </p:nvSpPr>
        <p:spPr>
          <a:xfrm>
            <a:off x="5241406" y="4295129"/>
            <a:ext cx="1647073"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1600" b="1" dirty="0">
                <a:solidFill>
                  <a:srgbClr val="009086"/>
                </a:solidFill>
              </a:rPr>
              <a:t>PROGRAMS</a:t>
            </a:r>
            <a:endParaRPr lang="en-US" sz="1600" dirty="0">
              <a:solidFill>
                <a:srgbClr val="009086"/>
              </a:solidFill>
            </a:endParaRPr>
          </a:p>
        </p:txBody>
      </p:sp>
      <p:sp>
        <p:nvSpPr>
          <p:cNvPr id="15" name="Content Placeholder 2">
            <a:extLst>
              <a:ext uri="{FF2B5EF4-FFF2-40B4-BE49-F238E27FC236}">
                <a16:creationId xmlns:a16="http://schemas.microsoft.com/office/drawing/2014/main" xmlns="" id="{4D895FC7-EF1A-4A25-9A71-4C99DF9FD17A}"/>
              </a:ext>
            </a:extLst>
          </p:cNvPr>
          <p:cNvSpPr txBox="1">
            <a:spLocks/>
          </p:cNvSpPr>
          <p:nvPr/>
        </p:nvSpPr>
        <p:spPr>
          <a:xfrm>
            <a:off x="6727495" y="4211905"/>
            <a:ext cx="5165493" cy="684803"/>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200" dirty="0">
                <a:solidFill>
                  <a:schemeClr val="tx1"/>
                </a:solidFill>
              </a:rPr>
              <a:t>Computer Science - </a:t>
            </a:r>
            <a:r>
              <a:rPr lang="en-US" sz="1200" dirty="0" err="1">
                <a:solidFill>
                  <a:schemeClr val="tx1"/>
                </a:solidFill>
              </a:rPr>
              <a:t>B.Sc</a:t>
            </a:r>
            <a:r>
              <a:rPr lang="en-US" sz="1200" dirty="0">
                <a:solidFill>
                  <a:schemeClr val="tx1"/>
                </a:solidFill>
              </a:rPr>
              <a:t> and </a:t>
            </a:r>
            <a:r>
              <a:rPr lang="en-US" sz="1200" dirty="0" err="1">
                <a:solidFill>
                  <a:schemeClr val="tx1"/>
                </a:solidFill>
              </a:rPr>
              <a:t>M.Sc</a:t>
            </a:r>
            <a:r>
              <a:rPr lang="en-US" sz="1200" dirty="0">
                <a:solidFill>
                  <a:schemeClr val="tx1"/>
                </a:solidFill>
              </a:rPr>
              <a:t> (with and without thesis) – largest department on campus</a:t>
            </a:r>
          </a:p>
          <a:p>
            <a:pPr>
              <a:lnSpc>
                <a:spcPct val="100000"/>
              </a:lnSpc>
              <a:spcBef>
                <a:spcPts val="300"/>
              </a:spcBef>
            </a:pPr>
            <a:r>
              <a:rPr lang="en-US" sz="1200" dirty="0">
                <a:solidFill>
                  <a:schemeClr val="tx1"/>
                </a:solidFill>
              </a:rPr>
              <a:t>Applied Mathematics – </a:t>
            </a:r>
            <a:r>
              <a:rPr lang="en-US" sz="1200" dirty="0" err="1">
                <a:solidFill>
                  <a:schemeClr val="tx1"/>
                </a:solidFill>
              </a:rPr>
              <a:t>B.Sc</a:t>
            </a:r>
            <a:endParaRPr lang="en-US" sz="1200" dirty="0">
              <a:solidFill>
                <a:schemeClr val="tx1"/>
              </a:solidFill>
            </a:endParaRPr>
          </a:p>
        </p:txBody>
      </p:sp>
      <p:sp>
        <p:nvSpPr>
          <p:cNvPr id="16" name="Content Placeholder 2">
            <a:extLst>
              <a:ext uri="{FF2B5EF4-FFF2-40B4-BE49-F238E27FC236}">
                <a16:creationId xmlns:a16="http://schemas.microsoft.com/office/drawing/2014/main" xmlns="" id="{8C076004-EC5E-44C4-91E0-B3EE86B2DB9A}"/>
              </a:ext>
            </a:extLst>
          </p:cNvPr>
          <p:cNvSpPr txBox="1">
            <a:spLocks/>
          </p:cNvSpPr>
          <p:nvPr/>
        </p:nvSpPr>
        <p:spPr>
          <a:xfrm>
            <a:off x="5241406" y="5232389"/>
            <a:ext cx="1647073" cy="313932"/>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800"/>
              </a:spcBef>
              <a:buFont typeface="Arial" panose="020B0604020202020204" pitchFamily="34" charset="0"/>
              <a:buNone/>
            </a:pPr>
            <a:r>
              <a:rPr lang="en-US" sz="1600" b="1" dirty="0">
                <a:solidFill>
                  <a:srgbClr val="009086"/>
                </a:solidFill>
              </a:rPr>
              <a:t>RESEARCH</a:t>
            </a:r>
            <a:endParaRPr lang="en-US" sz="1600" dirty="0">
              <a:solidFill>
                <a:srgbClr val="009086"/>
              </a:solidFill>
            </a:endParaRPr>
          </a:p>
        </p:txBody>
      </p:sp>
      <p:sp>
        <p:nvSpPr>
          <p:cNvPr id="17" name="Content Placeholder 2">
            <a:extLst>
              <a:ext uri="{FF2B5EF4-FFF2-40B4-BE49-F238E27FC236}">
                <a16:creationId xmlns:a16="http://schemas.microsoft.com/office/drawing/2014/main" xmlns="" id="{937BA565-05EF-4155-8D98-ECC0DE72FA5C}"/>
              </a:ext>
            </a:extLst>
          </p:cNvPr>
          <p:cNvSpPr txBox="1">
            <a:spLocks/>
          </p:cNvSpPr>
          <p:nvPr/>
        </p:nvSpPr>
        <p:spPr>
          <a:xfrm>
            <a:off x="6727495" y="5232389"/>
            <a:ext cx="5165493" cy="723275"/>
          </a:xfrm>
          <a:prstGeom prst="rect">
            <a:avLst/>
          </a:prstGeom>
        </p:spPr>
        <p:txBody>
          <a:bodyPr vert="horz" wrap="square" lIns="91440" tIns="45720" rIns="91440" bIns="45720" rtlCol="0" anchor="t" anchorCtr="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300"/>
              </a:spcBef>
            </a:pPr>
            <a:r>
              <a:rPr lang="en-US" sz="1200" dirty="0">
                <a:solidFill>
                  <a:schemeClr val="tx1"/>
                </a:solidFill>
              </a:rPr>
              <a:t>Highest percentage of competitive research grants at HIT</a:t>
            </a:r>
          </a:p>
          <a:p>
            <a:pPr>
              <a:lnSpc>
                <a:spcPct val="100000"/>
              </a:lnSpc>
              <a:spcBef>
                <a:spcPts val="300"/>
              </a:spcBef>
            </a:pPr>
            <a:r>
              <a:rPr lang="en-US" sz="1200" dirty="0">
                <a:solidFill>
                  <a:schemeClr val="tx1"/>
                </a:solidFill>
              </a:rPr>
              <a:t>Active participation in international and local conferences</a:t>
            </a:r>
          </a:p>
          <a:p>
            <a:pPr>
              <a:lnSpc>
                <a:spcPct val="100000"/>
              </a:lnSpc>
              <a:spcBef>
                <a:spcPts val="300"/>
              </a:spcBef>
            </a:pPr>
            <a:r>
              <a:rPr lang="en-US" sz="1200" dirty="0">
                <a:solidFill>
                  <a:schemeClr val="tx1"/>
                </a:solidFill>
              </a:rPr>
              <a:t>Publications in top-notch journals</a:t>
            </a:r>
          </a:p>
        </p:txBody>
      </p:sp>
      <p:pic>
        <p:nvPicPr>
          <p:cNvPr id="18" name="Picture 36" descr="Qr code&#10;&#10;Description automatically generated">
            <a:extLst>
              <a:ext uri="{FF2B5EF4-FFF2-40B4-BE49-F238E27FC236}">
                <a16:creationId xmlns:a16="http://schemas.microsoft.com/office/drawing/2014/main" xmlns="" id="{575DD813-580D-4A0B-88F2-DC6ECA643F23}"/>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455260" y="769893"/>
            <a:ext cx="558794" cy="413630"/>
          </a:xfrm>
          <a:prstGeom prst="rect">
            <a:avLst/>
          </a:prstGeom>
        </p:spPr>
      </p:pic>
    </p:spTree>
    <p:extLst>
      <p:ext uri="{BB962C8B-B14F-4D97-AF65-F5344CB8AC3E}">
        <p14:creationId xmlns:p14="http://schemas.microsoft.com/office/powerpoint/2010/main" xmlns="" val="11834982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E8F377FC-BBD2-42F0-B44B-FD4E36D127FB}"/>
              </a:ext>
            </a:extLst>
          </p:cNvPr>
          <p:cNvSpPr txBox="1">
            <a:spLocks/>
          </p:cNvSpPr>
          <p:nvPr/>
        </p:nvSpPr>
        <p:spPr>
          <a:xfrm>
            <a:off x="544009" y="2193926"/>
            <a:ext cx="3392275" cy="923330"/>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000" dirty="0"/>
              <a:t>Which was later</a:t>
            </a:r>
          </a:p>
          <a:p>
            <a:r>
              <a:rPr lang="en-US" sz="3000" dirty="0"/>
              <a:t>to become…</a:t>
            </a:r>
            <a:endParaRPr lang="en-US" sz="3000" dirty="0">
              <a:latin typeface="+mn-lt"/>
            </a:endParaRPr>
          </a:p>
        </p:txBody>
      </p:sp>
      <p:sp>
        <p:nvSpPr>
          <p:cNvPr id="5" name="Title 1">
            <a:extLst>
              <a:ext uri="{FF2B5EF4-FFF2-40B4-BE49-F238E27FC236}">
                <a16:creationId xmlns:a16="http://schemas.microsoft.com/office/drawing/2014/main" xmlns="" id="{4E78765F-80C2-48B9-9318-A90C2F6231C9}"/>
              </a:ext>
            </a:extLst>
          </p:cNvPr>
          <p:cNvSpPr txBox="1">
            <a:spLocks/>
          </p:cNvSpPr>
          <p:nvPr/>
        </p:nvSpPr>
        <p:spPr>
          <a:xfrm>
            <a:off x="544009" y="3293521"/>
            <a:ext cx="976549" cy="5078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000" dirty="0">
                <a:latin typeface="+mn-lt"/>
              </a:rPr>
              <a:t>THE</a:t>
            </a:r>
          </a:p>
        </p:txBody>
      </p:sp>
      <p:sp>
        <p:nvSpPr>
          <p:cNvPr id="6" name="Title 1">
            <a:extLst>
              <a:ext uri="{FF2B5EF4-FFF2-40B4-BE49-F238E27FC236}">
                <a16:creationId xmlns:a16="http://schemas.microsoft.com/office/drawing/2014/main" xmlns="" id="{EF3CBA96-5138-4C60-9FA6-33915753D072}"/>
              </a:ext>
            </a:extLst>
          </p:cNvPr>
          <p:cNvSpPr txBox="1">
            <a:spLocks/>
          </p:cNvSpPr>
          <p:nvPr/>
        </p:nvSpPr>
        <p:spPr>
          <a:xfrm>
            <a:off x="1081122" y="4016938"/>
            <a:ext cx="1367682" cy="5078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000" dirty="0">
                <a:latin typeface="Montserrat Light" panose="00000400000000000000" pitchFamily="2" charset="0"/>
              </a:rPr>
              <a:t>OLON</a:t>
            </a:r>
          </a:p>
        </p:txBody>
      </p:sp>
      <p:sp>
        <p:nvSpPr>
          <p:cNvPr id="7" name="Title 1">
            <a:extLst>
              <a:ext uri="{FF2B5EF4-FFF2-40B4-BE49-F238E27FC236}">
                <a16:creationId xmlns:a16="http://schemas.microsoft.com/office/drawing/2014/main" xmlns="" id="{54ED17A1-DFF8-4FA7-AA7E-70D25DCC2079}"/>
              </a:ext>
            </a:extLst>
          </p:cNvPr>
          <p:cNvSpPr txBox="1">
            <a:spLocks/>
          </p:cNvSpPr>
          <p:nvPr/>
        </p:nvSpPr>
        <p:spPr>
          <a:xfrm>
            <a:off x="1081122" y="4680746"/>
            <a:ext cx="2844048" cy="5078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000" dirty="0">
                <a:latin typeface="Montserrat Light" panose="00000400000000000000" pitchFamily="2" charset="0"/>
              </a:rPr>
              <a:t>NSTITUTE OF </a:t>
            </a:r>
          </a:p>
        </p:txBody>
      </p:sp>
      <p:sp>
        <p:nvSpPr>
          <p:cNvPr id="8" name="Title 1">
            <a:extLst>
              <a:ext uri="{FF2B5EF4-FFF2-40B4-BE49-F238E27FC236}">
                <a16:creationId xmlns:a16="http://schemas.microsoft.com/office/drawing/2014/main" xmlns="" id="{93169FE4-DEED-4F08-92B9-FFA91323BC2E}"/>
              </a:ext>
            </a:extLst>
          </p:cNvPr>
          <p:cNvSpPr txBox="1">
            <a:spLocks/>
          </p:cNvSpPr>
          <p:nvPr/>
        </p:nvSpPr>
        <p:spPr>
          <a:xfrm>
            <a:off x="1081122" y="5344554"/>
            <a:ext cx="2844048" cy="5078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000" dirty="0">
                <a:latin typeface="Montserrat Light" panose="00000400000000000000" pitchFamily="2" charset="0"/>
              </a:rPr>
              <a:t>ECHNOLOGY </a:t>
            </a:r>
          </a:p>
        </p:txBody>
      </p:sp>
      <p:sp>
        <p:nvSpPr>
          <p:cNvPr id="9" name="Title 1">
            <a:extLst>
              <a:ext uri="{FF2B5EF4-FFF2-40B4-BE49-F238E27FC236}">
                <a16:creationId xmlns:a16="http://schemas.microsoft.com/office/drawing/2014/main" xmlns="" id="{C68E8561-9FCE-4271-A146-9986B541FEAF}"/>
              </a:ext>
            </a:extLst>
          </p:cNvPr>
          <p:cNvSpPr txBox="1">
            <a:spLocks/>
          </p:cNvSpPr>
          <p:nvPr/>
        </p:nvSpPr>
        <p:spPr>
          <a:xfrm>
            <a:off x="549379" y="3867851"/>
            <a:ext cx="639919" cy="7017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400" b="1" dirty="0">
                <a:latin typeface="+mn-lt"/>
              </a:rPr>
              <a:t>H</a:t>
            </a:r>
          </a:p>
        </p:txBody>
      </p:sp>
      <p:sp>
        <p:nvSpPr>
          <p:cNvPr id="10" name="Title 1">
            <a:extLst>
              <a:ext uri="{FF2B5EF4-FFF2-40B4-BE49-F238E27FC236}">
                <a16:creationId xmlns:a16="http://schemas.microsoft.com/office/drawing/2014/main" xmlns="" id="{BB275901-F562-4C42-9A9F-E7072E1F4A46}"/>
              </a:ext>
            </a:extLst>
          </p:cNvPr>
          <p:cNvSpPr txBox="1">
            <a:spLocks/>
          </p:cNvSpPr>
          <p:nvPr/>
        </p:nvSpPr>
        <p:spPr>
          <a:xfrm>
            <a:off x="684832" y="4531659"/>
            <a:ext cx="369012" cy="7017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400" b="1" dirty="0">
                <a:latin typeface="+mn-lt"/>
              </a:rPr>
              <a:t>I</a:t>
            </a:r>
          </a:p>
        </p:txBody>
      </p:sp>
      <p:sp>
        <p:nvSpPr>
          <p:cNvPr id="11" name="Title 1">
            <a:extLst>
              <a:ext uri="{FF2B5EF4-FFF2-40B4-BE49-F238E27FC236}">
                <a16:creationId xmlns:a16="http://schemas.microsoft.com/office/drawing/2014/main" xmlns="" id="{F43291A9-0978-407C-A210-757EBE2CA39E}"/>
              </a:ext>
            </a:extLst>
          </p:cNvPr>
          <p:cNvSpPr txBox="1">
            <a:spLocks/>
          </p:cNvSpPr>
          <p:nvPr/>
        </p:nvSpPr>
        <p:spPr>
          <a:xfrm>
            <a:off x="602277" y="5195467"/>
            <a:ext cx="534121" cy="701731"/>
          </a:xfrm>
          <a:prstGeom prst="rect">
            <a:avLst/>
          </a:prstGeom>
        </p:spPr>
        <p:txBody>
          <a:bodyPr vert="horz" wrap="none" lIns="91440" tIns="45720" rIns="91440" bIns="45720" rtlCol="0" anchor="t" anchorCtr="0">
            <a:sp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4400" b="1" dirty="0">
                <a:latin typeface="+mn-lt"/>
              </a:rPr>
              <a:t>T</a:t>
            </a:r>
          </a:p>
        </p:txBody>
      </p:sp>
    </p:spTree>
    <p:extLst>
      <p:ext uri="{BB962C8B-B14F-4D97-AF65-F5344CB8AC3E}">
        <p14:creationId xmlns:p14="http://schemas.microsoft.com/office/powerpoint/2010/main" xmlns="" val="42031009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7" name="צורה חופשית: צורה 86">
            <a:extLst>
              <a:ext uri="{FF2B5EF4-FFF2-40B4-BE49-F238E27FC236}">
                <a16:creationId xmlns:a16="http://schemas.microsoft.com/office/drawing/2014/main" xmlns="" id="{02CA275B-B92D-41A8-BBA2-104EB3462C37}"/>
              </a:ext>
            </a:extLst>
          </p:cNvPr>
          <p:cNvSpPr/>
          <p:nvPr/>
        </p:nvSpPr>
        <p:spPr>
          <a:xfrm rot="10800000">
            <a:off x="4817427" y="5290276"/>
            <a:ext cx="1464335" cy="729197"/>
          </a:xfrm>
          <a:custGeom>
            <a:avLst/>
            <a:gdLst>
              <a:gd name="connsiteX0" fmla="*/ 1073125 w 1464335"/>
              <a:gd name="connsiteY0" fmla="*/ 729197 h 729197"/>
              <a:gd name="connsiteX1" fmla="*/ 345158 w 1464335"/>
              <a:gd name="connsiteY1" fmla="*/ 729197 h 729197"/>
              <a:gd name="connsiteX2" fmla="*/ 0 w 1464335"/>
              <a:gd name="connsiteY2" fmla="*/ 384039 h 729197"/>
              <a:gd name="connsiteX3" fmla="*/ 0 w 1464335"/>
              <a:gd name="connsiteY3" fmla="*/ 345158 h 729197"/>
              <a:gd name="connsiteX4" fmla="*/ 345158 w 1464335"/>
              <a:gd name="connsiteY4" fmla="*/ 0 h 729197"/>
              <a:gd name="connsiteX5" fmla="*/ 1464335 w 1464335"/>
              <a:gd name="connsiteY5" fmla="*/ 0 h 729197"/>
              <a:gd name="connsiteX6" fmla="*/ 1444150 w 1464335"/>
              <a:gd name="connsiteY6" fmla="*/ 18345 h 729197"/>
              <a:gd name="connsiteX7" fmla="*/ 1077952 w 1464335"/>
              <a:gd name="connsiteY7" fmla="*/ 697566 h 729197"/>
              <a:gd name="connsiteX8" fmla="*/ 1073125 w 1464335"/>
              <a:gd name="connsiteY8" fmla="*/ 729197 h 729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335" h="729197">
                <a:moveTo>
                  <a:pt x="1073125" y="729197"/>
                </a:moveTo>
                <a:lnTo>
                  <a:pt x="345158" y="729197"/>
                </a:lnTo>
                <a:cubicBezTo>
                  <a:pt x="154533" y="729197"/>
                  <a:pt x="0" y="574664"/>
                  <a:pt x="0" y="384039"/>
                </a:cubicBezTo>
                <a:lnTo>
                  <a:pt x="0" y="345158"/>
                </a:lnTo>
                <a:cubicBezTo>
                  <a:pt x="0" y="154533"/>
                  <a:pt x="154533" y="0"/>
                  <a:pt x="345158" y="0"/>
                </a:cubicBezTo>
                <a:lnTo>
                  <a:pt x="1464335" y="0"/>
                </a:lnTo>
                <a:lnTo>
                  <a:pt x="1444150" y="18345"/>
                </a:lnTo>
                <a:cubicBezTo>
                  <a:pt x="1261810" y="200686"/>
                  <a:pt x="1131640" y="435196"/>
                  <a:pt x="1077952" y="697566"/>
                </a:cubicBezTo>
                <a:lnTo>
                  <a:pt x="1073125" y="72919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1"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6" name="תיבת טקסט 5">
            <a:extLst>
              <a:ext uri="{FF2B5EF4-FFF2-40B4-BE49-F238E27FC236}">
                <a16:creationId xmlns:a16="http://schemas.microsoft.com/office/drawing/2014/main" xmlns="" id="{9B74A1F5-0543-4BF7-BFF0-1B3B92ED6B38}"/>
              </a:ext>
            </a:extLst>
          </p:cNvPr>
          <p:cNvSpPr txBox="1"/>
          <p:nvPr/>
        </p:nvSpPr>
        <p:spPr>
          <a:xfrm>
            <a:off x="6535480" y="2404876"/>
            <a:ext cx="3406746"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Innovation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Creating eco-systems which encourage novel ideas that are ‘out-of-the-box’</a:t>
            </a:r>
            <a:endParaRPr kumimoji="0" lang="he-IL" sz="1200" b="0" i="0" u="none" strike="noStrike" kern="1200" cap="none" spc="0" normalizeH="0" baseline="0" noProof="0" dirty="0">
              <a:ln>
                <a:noFill/>
              </a:ln>
              <a:solidFill>
                <a:prstClr val="white"/>
              </a:solidFill>
              <a:effectLst/>
              <a:uLnTx/>
              <a:uFillTx/>
              <a:latin typeface="Montserrat"/>
              <a:ea typeface="+mn-ea"/>
              <a:cs typeface="Calibri"/>
            </a:endParaRPr>
          </a:p>
        </p:txBody>
      </p:sp>
      <p:sp>
        <p:nvSpPr>
          <p:cNvPr id="7" name="תיבת טקסט 6">
            <a:extLst>
              <a:ext uri="{FF2B5EF4-FFF2-40B4-BE49-F238E27FC236}">
                <a16:creationId xmlns:a16="http://schemas.microsoft.com/office/drawing/2014/main" xmlns="" id="{D9660C8F-ADF7-4C16-A5BB-3C6F2C01AD57}"/>
              </a:ext>
            </a:extLst>
          </p:cNvPr>
          <p:cNvSpPr txBox="1"/>
          <p:nvPr/>
        </p:nvSpPr>
        <p:spPr>
          <a:xfrm>
            <a:off x="6535479" y="459395"/>
            <a:ext cx="3600177"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Applied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Finding practical solutions to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real problems</a:t>
            </a:r>
            <a:endParaRPr kumimoji="0" lang="he-IL" sz="1200" b="0" i="0" u="none" strike="noStrike" kern="1200" cap="none" spc="0" normalizeH="0" baseline="0" noProof="0" dirty="0">
              <a:ln>
                <a:noFill/>
              </a:ln>
              <a:solidFill>
                <a:prstClr val="white"/>
              </a:solidFill>
              <a:effectLst/>
              <a:uLnTx/>
              <a:uFillTx/>
              <a:latin typeface="Montserrat"/>
              <a:ea typeface="+mn-ea"/>
              <a:cs typeface="Calibri"/>
            </a:endParaRPr>
          </a:p>
        </p:txBody>
      </p:sp>
      <p:sp>
        <p:nvSpPr>
          <p:cNvPr id="8" name="תיבת טקסט 7">
            <a:extLst>
              <a:ext uri="{FF2B5EF4-FFF2-40B4-BE49-F238E27FC236}">
                <a16:creationId xmlns:a16="http://schemas.microsoft.com/office/drawing/2014/main" xmlns="" id="{0E8DD1BB-C006-4777-A68B-D85B6BD425C4}"/>
              </a:ext>
            </a:extLst>
          </p:cNvPr>
          <p:cNvSpPr txBox="1"/>
          <p:nvPr/>
        </p:nvSpPr>
        <p:spPr>
          <a:xfrm>
            <a:off x="6535479" y="3369884"/>
            <a:ext cx="3600177" cy="738664"/>
          </a:xfrm>
          <a:prstGeom prst="rect">
            <a:avLst/>
          </a:prstGeom>
          <a:noFill/>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Multidisciplinary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Cross-fertilization of ideas across</a:t>
            </a:r>
          </a:p>
          <a:p>
            <a:pPr>
              <a:defRPr/>
            </a:pPr>
            <a:r>
              <a:rPr lang="en-US" sz="1200" dirty="0">
                <a:solidFill>
                  <a:prstClr val="white"/>
                </a:solidFill>
                <a:latin typeface="Montserrat"/>
                <a:cs typeface="Calibri"/>
              </a:rPr>
              <a:t>5</a:t>
            </a:r>
            <a:r>
              <a:rPr kumimoji="0" lang="en-US" sz="1200" b="0" i="0" u="none" strike="noStrike" kern="1200" cap="none" spc="0" normalizeH="0" baseline="0" noProof="0" dirty="0">
                <a:ln>
                  <a:noFill/>
                </a:ln>
                <a:effectLst/>
                <a:uLnTx/>
                <a:uFillTx/>
                <a:latin typeface="Montserrat"/>
                <a:ea typeface="+mn-ea"/>
                <a:cs typeface="Calibri"/>
              </a:rPr>
              <a:t> </a:t>
            </a:r>
            <a:r>
              <a:rPr lang="en-US" sz="1200" dirty="0">
                <a:solidFill>
                  <a:prstClr val="white"/>
                </a:solidFill>
                <a:latin typeface="Montserrat"/>
                <a:cs typeface="Calibri"/>
              </a:rPr>
              <a:t>Faculties, 1 School and 2 Departments</a:t>
            </a:r>
            <a:endParaRPr lang="he-IL" sz="1200" dirty="0">
              <a:solidFill>
                <a:prstClr val="white"/>
              </a:solidFill>
              <a:latin typeface="Montserrat"/>
              <a:cs typeface="Calibri"/>
            </a:endParaRPr>
          </a:p>
        </p:txBody>
      </p:sp>
      <p:sp>
        <p:nvSpPr>
          <p:cNvPr id="9" name="תיבת טקסט 8">
            <a:extLst>
              <a:ext uri="{FF2B5EF4-FFF2-40B4-BE49-F238E27FC236}">
                <a16:creationId xmlns:a16="http://schemas.microsoft.com/office/drawing/2014/main" xmlns="" id="{5F213FFF-B141-4F22-81CA-51C9DCBA5910}"/>
              </a:ext>
            </a:extLst>
          </p:cNvPr>
          <p:cNvSpPr txBox="1"/>
          <p:nvPr/>
        </p:nvSpPr>
        <p:spPr>
          <a:xfrm>
            <a:off x="6535479" y="4381287"/>
            <a:ext cx="440732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Academy-Industry Engagement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Ensuring that curriculum and 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address industry needs and opportunities</a:t>
            </a:r>
            <a:endParaRPr kumimoji="0" lang="he-IL" sz="1200" b="0" i="0" u="none" strike="noStrike" kern="1200" cap="none" spc="0" normalizeH="0" baseline="0" noProof="0" dirty="0">
              <a:ln>
                <a:noFill/>
              </a:ln>
              <a:solidFill>
                <a:prstClr val="white"/>
              </a:solidFill>
              <a:effectLst/>
              <a:uLnTx/>
              <a:uFillTx/>
              <a:latin typeface="Montserrat"/>
              <a:ea typeface="+mn-ea"/>
              <a:cs typeface="Calibri"/>
            </a:endParaRPr>
          </a:p>
        </p:txBody>
      </p:sp>
      <p:sp>
        <p:nvSpPr>
          <p:cNvPr id="10" name="תיבת טקסט 9">
            <a:extLst>
              <a:ext uri="{FF2B5EF4-FFF2-40B4-BE49-F238E27FC236}">
                <a16:creationId xmlns:a16="http://schemas.microsoft.com/office/drawing/2014/main" xmlns="" id="{B67CC6EB-9765-4617-8A1C-87C1ABF63FF4}"/>
              </a:ext>
            </a:extLst>
          </p:cNvPr>
          <p:cNvSpPr txBox="1"/>
          <p:nvPr/>
        </p:nvSpPr>
        <p:spPr>
          <a:xfrm>
            <a:off x="6535479" y="5344558"/>
            <a:ext cx="4407328"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Social Impact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Technology in the service of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humanity in order to improve lives</a:t>
            </a:r>
            <a:endParaRPr kumimoji="0" lang="he-IL" sz="1200" b="0" i="0" u="none" strike="noStrike" kern="1200" cap="none" spc="0" normalizeH="0" baseline="0" noProof="0" dirty="0">
              <a:ln>
                <a:noFill/>
              </a:ln>
              <a:solidFill>
                <a:prstClr val="white"/>
              </a:solidFill>
              <a:effectLst/>
              <a:uLnTx/>
              <a:uFillTx/>
              <a:latin typeface="Montserrat"/>
              <a:ea typeface="+mn-ea"/>
              <a:cs typeface="Calibri"/>
            </a:endParaRPr>
          </a:p>
        </p:txBody>
      </p:sp>
      <p:sp>
        <p:nvSpPr>
          <p:cNvPr id="11" name="תיבת טקסט 10">
            <a:extLst>
              <a:ext uri="{FF2B5EF4-FFF2-40B4-BE49-F238E27FC236}">
                <a16:creationId xmlns:a16="http://schemas.microsoft.com/office/drawing/2014/main" xmlns="" id="{C644819D-5494-408C-A164-14F180EBC36B}"/>
              </a:ext>
            </a:extLst>
          </p:cNvPr>
          <p:cNvSpPr txBox="1"/>
          <p:nvPr/>
        </p:nvSpPr>
        <p:spPr>
          <a:xfrm>
            <a:off x="6535479" y="1439868"/>
            <a:ext cx="3480571" cy="73866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Entrepreneurship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Montserrat"/>
                <a:ea typeface="+mn-ea"/>
                <a:cs typeface="Calibri"/>
              </a:rPr>
              <a:t>Helping students and faculty translate ideas into business opportunities</a:t>
            </a:r>
            <a:endParaRPr kumimoji="0" lang="he-IL" sz="1200" b="0" i="0" u="none" strike="noStrike" kern="1200" cap="none" spc="0" normalizeH="0" baseline="0" noProof="0" dirty="0">
              <a:ln>
                <a:noFill/>
              </a:ln>
              <a:solidFill>
                <a:prstClr val="white"/>
              </a:solidFill>
              <a:effectLst/>
              <a:uLnTx/>
              <a:uFillTx/>
              <a:latin typeface="Montserrat"/>
              <a:ea typeface="+mn-ea"/>
              <a:cs typeface="Calibri"/>
            </a:endParaRPr>
          </a:p>
        </p:txBody>
      </p:sp>
      <p:sp>
        <p:nvSpPr>
          <p:cNvPr id="79" name="מלבן: פינות עליונות מעוגלות 78">
            <a:extLst>
              <a:ext uri="{FF2B5EF4-FFF2-40B4-BE49-F238E27FC236}">
                <a16:creationId xmlns:a16="http://schemas.microsoft.com/office/drawing/2014/main" xmlns="" id="{B0010FAA-6DF9-4D2F-BFA2-D726B8918784}"/>
              </a:ext>
            </a:extLst>
          </p:cNvPr>
          <p:cNvSpPr/>
          <p:nvPr/>
        </p:nvSpPr>
        <p:spPr>
          <a:xfrm rot="5400000">
            <a:off x="5388639" y="280029"/>
            <a:ext cx="729197" cy="1057051"/>
          </a:xfrm>
          <a:prstGeom prst="round2SameRect">
            <a:avLst>
              <a:gd name="adj1" fmla="val 473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80" name="מלבן: פינות עליונות מעוגלות 79">
            <a:extLst>
              <a:ext uri="{FF2B5EF4-FFF2-40B4-BE49-F238E27FC236}">
                <a16:creationId xmlns:a16="http://schemas.microsoft.com/office/drawing/2014/main" xmlns="" id="{2F3CEA18-020E-4234-9622-DFA2FEB0CA41}"/>
              </a:ext>
            </a:extLst>
          </p:cNvPr>
          <p:cNvSpPr/>
          <p:nvPr/>
        </p:nvSpPr>
        <p:spPr>
          <a:xfrm rot="5400000">
            <a:off x="5388639" y="1249293"/>
            <a:ext cx="729197" cy="1057051"/>
          </a:xfrm>
          <a:prstGeom prst="round2SameRect">
            <a:avLst>
              <a:gd name="adj1" fmla="val 473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81" name="מלבן: פינות עליונות מעוגלות 80">
            <a:extLst>
              <a:ext uri="{FF2B5EF4-FFF2-40B4-BE49-F238E27FC236}">
                <a16:creationId xmlns:a16="http://schemas.microsoft.com/office/drawing/2014/main" xmlns="" id="{5A8D8C02-6692-45B0-845D-6473FE478C40}"/>
              </a:ext>
            </a:extLst>
          </p:cNvPr>
          <p:cNvSpPr/>
          <p:nvPr/>
        </p:nvSpPr>
        <p:spPr>
          <a:xfrm rot="5400000">
            <a:off x="5388639" y="2218557"/>
            <a:ext cx="729197" cy="1057051"/>
          </a:xfrm>
          <a:prstGeom prst="round2SameRect">
            <a:avLst>
              <a:gd name="adj1" fmla="val 473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82" name="מלבן: פינות עליונות מעוגלות 81">
            <a:extLst>
              <a:ext uri="{FF2B5EF4-FFF2-40B4-BE49-F238E27FC236}">
                <a16:creationId xmlns:a16="http://schemas.microsoft.com/office/drawing/2014/main" xmlns="" id="{47AE2186-EC02-4B39-8AEB-4EA37C75019F}"/>
              </a:ext>
            </a:extLst>
          </p:cNvPr>
          <p:cNvSpPr/>
          <p:nvPr/>
        </p:nvSpPr>
        <p:spPr>
          <a:xfrm rot="5400000">
            <a:off x="5388639" y="3187821"/>
            <a:ext cx="729197" cy="1057051"/>
          </a:xfrm>
          <a:prstGeom prst="round2SameRect">
            <a:avLst>
              <a:gd name="adj1" fmla="val 473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83" name="מלבן: פינות עליונות מעוגלות 82">
            <a:extLst>
              <a:ext uri="{FF2B5EF4-FFF2-40B4-BE49-F238E27FC236}">
                <a16:creationId xmlns:a16="http://schemas.microsoft.com/office/drawing/2014/main" xmlns="" id="{28A0841D-0CE4-40F3-82E4-07D6830F8B0E}"/>
              </a:ext>
            </a:extLst>
          </p:cNvPr>
          <p:cNvSpPr/>
          <p:nvPr/>
        </p:nvSpPr>
        <p:spPr>
          <a:xfrm rot="5400000">
            <a:off x="5388639" y="4157085"/>
            <a:ext cx="729197" cy="1057051"/>
          </a:xfrm>
          <a:prstGeom prst="round2SameRect">
            <a:avLst>
              <a:gd name="adj1" fmla="val 47334"/>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grpSp>
        <p:nvGrpSpPr>
          <p:cNvPr id="73" name="קבוצה 72">
            <a:extLst>
              <a:ext uri="{FF2B5EF4-FFF2-40B4-BE49-F238E27FC236}">
                <a16:creationId xmlns:a16="http://schemas.microsoft.com/office/drawing/2014/main" xmlns="" id="{9A220AB9-C098-4601-B128-9E9CAEA6961B}"/>
              </a:ext>
            </a:extLst>
          </p:cNvPr>
          <p:cNvGrpSpPr/>
          <p:nvPr/>
        </p:nvGrpSpPr>
        <p:grpSpPr>
          <a:xfrm>
            <a:off x="5534172" y="2458799"/>
            <a:ext cx="483150" cy="569170"/>
            <a:chOff x="8953500" y="8177213"/>
            <a:chExt cx="534988" cy="630237"/>
          </a:xfrm>
          <a:solidFill>
            <a:srgbClr val="3E9CA1"/>
          </a:solidFill>
        </p:grpSpPr>
        <p:sp>
          <p:nvSpPr>
            <p:cNvPr id="15" name="Freeform 5">
              <a:extLst>
                <a:ext uri="{FF2B5EF4-FFF2-40B4-BE49-F238E27FC236}">
                  <a16:creationId xmlns:a16="http://schemas.microsoft.com/office/drawing/2014/main" xmlns="" id="{405B26AC-2E26-4E6B-9C18-5DD33D465013}"/>
                </a:ext>
              </a:extLst>
            </p:cNvPr>
            <p:cNvSpPr>
              <a:spLocks/>
            </p:cNvSpPr>
            <p:nvPr/>
          </p:nvSpPr>
          <p:spPr bwMode="auto">
            <a:xfrm>
              <a:off x="9148763" y="8466138"/>
              <a:ext cx="142875" cy="79375"/>
            </a:xfrm>
            <a:custGeom>
              <a:avLst/>
              <a:gdLst>
                <a:gd name="T0" fmla="*/ 19 w 38"/>
                <a:gd name="T1" fmla="*/ 21 h 21"/>
                <a:gd name="T2" fmla="*/ 17 w 38"/>
                <a:gd name="T3" fmla="*/ 20 h 21"/>
                <a:gd name="T4" fmla="*/ 1 w 38"/>
                <a:gd name="T5" fmla="*/ 5 h 21"/>
                <a:gd name="T6" fmla="*/ 1 w 38"/>
                <a:gd name="T7" fmla="*/ 1 h 21"/>
                <a:gd name="T8" fmla="*/ 5 w 38"/>
                <a:gd name="T9" fmla="*/ 1 h 21"/>
                <a:gd name="T10" fmla="*/ 19 w 38"/>
                <a:gd name="T11" fmla="*/ 14 h 21"/>
                <a:gd name="T12" fmla="*/ 33 w 38"/>
                <a:gd name="T13" fmla="*/ 1 h 21"/>
                <a:gd name="T14" fmla="*/ 37 w 38"/>
                <a:gd name="T15" fmla="*/ 1 h 21"/>
                <a:gd name="T16" fmla="*/ 37 w 38"/>
                <a:gd name="T17" fmla="*/ 5 h 21"/>
                <a:gd name="T18" fmla="*/ 21 w 38"/>
                <a:gd name="T19" fmla="*/ 20 h 21"/>
                <a:gd name="T20" fmla="*/ 19 w 38"/>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 h="21">
                  <a:moveTo>
                    <a:pt x="19" y="21"/>
                  </a:moveTo>
                  <a:cubicBezTo>
                    <a:pt x="18" y="21"/>
                    <a:pt x="17" y="21"/>
                    <a:pt x="17" y="20"/>
                  </a:cubicBezTo>
                  <a:cubicBezTo>
                    <a:pt x="1" y="5"/>
                    <a:pt x="1" y="5"/>
                    <a:pt x="1" y="5"/>
                  </a:cubicBezTo>
                  <a:cubicBezTo>
                    <a:pt x="0" y="4"/>
                    <a:pt x="0" y="2"/>
                    <a:pt x="1" y="1"/>
                  </a:cubicBezTo>
                  <a:cubicBezTo>
                    <a:pt x="2" y="0"/>
                    <a:pt x="4" y="0"/>
                    <a:pt x="5" y="1"/>
                  </a:cubicBezTo>
                  <a:cubicBezTo>
                    <a:pt x="19" y="14"/>
                    <a:pt x="19" y="14"/>
                    <a:pt x="19" y="14"/>
                  </a:cubicBezTo>
                  <a:cubicBezTo>
                    <a:pt x="33" y="1"/>
                    <a:pt x="33" y="1"/>
                    <a:pt x="33" y="1"/>
                  </a:cubicBezTo>
                  <a:cubicBezTo>
                    <a:pt x="34" y="0"/>
                    <a:pt x="36" y="0"/>
                    <a:pt x="37" y="1"/>
                  </a:cubicBezTo>
                  <a:cubicBezTo>
                    <a:pt x="38" y="2"/>
                    <a:pt x="38" y="4"/>
                    <a:pt x="37" y="5"/>
                  </a:cubicBezTo>
                  <a:cubicBezTo>
                    <a:pt x="21" y="20"/>
                    <a:pt x="21" y="20"/>
                    <a:pt x="21" y="20"/>
                  </a:cubicBezTo>
                  <a:cubicBezTo>
                    <a:pt x="20" y="21"/>
                    <a:pt x="20" y="21"/>
                    <a:pt x="19"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6" name="Freeform 6">
              <a:extLst>
                <a:ext uri="{FF2B5EF4-FFF2-40B4-BE49-F238E27FC236}">
                  <a16:creationId xmlns:a16="http://schemas.microsoft.com/office/drawing/2014/main" xmlns="" id="{7D6D33C6-E3CE-4792-8D76-EDC670B9CC89}"/>
                </a:ext>
              </a:extLst>
            </p:cNvPr>
            <p:cNvSpPr>
              <a:spLocks/>
            </p:cNvSpPr>
            <p:nvPr/>
          </p:nvSpPr>
          <p:spPr bwMode="auto">
            <a:xfrm>
              <a:off x="9209088" y="8526463"/>
              <a:ext cx="22225" cy="68262"/>
            </a:xfrm>
            <a:custGeom>
              <a:avLst/>
              <a:gdLst>
                <a:gd name="T0" fmla="*/ 3 w 6"/>
                <a:gd name="T1" fmla="*/ 18 h 18"/>
                <a:gd name="T2" fmla="*/ 0 w 6"/>
                <a:gd name="T3" fmla="*/ 15 h 18"/>
                <a:gd name="T4" fmla="*/ 0 w 6"/>
                <a:gd name="T5" fmla="*/ 3 h 18"/>
                <a:gd name="T6" fmla="*/ 3 w 6"/>
                <a:gd name="T7" fmla="*/ 0 h 18"/>
                <a:gd name="T8" fmla="*/ 6 w 6"/>
                <a:gd name="T9" fmla="*/ 3 h 18"/>
                <a:gd name="T10" fmla="*/ 6 w 6"/>
                <a:gd name="T11" fmla="*/ 15 h 18"/>
                <a:gd name="T12" fmla="*/ 3 w 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3" y="18"/>
                  </a:moveTo>
                  <a:cubicBezTo>
                    <a:pt x="1" y="18"/>
                    <a:pt x="0" y="17"/>
                    <a:pt x="0" y="15"/>
                  </a:cubicBezTo>
                  <a:cubicBezTo>
                    <a:pt x="0" y="3"/>
                    <a:pt x="0" y="3"/>
                    <a:pt x="0" y="3"/>
                  </a:cubicBezTo>
                  <a:cubicBezTo>
                    <a:pt x="0" y="2"/>
                    <a:pt x="1" y="0"/>
                    <a:pt x="3" y="0"/>
                  </a:cubicBezTo>
                  <a:cubicBezTo>
                    <a:pt x="5" y="0"/>
                    <a:pt x="6" y="2"/>
                    <a:pt x="6" y="3"/>
                  </a:cubicBezTo>
                  <a:cubicBezTo>
                    <a:pt x="6" y="15"/>
                    <a:pt x="6" y="15"/>
                    <a:pt x="6" y="15"/>
                  </a:cubicBezTo>
                  <a:cubicBezTo>
                    <a:pt x="6" y="17"/>
                    <a:pt x="5" y="18"/>
                    <a:pt x="3"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7" name="Freeform 7">
              <a:extLst>
                <a:ext uri="{FF2B5EF4-FFF2-40B4-BE49-F238E27FC236}">
                  <a16:creationId xmlns:a16="http://schemas.microsoft.com/office/drawing/2014/main" xmlns="" id="{452BEE73-DA20-4E0D-8CDB-CC27E5B91CB6}"/>
                </a:ext>
              </a:extLst>
            </p:cNvPr>
            <p:cNvSpPr>
              <a:spLocks/>
            </p:cNvSpPr>
            <p:nvPr/>
          </p:nvSpPr>
          <p:spPr bwMode="auto">
            <a:xfrm>
              <a:off x="9134475" y="8618538"/>
              <a:ext cx="173038" cy="22225"/>
            </a:xfrm>
            <a:custGeom>
              <a:avLst/>
              <a:gdLst>
                <a:gd name="T0" fmla="*/ 43 w 46"/>
                <a:gd name="T1" fmla="*/ 6 h 6"/>
                <a:gd name="T2" fmla="*/ 3 w 46"/>
                <a:gd name="T3" fmla="*/ 6 h 6"/>
                <a:gd name="T4" fmla="*/ 0 w 46"/>
                <a:gd name="T5" fmla="*/ 3 h 6"/>
                <a:gd name="T6" fmla="*/ 3 w 46"/>
                <a:gd name="T7" fmla="*/ 0 h 6"/>
                <a:gd name="T8" fmla="*/ 43 w 46"/>
                <a:gd name="T9" fmla="*/ 0 h 6"/>
                <a:gd name="T10" fmla="*/ 46 w 46"/>
                <a:gd name="T11" fmla="*/ 3 h 6"/>
                <a:gd name="T12" fmla="*/ 4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3" y="6"/>
                  </a:moveTo>
                  <a:cubicBezTo>
                    <a:pt x="3" y="6"/>
                    <a:pt x="3" y="6"/>
                    <a:pt x="3" y="6"/>
                  </a:cubicBezTo>
                  <a:cubicBezTo>
                    <a:pt x="1" y="6"/>
                    <a:pt x="0" y="5"/>
                    <a:pt x="0" y="3"/>
                  </a:cubicBezTo>
                  <a:cubicBezTo>
                    <a:pt x="0" y="2"/>
                    <a:pt x="1" y="0"/>
                    <a:pt x="3" y="0"/>
                  </a:cubicBezTo>
                  <a:cubicBezTo>
                    <a:pt x="43" y="0"/>
                    <a:pt x="43" y="0"/>
                    <a:pt x="43" y="0"/>
                  </a:cubicBezTo>
                  <a:cubicBezTo>
                    <a:pt x="45" y="0"/>
                    <a:pt x="46" y="2"/>
                    <a:pt x="46" y="3"/>
                  </a:cubicBezTo>
                  <a:cubicBezTo>
                    <a:pt x="46" y="5"/>
                    <a:pt x="45" y="6"/>
                    <a:pt x="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8" name="Freeform 8">
              <a:extLst>
                <a:ext uri="{FF2B5EF4-FFF2-40B4-BE49-F238E27FC236}">
                  <a16:creationId xmlns:a16="http://schemas.microsoft.com/office/drawing/2014/main" xmlns="" id="{379A5AB5-5A0D-4CCD-A5A8-4530BC0586AE}"/>
                </a:ext>
              </a:extLst>
            </p:cNvPr>
            <p:cNvSpPr>
              <a:spLocks/>
            </p:cNvSpPr>
            <p:nvPr/>
          </p:nvSpPr>
          <p:spPr bwMode="auto">
            <a:xfrm>
              <a:off x="9134475" y="8662988"/>
              <a:ext cx="173038" cy="23812"/>
            </a:xfrm>
            <a:custGeom>
              <a:avLst/>
              <a:gdLst>
                <a:gd name="T0" fmla="*/ 43 w 46"/>
                <a:gd name="T1" fmla="*/ 6 h 6"/>
                <a:gd name="T2" fmla="*/ 3 w 46"/>
                <a:gd name="T3" fmla="*/ 6 h 6"/>
                <a:gd name="T4" fmla="*/ 0 w 46"/>
                <a:gd name="T5" fmla="*/ 3 h 6"/>
                <a:gd name="T6" fmla="*/ 3 w 46"/>
                <a:gd name="T7" fmla="*/ 0 h 6"/>
                <a:gd name="T8" fmla="*/ 43 w 46"/>
                <a:gd name="T9" fmla="*/ 0 h 6"/>
                <a:gd name="T10" fmla="*/ 46 w 46"/>
                <a:gd name="T11" fmla="*/ 3 h 6"/>
                <a:gd name="T12" fmla="*/ 4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3" y="6"/>
                  </a:moveTo>
                  <a:cubicBezTo>
                    <a:pt x="3" y="6"/>
                    <a:pt x="3" y="6"/>
                    <a:pt x="3" y="6"/>
                  </a:cubicBezTo>
                  <a:cubicBezTo>
                    <a:pt x="1" y="6"/>
                    <a:pt x="0" y="5"/>
                    <a:pt x="0" y="3"/>
                  </a:cubicBezTo>
                  <a:cubicBezTo>
                    <a:pt x="0" y="2"/>
                    <a:pt x="1" y="0"/>
                    <a:pt x="3" y="0"/>
                  </a:cubicBezTo>
                  <a:cubicBezTo>
                    <a:pt x="43" y="0"/>
                    <a:pt x="43" y="0"/>
                    <a:pt x="43" y="0"/>
                  </a:cubicBezTo>
                  <a:cubicBezTo>
                    <a:pt x="45" y="0"/>
                    <a:pt x="46" y="2"/>
                    <a:pt x="46" y="3"/>
                  </a:cubicBezTo>
                  <a:cubicBezTo>
                    <a:pt x="46" y="5"/>
                    <a:pt x="45" y="6"/>
                    <a:pt x="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9" name="Freeform 9">
              <a:extLst>
                <a:ext uri="{FF2B5EF4-FFF2-40B4-BE49-F238E27FC236}">
                  <a16:creationId xmlns:a16="http://schemas.microsoft.com/office/drawing/2014/main" xmlns="" id="{55FAE264-D00B-49D3-AA01-7F1F068A6426}"/>
                </a:ext>
              </a:extLst>
            </p:cNvPr>
            <p:cNvSpPr>
              <a:spLocks/>
            </p:cNvSpPr>
            <p:nvPr/>
          </p:nvSpPr>
          <p:spPr bwMode="auto">
            <a:xfrm>
              <a:off x="9134475" y="8709025"/>
              <a:ext cx="173038" cy="22225"/>
            </a:xfrm>
            <a:custGeom>
              <a:avLst/>
              <a:gdLst>
                <a:gd name="T0" fmla="*/ 43 w 46"/>
                <a:gd name="T1" fmla="*/ 6 h 6"/>
                <a:gd name="T2" fmla="*/ 3 w 46"/>
                <a:gd name="T3" fmla="*/ 6 h 6"/>
                <a:gd name="T4" fmla="*/ 0 w 46"/>
                <a:gd name="T5" fmla="*/ 3 h 6"/>
                <a:gd name="T6" fmla="*/ 3 w 46"/>
                <a:gd name="T7" fmla="*/ 0 h 6"/>
                <a:gd name="T8" fmla="*/ 43 w 46"/>
                <a:gd name="T9" fmla="*/ 0 h 6"/>
                <a:gd name="T10" fmla="*/ 46 w 46"/>
                <a:gd name="T11" fmla="*/ 3 h 6"/>
                <a:gd name="T12" fmla="*/ 43 w 46"/>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46" h="6">
                  <a:moveTo>
                    <a:pt x="43" y="6"/>
                  </a:moveTo>
                  <a:cubicBezTo>
                    <a:pt x="3" y="6"/>
                    <a:pt x="3" y="6"/>
                    <a:pt x="3" y="6"/>
                  </a:cubicBezTo>
                  <a:cubicBezTo>
                    <a:pt x="1" y="6"/>
                    <a:pt x="0" y="5"/>
                    <a:pt x="0" y="3"/>
                  </a:cubicBezTo>
                  <a:cubicBezTo>
                    <a:pt x="0" y="2"/>
                    <a:pt x="1" y="0"/>
                    <a:pt x="3" y="0"/>
                  </a:cubicBezTo>
                  <a:cubicBezTo>
                    <a:pt x="43" y="0"/>
                    <a:pt x="43" y="0"/>
                    <a:pt x="43" y="0"/>
                  </a:cubicBezTo>
                  <a:cubicBezTo>
                    <a:pt x="45" y="0"/>
                    <a:pt x="46" y="2"/>
                    <a:pt x="46" y="3"/>
                  </a:cubicBezTo>
                  <a:cubicBezTo>
                    <a:pt x="46" y="5"/>
                    <a:pt x="45" y="6"/>
                    <a:pt x="43"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0" name="Freeform 10">
              <a:extLst>
                <a:ext uri="{FF2B5EF4-FFF2-40B4-BE49-F238E27FC236}">
                  <a16:creationId xmlns:a16="http://schemas.microsoft.com/office/drawing/2014/main" xmlns="" id="{F2BA1F15-A6C0-44A5-9F45-C5C3B6754250}"/>
                </a:ext>
              </a:extLst>
            </p:cNvPr>
            <p:cNvSpPr>
              <a:spLocks noEditPoints="1"/>
            </p:cNvSpPr>
            <p:nvPr/>
          </p:nvSpPr>
          <p:spPr bwMode="auto">
            <a:xfrm>
              <a:off x="9039225" y="8267700"/>
              <a:ext cx="358775" cy="539750"/>
            </a:xfrm>
            <a:custGeom>
              <a:avLst/>
              <a:gdLst>
                <a:gd name="T0" fmla="*/ 48 w 95"/>
                <a:gd name="T1" fmla="*/ 142 h 142"/>
                <a:gd name="T2" fmla="*/ 25 w 95"/>
                <a:gd name="T3" fmla="*/ 119 h 142"/>
                <a:gd name="T4" fmla="*/ 11 w 95"/>
                <a:gd name="T5" fmla="*/ 76 h 142"/>
                <a:gd name="T6" fmla="*/ 2 w 95"/>
                <a:gd name="T7" fmla="*/ 40 h 142"/>
                <a:gd name="T8" fmla="*/ 43 w 95"/>
                <a:gd name="T9" fmla="*/ 1 h 142"/>
                <a:gd name="T10" fmla="*/ 48 w 95"/>
                <a:gd name="T11" fmla="*/ 0 h 142"/>
                <a:gd name="T12" fmla="*/ 95 w 95"/>
                <a:gd name="T13" fmla="*/ 47 h 142"/>
                <a:gd name="T14" fmla="*/ 86 w 95"/>
                <a:gd name="T15" fmla="*/ 75 h 142"/>
                <a:gd name="T16" fmla="*/ 71 w 95"/>
                <a:gd name="T17" fmla="*/ 117 h 142"/>
                <a:gd name="T18" fmla="*/ 71 w 95"/>
                <a:gd name="T19" fmla="*/ 119 h 142"/>
                <a:gd name="T20" fmla="*/ 48 w 95"/>
                <a:gd name="T21" fmla="*/ 142 h 142"/>
                <a:gd name="T22" fmla="*/ 48 w 95"/>
                <a:gd name="T23" fmla="*/ 6 h 142"/>
                <a:gd name="T24" fmla="*/ 43 w 95"/>
                <a:gd name="T25" fmla="*/ 7 h 142"/>
                <a:gd name="T26" fmla="*/ 8 w 95"/>
                <a:gd name="T27" fmla="*/ 41 h 142"/>
                <a:gd name="T28" fmla="*/ 16 w 95"/>
                <a:gd name="T29" fmla="*/ 73 h 142"/>
                <a:gd name="T30" fmla="*/ 31 w 95"/>
                <a:gd name="T31" fmla="*/ 119 h 142"/>
                <a:gd name="T32" fmla="*/ 48 w 95"/>
                <a:gd name="T33" fmla="*/ 136 h 142"/>
                <a:gd name="T34" fmla="*/ 65 w 95"/>
                <a:gd name="T35" fmla="*/ 119 h 142"/>
                <a:gd name="T36" fmla="*/ 65 w 95"/>
                <a:gd name="T37" fmla="*/ 117 h 142"/>
                <a:gd name="T38" fmla="*/ 81 w 95"/>
                <a:gd name="T39" fmla="*/ 72 h 142"/>
                <a:gd name="T40" fmla="*/ 89 w 95"/>
                <a:gd name="T41" fmla="*/ 47 h 142"/>
                <a:gd name="T42" fmla="*/ 48 w 95"/>
                <a:gd name="T43" fmla="*/ 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 h="142">
                  <a:moveTo>
                    <a:pt x="48" y="142"/>
                  </a:moveTo>
                  <a:cubicBezTo>
                    <a:pt x="35" y="142"/>
                    <a:pt x="25" y="132"/>
                    <a:pt x="25" y="119"/>
                  </a:cubicBezTo>
                  <a:cubicBezTo>
                    <a:pt x="25" y="103"/>
                    <a:pt x="20" y="88"/>
                    <a:pt x="11" y="76"/>
                  </a:cubicBezTo>
                  <a:cubicBezTo>
                    <a:pt x="3" y="66"/>
                    <a:pt x="0" y="53"/>
                    <a:pt x="2" y="40"/>
                  </a:cubicBezTo>
                  <a:cubicBezTo>
                    <a:pt x="5" y="19"/>
                    <a:pt x="22" y="3"/>
                    <a:pt x="43" y="1"/>
                  </a:cubicBezTo>
                  <a:cubicBezTo>
                    <a:pt x="44" y="0"/>
                    <a:pt x="46" y="0"/>
                    <a:pt x="48" y="0"/>
                  </a:cubicBezTo>
                  <a:cubicBezTo>
                    <a:pt x="74" y="0"/>
                    <a:pt x="95" y="21"/>
                    <a:pt x="95" y="47"/>
                  </a:cubicBezTo>
                  <a:cubicBezTo>
                    <a:pt x="95" y="57"/>
                    <a:pt x="92" y="67"/>
                    <a:pt x="86" y="75"/>
                  </a:cubicBezTo>
                  <a:cubicBezTo>
                    <a:pt x="76" y="88"/>
                    <a:pt x="71" y="103"/>
                    <a:pt x="71" y="117"/>
                  </a:cubicBezTo>
                  <a:cubicBezTo>
                    <a:pt x="71" y="119"/>
                    <a:pt x="71" y="119"/>
                    <a:pt x="71" y="119"/>
                  </a:cubicBezTo>
                  <a:cubicBezTo>
                    <a:pt x="71" y="132"/>
                    <a:pt x="61" y="142"/>
                    <a:pt x="48" y="142"/>
                  </a:cubicBezTo>
                  <a:close/>
                  <a:moveTo>
                    <a:pt x="48" y="6"/>
                  </a:moveTo>
                  <a:cubicBezTo>
                    <a:pt x="46" y="6"/>
                    <a:pt x="45" y="6"/>
                    <a:pt x="43" y="7"/>
                  </a:cubicBezTo>
                  <a:cubicBezTo>
                    <a:pt x="25" y="9"/>
                    <a:pt x="10" y="23"/>
                    <a:pt x="8" y="41"/>
                  </a:cubicBezTo>
                  <a:cubicBezTo>
                    <a:pt x="6" y="52"/>
                    <a:pt x="9" y="64"/>
                    <a:pt x="16" y="73"/>
                  </a:cubicBezTo>
                  <a:cubicBezTo>
                    <a:pt x="26" y="85"/>
                    <a:pt x="31" y="102"/>
                    <a:pt x="31" y="119"/>
                  </a:cubicBezTo>
                  <a:cubicBezTo>
                    <a:pt x="31" y="129"/>
                    <a:pt x="39" y="136"/>
                    <a:pt x="48" y="136"/>
                  </a:cubicBezTo>
                  <a:cubicBezTo>
                    <a:pt x="57" y="136"/>
                    <a:pt x="65" y="129"/>
                    <a:pt x="65" y="119"/>
                  </a:cubicBezTo>
                  <a:cubicBezTo>
                    <a:pt x="65" y="117"/>
                    <a:pt x="65" y="117"/>
                    <a:pt x="65" y="117"/>
                  </a:cubicBezTo>
                  <a:cubicBezTo>
                    <a:pt x="65" y="102"/>
                    <a:pt x="71" y="86"/>
                    <a:pt x="81" y="72"/>
                  </a:cubicBezTo>
                  <a:cubicBezTo>
                    <a:pt x="86" y="65"/>
                    <a:pt x="89" y="56"/>
                    <a:pt x="89" y="47"/>
                  </a:cubicBezTo>
                  <a:cubicBezTo>
                    <a:pt x="89" y="25"/>
                    <a:pt x="71" y="6"/>
                    <a:pt x="48"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1" name="Freeform 11">
              <a:extLst>
                <a:ext uri="{FF2B5EF4-FFF2-40B4-BE49-F238E27FC236}">
                  <a16:creationId xmlns:a16="http://schemas.microsoft.com/office/drawing/2014/main" xmlns="" id="{70A29A3D-B0E5-484A-8680-06A96120EDDC}"/>
                </a:ext>
              </a:extLst>
            </p:cNvPr>
            <p:cNvSpPr>
              <a:spLocks/>
            </p:cNvSpPr>
            <p:nvPr/>
          </p:nvSpPr>
          <p:spPr bwMode="auto">
            <a:xfrm>
              <a:off x="9209088" y="8177213"/>
              <a:ext cx="22225" cy="68262"/>
            </a:xfrm>
            <a:custGeom>
              <a:avLst/>
              <a:gdLst>
                <a:gd name="T0" fmla="*/ 3 w 6"/>
                <a:gd name="T1" fmla="*/ 18 h 18"/>
                <a:gd name="T2" fmla="*/ 0 w 6"/>
                <a:gd name="T3" fmla="*/ 15 h 18"/>
                <a:gd name="T4" fmla="*/ 0 w 6"/>
                <a:gd name="T5" fmla="*/ 3 h 18"/>
                <a:gd name="T6" fmla="*/ 3 w 6"/>
                <a:gd name="T7" fmla="*/ 0 h 18"/>
                <a:gd name="T8" fmla="*/ 6 w 6"/>
                <a:gd name="T9" fmla="*/ 3 h 18"/>
                <a:gd name="T10" fmla="*/ 6 w 6"/>
                <a:gd name="T11" fmla="*/ 15 h 18"/>
                <a:gd name="T12" fmla="*/ 3 w 6"/>
                <a:gd name="T13" fmla="*/ 18 h 18"/>
              </a:gdLst>
              <a:ahLst/>
              <a:cxnLst>
                <a:cxn ang="0">
                  <a:pos x="T0" y="T1"/>
                </a:cxn>
                <a:cxn ang="0">
                  <a:pos x="T2" y="T3"/>
                </a:cxn>
                <a:cxn ang="0">
                  <a:pos x="T4" y="T5"/>
                </a:cxn>
                <a:cxn ang="0">
                  <a:pos x="T6" y="T7"/>
                </a:cxn>
                <a:cxn ang="0">
                  <a:pos x="T8" y="T9"/>
                </a:cxn>
                <a:cxn ang="0">
                  <a:pos x="T10" y="T11"/>
                </a:cxn>
                <a:cxn ang="0">
                  <a:pos x="T12" y="T13"/>
                </a:cxn>
              </a:cxnLst>
              <a:rect l="0" t="0" r="r" b="b"/>
              <a:pathLst>
                <a:path w="6" h="18">
                  <a:moveTo>
                    <a:pt x="3" y="18"/>
                  </a:moveTo>
                  <a:cubicBezTo>
                    <a:pt x="1" y="18"/>
                    <a:pt x="0" y="17"/>
                    <a:pt x="0" y="15"/>
                  </a:cubicBezTo>
                  <a:cubicBezTo>
                    <a:pt x="0" y="3"/>
                    <a:pt x="0" y="3"/>
                    <a:pt x="0" y="3"/>
                  </a:cubicBezTo>
                  <a:cubicBezTo>
                    <a:pt x="0" y="2"/>
                    <a:pt x="1" y="0"/>
                    <a:pt x="3" y="0"/>
                  </a:cubicBezTo>
                  <a:cubicBezTo>
                    <a:pt x="5" y="0"/>
                    <a:pt x="6" y="2"/>
                    <a:pt x="6" y="3"/>
                  </a:cubicBezTo>
                  <a:cubicBezTo>
                    <a:pt x="6" y="15"/>
                    <a:pt x="6" y="15"/>
                    <a:pt x="6" y="15"/>
                  </a:cubicBezTo>
                  <a:cubicBezTo>
                    <a:pt x="6" y="17"/>
                    <a:pt x="5" y="18"/>
                    <a:pt x="3"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2" name="Freeform 12">
              <a:extLst>
                <a:ext uri="{FF2B5EF4-FFF2-40B4-BE49-F238E27FC236}">
                  <a16:creationId xmlns:a16="http://schemas.microsoft.com/office/drawing/2014/main" xmlns="" id="{AB770FE0-BEB0-442E-817D-A15B6ACB62C1}"/>
                </a:ext>
              </a:extLst>
            </p:cNvPr>
            <p:cNvSpPr>
              <a:spLocks/>
            </p:cNvSpPr>
            <p:nvPr/>
          </p:nvSpPr>
          <p:spPr bwMode="auto">
            <a:xfrm>
              <a:off x="8953500" y="8435975"/>
              <a:ext cx="66675" cy="22225"/>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3" name="Freeform 13">
              <a:extLst>
                <a:ext uri="{FF2B5EF4-FFF2-40B4-BE49-F238E27FC236}">
                  <a16:creationId xmlns:a16="http://schemas.microsoft.com/office/drawing/2014/main" xmlns="" id="{8CFAD743-79B0-46F1-A820-C299D9B2FA9A}"/>
                </a:ext>
              </a:extLst>
            </p:cNvPr>
            <p:cNvSpPr>
              <a:spLocks/>
            </p:cNvSpPr>
            <p:nvPr/>
          </p:nvSpPr>
          <p:spPr bwMode="auto">
            <a:xfrm>
              <a:off x="9420225" y="8435975"/>
              <a:ext cx="68263" cy="22225"/>
            </a:xfrm>
            <a:custGeom>
              <a:avLst/>
              <a:gdLst>
                <a:gd name="T0" fmla="*/ 15 w 18"/>
                <a:gd name="T1" fmla="*/ 6 h 6"/>
                <a:gd name="T2" fmla="*/ 3 w 18"/>
                <a:gd name="T3" fmla="*/ 6 h 6"/>
                <a:gd name="T4" fmla="*/ 0 w 18"/>
                <a:gd name="T5" fmla="*/ 3 h 6"/>
                <a:gd name="T6" fmla="*/ 3 w 18"/>
                <a:gd name="T7" fmla="*/ 0 h 6"/>
                <a:gd name="T8" fmla="*/ 15 w 18"/>
                <a:gd name="T9" fmla="*/ 0 h 6"/>
                <a:gd name="T10" fmla="*/ 18 w 18"/>
                <a:gd name="T11" fmla="*/ 3 h 6"/>
                <a:gd name="T12" fmla="*/ 15 w 1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8" h="6">
                  <a:moveTo>
                    <a:pt x="15" y="6"/>
                  </a:moveTo>
                  <a:cubicBezTo>
                    <a:pt x="3" y="6"/>
                    <a:pt x="3" y="6"/>
                    <a:pt x="3" y="6"/>
                  </a:cubicBezTo>
                  <a:cubicBezTo>
                    <a:pt x="1" y="6"/>
                    <a:pt x="0" y="5"/>
                    <a:pt x="0" y="3"/>
                  </a:cubicBezTo>
                  <a:cubicBezTo>
                    <a:pt x="0" y="2"/>
                    <a:pt x="1" y="0"/>
                    <a:pt x="3" y="0"/>
                  </a:cubicBezTo>
                  <a:cubicBezTo>
                    <a:pt x="15" y="0"/>
                    <a:pt x="15" y="0"/>
                    <a:pt x="15" y="0"/>
                  </a:cubicBezTo>
                  <a:cubicBezTo>
                    <a:pt x="17" y="0"/>
                    <a:pt x="18" y="2"/>
                    <a:pt x="18" y="3"/>
                  </a:cubicBezTo>
                  <a:cubicBezTo>
                    <a:pt x="18" y="5"/>
                    <a:pt x="17"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4" name="Freeform 14">
              <a:extLst>
                <a:ext uri="{FF2B5EF4-FFF2-40B4-BE49-F238E27FC236}">
                  <a16:creationId xmlns:a16="http://schemas.microsoft.com/office/drawing/2014/main" xmlns="" id="{9F99FAEF-67DB-49A3-AAE0-AAC1C93969A0}"/>
                </a:ext>
              </a:extLst>
            </p:cNvPr>
            <p:cNvSpPr>
              <a:spLocks/>
            </p:cNvSpPr>
            <p:nvPr/>
          </p:nvSpPr>
          <p:spPr bwMode="auto">
            <a:xfrm>
              <a:off x="9013825" y="8586788"/>
              <a:ext cx="52388" cy="53975"/>
            </a:xfrm>
            <a:custGeom>
              <a:avLst/>
              <a:gdLst>
                <a:gd name="T0" fmla="*/ 3 w 14"/>
                <a:gd name="T1" fmla="*/ 14 h 14"/>
                <a:gd name="T2" fmla="*/ 1 w 14"/>
                <a:gd name="T3" fmla="*/ 13 h 14"/>
                <a:gd name="T4" fmla="*/ 1 w 14"/>
                <a:gd name="T5" fmla="*/ 9 h 14"/>
                <a:gd name="T6" fmla="*/ 9 w 14"/>
                <a:gd name="T7" fmla="*/ 1 h 14"/>
                <a:gd name="T8" fmla="*/ 13 w 14"/>
                <a:gd name="T9" fmla="*/ 1 h 14"/>
                <a:gd name="T10" fmla="*/ 13 w 14"/>
                <a:gd name="T11" fmla="*/ 5 h 14"/>
                <a:gd name="T12" fmla="*/ 5 w 14"/>
                <a:gd name="T13" fmla="*/ 13 h 14"/>
                <a:gd name="T14" fmla="*/ 3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3" y="14"/>
                  </a:moveTo>
                  <a:cubicBezTo>
                    <a:pt x="2" y="14"/>
                    <a:pt x="1" y="14"/>
                    <a:pt x="1" y="13"/>
                  </a:cubicBezTo>
                  <a:cubicBezTo>
                    <a:pt x="0" y="12"/>
                    <a:pt x="0" y="10"/>
                    <a:pt x="1" y="9"/>
                  </a:cubicBezTo>
                  <a:cubicBezTo>
                    <a:pt x="9" y="1"/>
                    <a:pt x="9" y="1"/>
                    <a:pt x="9" y="1"/>
                  </a:cubicBezTo>
                  <a:cubicBezTo>
                    <a:pt x="10" y="0"/>
                    <a:pt x="12" y="0"/>
                    <a:pt x="13" y="1"/>
                  </a:cubicBezTo>
                  <a:cubicBezTo>
                    <a:pt x="14" y="2"/>
                    <a:pt x="14" y="4"/>
                    <a:pt x="13" y="5"/>
                  </a:cubicBezTo>
                  <a:cubicBezTo>
                    <a:pt x="5" y="13"/>
                    <a:pt x="5" y="13"/>
                    <a:pt x="5" y="13"/>
                  </a:cubicBezTo>
                  <a:cubicBezTo>
                    <a:pt x="5" y="14"/>
                    <a:pt x="4" y="14"/>
                    <a:pt x="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5" name="Freeform 15">
              <a:extLst>
                <a:ext uri="{FF2B5EF4-FFF2-40B4-BE49-F238E27FC236}">
                  <a16:creationId xmlns:a16="http://schemas.microsoft.com/office/drawing/2014/main" xmlns="" id="{0445DAAB-634D-4D7C-8BFE-35A2CACA1A1D}"/>
                </a:ext>
              </a:extLst>
            </p:cNvPr>
            <p:cNvSpPr>
              <a:spLocks/>
            </p:cNvSpPr>
            <p:nvPr/>
          </p:nvSpPr>
          <p:spPr bwMode="auto">
            <a:xfrm>
              <a:off x="9359900" y="8237538"/>
              <a:ext cx="52388" cy="52387"/>
            </a:xfrm>
            <a:custGeom>
              <a:avLst/>
              <a:gdLst>
                <a:gd name="T0" fmla="*/ 3 w 14"/>
                <a:gd name="T1" fmla="*/ 14 h 14"/>
                <a:gd name="T2" fmla="*/ 1 w 14"/>
                <a:gd name="T3" fmla="*/ 13 h 14"/>
                <a:gd name="T4" fmla="*/ 1 w 14"/>
                <a:gd name="T5" fmla="*/ 9 h 14"/>
                <a:gd name="T6" fmla="*/ 9 w 14"/>
                <a:gd name="T7" fmla="*/ 1 h 14"/>
                <a:gd name="T8" fmla="*/ 13 w 14"/>
                <a:gd name="T9" fmla="*/ 1 h 14"/>
                <a:gd name="T10" fmla="*/ 13 w 14"/>
                <a:gd name="T11" fmla="*/ 5 h 14"/>
                <a:gd name="T12" fmla="*/ 5 w 14"/>
                <a:gd name="T13" fmla="*/ 13 h 14"/>
                <a:gd name="T14" fmla="*/ 3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3" y="14"/>
                  </a:moveTo>
                  <a:cubicBezTo>
                    <a:pt x="2" y="14"/>
                    <a:pt x="1" y="14"/>
                    <a:pt x="1" y="13"/>
                  </a:cubicBezTo>
                  <a:cubicBezTo>
                    <a:pt x="0" y="12"/>
                    <a:pt x="0" y="10"/>
                    <a:pt x="1" y="9"/>
                  </a:cubicBezTo>
                  <a:cubicBezTo>
                    <a:pt x="9" y="1"/>
                    <a:pt x="9" y="1"/>
                    <a:pt x="9" y="1"/>
                  </a:cubicBezTo>
                  <a:cubicBezTo>
                    <a:pt x="10" y="0"/>
                    <a:pt x="12" y="0"/>
                    <a:pt x="13" y="1"/>
                  </a:cubicBezTo>
                  <a:cubicBezTo>
                    <a:pt x="14" y="2"/>
                    <a:pt x="14" y="4"/>
                    <a:pt x="13" y="5"/>
                  </a:cubicBezTo>
                  <a:cubicBezTo>
                    <a:pt x="5" y="13"/>
                    <a:pt x="5" y="13"/>
                    <a:pt x="5" y="13"/>
                  </a:cubicBezTo>
                  <a:cubicBezTo>
                    <a:pt x="5" y="14"/>
                    <a:pt x="4" y="14"/>
                    <a:pt x="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6" name="Freeform 16">
              <a:extLst>
                <a:ext uri="{FF2B5EF4-FFF2-40B4-BE49-F238E27FC236}">
                  <a16:creationId xmlns:a16="http://schemas.microsoft.com/office/drawing/2014/main" xmlns="" id="{36A5EE5D-9CEF-4485-83F9-2BA21351BEBC}"/>
                </a:ext>
              </a:extLst>
            </p:cNvPr>
            <p:cNvSpPr>
              <a:spLocks/>
            </p:cNvSpPr>
            <p:nvPr/>
          </p:nvSpPr>
          <p:spPr bwMode="auto">
            <a:xfrm>
              <a:off x="9374188" y="8602663"/>
              <a:ext cx="53975" cy="53975"/>
            </a:xfrm>
            <a:custGeom>
              <a:avLst/>
              <a:gdLst>
                <a:gd name="T0" fmla="*/ 11 w 14"/>
                <a:gd name="T1" fmla="*/ 14 h 14"/>
                <a:gd name="T2" fmla="*/ 9 w 14"/>
                <a:gd name="T3" fmla="*/ 13 h 14"/>
                <a:gd name="T4" fmla="*/ 1 w 14"/>
                <a:gd name="T5" fmla="*/ 5 h 14"/>
                <a:gd name="T6" fmla="*/ 1 w 14"/>
                <a:gd name="T7" fmla="*/ 1 h 14"/>
                <a:gd name="T8" fmla="*/ 5 w 14"/>
                <a:gd name="T9" fmla="*/ 1 h 14"/>
                <a:gd name="T10" fmla="*/ 13 w 14"/>
                <a:gd name="T11" fmla="*/ 9 h 14"/>
                <a:gd name="T12" fmla="*/ 13 w 14"/>
                <a:gd name="T13" fmla="*/ 13 h 14"/>
                <a:gd name="T14" fmla="*/ 11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1" y="14"/>
                  </a:moveTo>
                  <a:cubicBezTo>
                    <a:pt x="10" y="14"/>
                    <a:pt x="9" y="14"/>
                    <a:pt x="9" y="13"/>
                  </a:cubicBezTo>
                  <a:cubicBezTo>
                    <a:pt x="1" y="5"/>
                    <a:pt x="1" y="5"/>
                    <a:pt x="1" y="5"/>
                  </a:cubicBezTo>
                  <a:cubicBezTo>
                    <a:pt x="0" y="4"/>
                    <a:pt x="0" y="2"/>
                    <a:pt x="1" y="1"/>
                  </a:cubicBezTo>
                  <a:cubicBezTo>
                    <a:pt x="2" y="0"/>
                    <a:pt x="4" y="0"/>
                    <a:pt x="5" y="1"/>
                  </a:cubicBezTo>
                  <a:cubicBezTo>
                    <a:pt x="13" y="9"/>
                    <a:pt x="13" y="9"/>
                    <a:pt x="13" y="9"/>
                  </a:cubicBezTo>
                  <a:cubicBezTo>
                    <a:pt x="14" y="10"/>
                    <a:pt x="14" y="12"/>
                    <a:pt x="13" y="13"/>
                  </a:cubicBezTo>
                  <a:cubicBezTo>
                    <a:pt x="13" y="14"/>
                    <a:pt x="12" y="14"/>
                    <a:pt x="11"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7" name="Freeform 17">
              <a:extLst>
                <a:ext uri="{FF2B5EF4-FFF2-40B4-BE49-F238E27FC236}">
                  <a16:creationId xmlns:a16="http://schemas.microsoft.com/office/drawing/2014/main" xmlns="" id="{312834EF-A700-4C42-ADAB-1D79C70D6358}"/>
                </a:ext>
              </a:extLst>
            </p:cNvPr>
            <p:cNvSpPr>
              <a:spLocks/>
            </p:cNvSpPr>
            <p:nvPr/>
          </p:nvSpPr>
          <p:spPr bwMode="auto">
            <a:xfrm>
              <a:off x="9013825" y="8237538"/>
              <a:ext cx="52388" cy="52387"/>
            </a:xfrm>
            <a:custGeom>
              <a:avLst/>
              <a:gdLst>
                <a:gd name="T0" fmla="*/ 11 w 14"/>
                <a:gd name="T1" fmla="*/ 14 h 14"/>
                <a:gd name="T2" fmla="*/ 9 w 14"/>
                <a:gd name="T3" fmla="*/ 13 h 14"/>
                <a:gd name="T4" fmla="*/ 1 w 14"/>
                <a:gd name="T5" fmla="*/ 5 h 14"/>
                <a:gd name="T6" fmla="*/ 1 w 14"/>
                <a:gd name="T7" fmla="*/ 1 h 14"/>
                <a:gd name="T8" fmla="*/ 5 w 14"/>
                <a:gd name="T9" fmla="*/ 1 h 14"/>
                <a:gd name="T10" fmla="*/ 13 w 14"/>
                <a:gd name="T11" fmla="*/ 9 h 14"/>
                <a:gd name="T12" fmla="*/ 13 w 14"/>
                <a:gd name="T13" fmla="*/ 13 h 14"/>
                <a:gd name="T14" fmla="*/ 11 w 14"/>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14">
                  <a:moveTo>
                    <a:pt x="11" y="14"/>
                  </a:moveTo>
                  <a:cubicBezTo>
                    <a:pt x="10" y="14"/>
                    <a:pt x="9" y="14"/>
                    <a:pt x="9" y="13"/>
                  </a:cubicBezTo>
                  <a:cubicBezTo>
                    <a:pt x="1" y="5"/>
                    <a:pt x="1" y="5"/>
                    <a:pt x="1" y="5"/>
                  </a:cubicBezTo>
                  <a:cubicBezTo>
                    <a:pt x="0" y="4"/>
                    <a:pt x="0" y="2"/>
                    <a:pt x="1" y="1"/>
                  </a:cubicBezTo>
                  <a:cubicBezTo>
                    <a:pt x="2" y="0"/>
                    <a:pt x="4" y="0"/>
                    <a:pt x="5" y="1"/>
                  </a:cubicBezTo>
                  <a:cubicBezTo>
                    <a:pt x="13" y="9"/>
                    <a:pt x="13" y="9"/>
                    <a:pt x="13" y="9"/>
                  </a:cubicBezTo>
                  <a:cubicBezTo>
                    <a:pt x="14" y="10"/>
                    <a:pt x="14" y="12"/>
                    <a:pt x="13" y="13"/>
                  </a:cubicBezTo>
                  <a:cubicBezTo>
                    <a:pt x="13" y="14"/>
                    <a:pt x="12" y="14"/>
                    <a:pt x="11"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85" name="קבוצה 84">
            <a:extLst>
              <a:ext uri="{FF2B5EF4-FFF2-40B4-BE49-F238E27FC236}">
                <a16:creationId xmlns:a16="http://schemas.microsoft.com/office/drawing/2014/main" xmlns="" id="{B17AED6A-1379-4D3F-A0F5-8EB374BB5ECA}"/>
              </a:ext>
            </a:extLst>
          </p:cNvPr>
          <p:cNvGrpSpPr/>
          <p:nvPr/>
        </p:nvGrpSpPr>
        <p:grpSpPr>
          <a:xfrm>
            <a:off x="5520553" y="1531698"/>
            <a:ext cx="510388" cy="516122"/>
            <a:chOff x="5505528" y="1573844"/>
            <a:chExt cx="565150" cy="571500"/>
          </a:xfrm>
          <a:solidFill>
            <a:srgbClr val="3E9CA1"/>
          </a:solidFill>
        </p:grpSpPr>
        <p:sp>
          <p:nvSpPr>
            <p:cNvPr id="28" name="Freeform 18">
              <a:extLst>
                <a:ext uri="{FF2B5EF4-FFF2-40B4-BE49-F238E27FC236}">
                  <a16:creationId xmlns:a16="http://schemas.microsoft.com/office/drawing/2014/main" xmlns="" id="{1310C4C8-0555-4456-8C84-F28575B2023A}"/>
                </a:ext>
              </a:extLst>
            </p:cNvPr>
            <p:cNvSpPr>
              <a:spLocks noEditPoints="1"/>
            </p:cNvSpPr>
            <p:nvPr/>
          </p:nvSpPr>
          <p:spPr bwMode="auto">
            <a:xfrm>
              <a:off x="5588078" y="1573844"/>
              <a:ext cx="482600" cy="487362"/>
            </a:xfrm>
            <a:custGeom>
              <a:avLst/>
              <a:gdLst>
                <a:gd name="T0" fmla="*/ 48 w 128"/>
                <a:gd name="T1" fmla="*/ 128 h 128"/>
                <a:gd name="T2" fmla="*/ 45 w 128"/>
                <a:gd name="T3" fmla="*/ 127 h 128"/>
                <a:gd name="T4" fmla="*/ 1 w 128"/>
                <a:gd name="T5" fmla="*/ 83 h 128"/>
                <a:gd name="T6" fmla="*/ 1 w 128"/>
                <a:gd name="T7" fmla="*/ 79 h 128"/>
                <a:gd name="T8" fmla="*/ 54 w 128"/>
                <a:gd name="T9" fmla="*/ 26 h 128"/>
                <a:gd name="T10" fmla="*/ 88 w 128"/>
                <a:gd name="T11" fmla="*/ 6 h 128"/>
                <a:gd name="T12" fmla="*/ 111 w 128"/>
                <a:gd name="T13" fmla="*/ 1 h 128"/>
                <a:gd name="T14" fmla="*/ 114 w 128"/>
                <a:gd name="T15" fmla="*/ 0 h 128"/>
                <a:gd name="T16" fmla="*/ 125 w 128"/>
                <a:gd name="T17" fmla="*/ 6 h 128"/>
                <a:gd name="T18" fmla="*/ 127 w 128"/>
                <a:gd name="T19" fmla="*/ 17 h 128"/>
                <a:gd name="T20" fmla="*/ 122 w 128"/>
                <a:gd name="T21" fmla="*/ 40 h 128"/>
                <a:gd name="T22" fmla="*/ 103 w 128"/>
                <a:gd name="T23" fmla="*/ 74 h 128"/>
                <a:gd name="T24" fmla="*/ 50 w 128"/>
                <a:gd name="T25" fmla="*/ 127 h 128"/>
                <a:gd name="T26" fmla="*/ 48 w 128"/>
                <a:gd name="T27" fmla="*/ 128 h 128"/>
                <a:gd name="T28" fmla="*/ 7 w 128"/>
                <a:gd name="T29" fmla="*/ 81 h 128"/>
                <a:gd name="T30" fmla="*/ 48 w 128"/>
                <a:gd name="T31" fmla="*/ 121 h 128"/>
                <a:gd name="T32" fmla="*/ 99 w 128"/>
                <a:gd name="T33" fmla="*/ 70 h 128"/>
                <a:gd name="T34" fmla="*/ 116 w 128"/>
                <a:gd name="T35" fmla="*/ 39 h 128"/>
                <a:gd name="T36" fmla="*/ 122 w 128"/>
                <a:gd name="T37" fmla="*/ 16 h 128"/>
                <a:gd name="T38" fmla="*/ 120 w 128"/>
                <a:gd name="T39" fmla="*/ 9 h 128"/>
                <a:gd name="T40" fmla="*/ 114 w 128"/>
                <a:gd name="T41" fmla="*/ 6 h 128"/>
                <a:gd name="T42" fmla="*/ 112 w 128"/>
                <a:gd name="T43" fmla="*/ 7 h 128"/>
                <a:gd name="T44" fmla="*/ 90 w 128"/>
                <a:gd name="T45" fmla="*/ 12 h 128"/>
                <a:gd name="T46" fmla="*/ 58 w 128"/>
                <a:gd name="T47" fmla="*/ 30 h 128"/>
                <a:gd name="T48" fmla="*/ 7 w 128"/>
                <a:gd name="T49"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8" h="128">
                  <a:moveTo>
                    <a:pt x="48" y="128"/>
                  </a:moveTo>
                  <a:cubicBezTo>
                    <a:pt x="47" y="128"/>
                    <a:pt x="46" y="128"/>
                    <a:pt x="45" y="127"/>
                  </a:cubicBezTo>
                  <a:cubicBezTo>
                    <a:pt x="1" y="83"/>
                    <a:pt x="1" y="83"/>
                    <a:pt x="1" y="83"/>
                  </a:cubicBezTo>
                  <a:cubicBezTo>
                    <a:pt x="0" y="82"/>
                    <a:pt x="0" y="80"/>
                    <a:pt x="1" y="79"/>
                  </a:cubicBezTo>
                  <a:cubicBezTo>
                    <a:pt x="54" y="26"/>
                    <a:pt x="54" y="26"/>
                    <a:pt x="54" y="26"/>
                  </a:cubicBezTo>
                  <a:cubicBezTo>
                    <a:pt x="63" y="16"/>
                    <a:pt x="75" y="10"/>
                    <a:pt x="88" y="6"/>
                  </a:cubicBezTo>
                  <a:cubicBezTo>
                    <a:pt x="111" y="1"/>
                    <a:pt x="111" y="1"/>
                    <a:pt x="111" y="1"/>
                  </a:cubicBezTo>
                  <a:cubicBezTo>
                    <a:pt x="112" y="1"/>
                    <a:pt x="113" y="0"/>
                    <a:pt x="114" y="0"/>
                  </a:cubicBezTo>
                  <a:cubicBezTo>
                    <a:pt x="119" y="1"/>
                    <a:pt x="123" y="3"/>
                    <a:pt x="125" y="6"/>
                  </a:cubicBezTo>
                  <a:cubicBezTo>
                    <a:pt x="128" y="9"/>
                    <a:pt x="128" y="13"/>
                    <a:pt x="127" y="17"/>
                  </a:cubicBezTo>
                  <a:cubicBezTo>
                    <a:pt x="122" y="40"/>
                    <a:pt x="122" y="40"/>
                    <a:pt x="122" y="40"/>
                  </a:cubicBezTo>
                  <a:cubicBezTo>
                    <a:pt x="119" y="53"/>
                    <a:pt x="112" y="65"/>
                    <a:pt x="103" y="74"/>
                  </a:cubicBezTo>
                  <a:cubicBezTo>
                    <a:pt x="50" y="127"/>
                    <a:pt x="50" y="127"/>
                    <a:pt x="50" y="127"/>
                  </a:cubicBezTo>
                  <a:cubicBezTo>
                    <a:pt x="49" y="128"/>
                    <a:pt x="48" y="128"/>
                    <a:pt x="48" y="128"/>
                  </a:cubicBezTo>
                  <a:close/>
                  <a:moveTo>
                    <a:pt x="7" y="81"/>
                  </a:moveTo>
                  <a:cubicBezTo>
                    <a:pt x="48" y="121"/>
                    <a:pt x="48" y="121"/>
                    <a:pt x="48" y="121"/>
                  </a:cubicBezTo>
                  <a:cubicBezTo>
                    <a:pt x="99" y="70"/>
                    <a:pt x="99" y="70"/>
                    <a:pt x="99" y="70"/>
                  </a:cubicBezTo>
                  <a:cubicBezTo>
                    <a:pt x="107" y="61"/>
                    <a:pt x="113" y="51"/>
                    <a:pt x="116" y="39"/>
                  </a:cubicBezTo>
                  <a:cubicBezTo>
                    <a:pt x="122" y="16"/>
                    <a:pt x="122" y="16"/>
                    <a:pt x="122" y="16"/>
                  </a:cubicBezTo>
                  <a:cubicBezTo>
                    <a:pt x="122" y="14"/>
                    <a:pt x="122" y="11"/>
                    <a:pt x="120" y="9"/>
                  </a:cubicBezTo>
                  <a:cubicBezTo>
                    <a:pt x="119" y="8"/>
                    <a:pt x="117" y="7"/>
                    <a:pt x="114" y="6"/>
                  </a:cubicBezTo>
                  <a:cubicBezTo>
                    <a:pt x="114" y="6"/>
                    <a:pt x="113" y="7"/>
                    <a:pt x="112" y="7"/>
                  </a:cubicBezTo>
                  <a:cubicBezTo>
                    <a:pt x="90" y="12"/>
                    <a:pt x="90" y="12"/>
                    <a:pt x="90" y="12"/>
                  </a:cubicBezTo>
                  <a:cubicBezTo>
                    <a:pt x="78" y="15"/>
                    <a:pt x="67" y="21"/>
                    <a:pt x="58" y="30"/>
                  </a:cubicBezTo>
                  <a:lnTo>
                    <a:pt x="7" y="8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9" name="Freeform 19">
              <a:extLst>
                <a:ext uri="{FF2B5EF4-FFF2-40B4-BE49-F238E27FC236}">
                  <a16:creationId xmlns:a16="http://schemas.microsoft.com/office/drawing/2014/main" xmlns="" id="{74957937-285E-4004-A573-6D13B6AB81A7}"/>
                </a:ext>
              </a:extLst>
            </p:cNvPr>
            <p:cNvSpPr>
              <a:spLocks/>
            </p:cNvSpPr>
            <p:nvPr/>
          </p:nvSpPr>
          <p:spPr bwMode="auto">
            <a:xfrm>
              <a:off x="5630940" y="1829432"/>
              <a:ext cx="192088" cy="190500"/>
            </a:xfrm>
            <a:custGeom>
              <a:avLst/>
              <a:gdLst>
                <a:gd name="T0" fmla="*/ 47 w 51"/>
                <a:gd name="T1" fmla="*/ 50 h 50"/>
                <a:gd name="T2" fmla="*/ 45 w 51"/>
                <a:gd name="T3" fmla="*/ 49 h 50"/>
                <a:gd name="T4" fmla="*/ 1 w 51"/>
                <a:gd name="T5" fmla="*/ 5 h 50"/>
                <a:gd name="T6" fmla="*/ 1 w 51"/>
                <a:gd name="T7" fmla="*/ 1 h 50"/>
                <a:gd name="T8" fmla="*/ 5 w 51"/>
                <a:gd name="T9" fmla="*/ 1 h 50"/>
                <a:gd name="T10" fmla="*/ 49 w 51"/>
                <a:gd name="T11" fmla="*/ 45 h 50"/>
                <a:gd name="T12" fmla="*/ 49 w 51"/>
                <a:gd name="T13" fmla="*/ 49 h 50"/>
                <a:gd name="T14" fmla="*/ 47 w 51"/>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50">
                  <a:moveTo>
                    <a:pt x="47" y="50"/>
                  </a:moveTo>
                  <a:cubicBezTo>
                    <a:pt x="47" y="50"/>
                    <a:pt x="46" y="50"/>
                    <a:pt x="45" y="49"/>
                  </a:cubicBezTo>
                  <a:cubicBezTo>
                    <a:pt x="1" y="5"/>
                    <a:pt x="1" y="5"/>
                    <a:pt x="1" y="5"/>
                  </a:cubicBezTo>
                  <a:cubicBezTo>
                    <a:pt x="0" y="4"/>
                    <a:pt x="0" y="2"/>
                    <a:pt x="1" y="1"/>
                  </a:cubicBezTo>
                  <a:cubicBezTo>
                    <a:pt x="2" y="0"/>
                    <a:pt x="4" y="0"/>
                    <a:pt x="5" y="1"/>
                  </a:cubicBezTo>
                  <a:cubicBezTo>
                    <a:pt x="49" y="45"/>
                    <a:pt x="49" y="45"/>
                    <a:pt x="49" y="45"/>
                  </a:cubicBezTo>
                  <a:cubicBezTo>
                    <a:pt x="51" y="46"/>
                    <a:pt x="51" y="48"/>
                    <a:pt x="49" y="49"/>
                  </a:cubicBezTo>
                  <a:cubicBezTo>
                    <a:pt x="49" y="50"/>
                    <a:pt x="48" y="50"/>
                    <a:pt x="47" y="5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0" name="Freeform 20">
              <a:extLst>
                <a:ext uri="{FF2B5EF4-FFF2-40B4-BE49-F238E27FC236}">
                  <a16:creationId xmlns:a16="http://schemas.microsoft.com/office/drawing/2014/main" xmlns="" id="{264351A4-2B4E-459A-8550-8202DAB7C25B}"/>
                </a:ext>
              </a:extLst>
            </p:cNvPr>
            <p:cNvSpPr>
              <a:spLocks/>
            </p:cNvSpPr>
            <p:nvPr/>
          </p:nvSpPr>
          <p:spPr bwMode="auto">
            <a:xfrm>
              <a:off x="5935740" y="1589719"/>
              <a:ext cx="120650" cy="122237"/>
            </a:xfrm>
            <a:custGeom>
              <a:avLst/>
              <a:gdLst>
                <a:gd name="T0" fmla="*/ 29 w 32"/>
                <a:gd name="T1" fmla="*/ 32 h 32"/>
                <a:gd name="T2" fmla="*/ 27 w 32"/>
                <a:gd name="T3" fmla="*/ 31 h 32"/>
                <a:gd name="T4" fmla="*/ 2 w 32"/>
                <a:gd name="T5" fmla="*/ 6 h 32"/>
                <a:gd name="T6" fmla="*/ 2 w 32"/>
                <a:gd name="T7" fmla="*/ 2 h 32"/>
                <a:gd name="T8" fmla="*/ 6 w 32"/>
                <a:gd name="T9" fmla="*/ 2 h 32"/>
                <a:gd name="T10" fmla="*/ 31 w 32"/>
                <a:gd name="T11" fmla="*/ 27 h 32"/>
                <a:gd name="T12" fmla="*/ 31 w 32"/>
                <a:gd name="T13" fmla="*/ 31 h 32"/>
                <a:gd name="T14" fmla="*/ 29 w 32"/>
                <a:gd name="T15" fmla="*/ 32 h 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32">
                  <a:moveTo>
                    <a:pt x="29" y="32"/>
                  </a:moveTo>
                  <a:cubicBezTo>
                    <a:pt x="28" y="32"/>
                    <a:pt x="27" y="31"/>
                    <a:pt x="27" y="31"/>
                  </a:cubicBezTo>
                  <a:cubicBezTo>
                    <a:pt x="2" y="6"/>
                    <a:pt x="2" y="6"/>
                    <a:pt x="2" y="6"/>
                  </a:cubicBezTo>
                  <a:cubicBezTo>
                    <a:pt x="0" y="5"/>
                    <a:pt x="0" y="3"/>
                    <a:pt x="2" y="2"/>
                  </a:cubicBezTo>
                  <a:cubicBezTo>
                    <a:pt x="3" y="0"/>
                    <a:pt x="5" y="0"/>
                    <a:pt x="6" y="2"/>
                  </a:cubicBezTo>
                  <a:cubicBezTo>
                    <a:pt x="31" y="27"/>
                    <a:pt x="31" y="27"/>
                    <a:pt x="31" y="27"/>
                  </a:cubicBezTo>
                  <a:cubicBezTo>
                    <a:pt x="32" y="28"/>
                    <a:pt x="32" y="30"/>
                    <a:pt x="31" y="31"/>
                  </a:cubicBezTo>
                  <a:cubicBezTo>
                    <a:pt x="30" y="31"/>
                    <a:pt x="29" y="32"/>
                    <a:pt x="29" y="3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1" name="Freeform 21">
              <a:extLst>
                <a:ext uri="{FF2B5EF4-FFF2-40B4-BE49-F238E27FC236}">
                  <a16:creationId xmlns:a16="http://schemas.microsoft.com/office/drawing/2014/main" xmlns="" id="{17D1B4E2-BA72-4529-A67F-88B2550A98DE}"/>
                </a:ext>
              </a:extLst>
            </p:cNvPr>
            <p:cNvSpPr>
              <a:spLocks/>
            </p:cNvSpPr>
            <p:nvPr/>
          </p:nvSpPr>
          <p:spPr bwMode="auto">
            <a:xfrm>
              <a:off x="5581728" y="1954844"/>
              <a:ext cx="112713" cy="114300"/>
            </a:xfrm>
            <a:custGeom>
              <a:avLst/>
              <a:gdLst>
                <a:gd name="T0" fmla="*/ 27 w 30"/>
                <a:gd name="T1" fmla="*/ 30 h 30"/>
                <a:gd name="T2" fmla="*/ 25 w 30"/>
                <a:gd name="T3" fmla="*/ 30 h 30"/>
                <a:gd name="T4" fmla="*/ 1 w 30"/>
                <a:gd name="T5" fmla="*/ 6 h 30"/>
                <a:gd name="T6" fmla="*/ 1 w 30"/>
                <a:gd name="T7" fmla="*/ 1 h 30"/>
                <a:gd name="T8" fmla="*/ 5 w 30"/>
                <a:gd name="T9" fmla="*/ 1 h 30"/>
                <a:gd name="T10" fmla="*/ 29 w 30"/>
                <a:gd name="T11" fmla="*/ 25 h 30"/>
                <a:gd name="T12" fmla="*/ 29 w 30"/>
                <a:gd name="T13" fmla="*/ 30 h 30"/>
                <a:gd name="T14" fmla="*/ 27 w 30"/>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30">
                  <a:moveTo>
                    <a:pt x="27" y="30"/>
                  </a:moveTo>
                  <a:cubicBezTo>
                    <a:pt x="26" y="30"/>
                    <a:pt x="25" y="30"/>
                    <a:pt x="25" y="30"/>
                  </a:cubicBezTo>
                  <a:cubicBezTo>
                    <a:pt x="1" y="6"/>
                    <a:pt x="1" y="6"/>
                    <a:pt x="1" y="6"/>
                  </a:cubicBezTo>
                  <a:cubicBezTo>
                    <a:pt x="0" y="4"/>
                    <a:pt x="0" y="3"/>
                    <a:pt x="1" y="1"/>
                  </a:cubicBezTo>
                  <a:cubicBezTo>
                    <a:pt x="2" y="0"/>
                    <a:pt x="4" y="0"/>
                    <a:pt x="5" y="1"/>
                  </a:cubicBezTo>
                  <a:cubicBezTo>
                    <a:pt x="29" y="25"/>
                    <a:pt x="29" y="25"/>
                    <a:pt x="29" y="25"/>
                  </a:cubicBezTo>
                  <a:cubicBezTo>
                    <a:pt x="30" y="27"/>
                    <a:pt x="30" y="28"/>
                    <a:pt x="29" y="30"/>
                  </a:cubicBezTo>
                  <a:cubicBezTo>
                    <a:pt x="28" y="30"/>
                    <a:pt x="28" y="30"/>
                    <a:pt x="27"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2" name="Freeform 22">
              <a:extLst>
                <a:ext uri="{FF2B5EF4-FFF2-40B4-BE49-F238E27FC236}">
                  <a16:creationId xmlns:a16="http://schemas.microsoft.com/office/drawing/2014/main" xmlns="" id="{BC88C071-2ABB-4A49-8BB7-F623FA265FCE}"/>
                </a:ext>
              </a:extLst>
            </p:cNvPr>
            <p:cNvSpPr>
              <a:spLocks/>
            </p:cNvSpPr>
            <p:nvPr/>
          </p:nvSpPr>
          <p:spPr bwMode="auto">
            <a:xfrm>
              <a:off x="5505528" y="1913569"/>
              <a:ext cx="233363" cy="231775"/>
            </a:xfrm>
            <a:custGeom>
              <a:avLst/>
              <a:gdLst>
                <a:gd name="T0" fmla="*/ 39 w 62"/>
                <a:gd name="T1" fmla="*/ 61 h 61"/>
                <a:gd name="T2" fmla="*/ 37 w 62"/>
                <a:gd name="T3" fmla="*/ 61 h 61"/>
                <a:gd name="T4" fmla="*/ 1 w 62"/>
                <a:gd name="T5" fmla="*/ 25 h 61"/>
                <a:gd name="T6" fmla="*/ 0 w 62"/>
                <a:gd name="T7" fmla="*/ 22 h 61"/>
                <a:gd name="T8" fmla="*/ 1 w 62"/>
                <a:gd name="T9" fmla="*/ 20 h 61"/>
                <a:gd name="T10" fmla="*/ 35 w 62"/>
                <a:gd name="T11" fmla="*/ 1 h 61"/>
                <a:gd name="T12" fmla="*/ 39 w 62"/>
                <a:gd name="T13" fmla="*/ 2 h 61"/>
                <a:gd name="T14" fmla="*/ 38 w 62"/>
                <a:gd name="T15" fmla="*/ 6 h 61"/>
                <a:gd name="T16" fmla="*/ 8 w 62"/>
                <a:gd name="T17" fmla="*/ 23 h 61"/>
                <a:gd name="T18" fmla="*/ 38 w 62"/>
                <a:gd name="T19" fmla="*/ 54 h 61"/>
                <a:gd name="T20" fmla="*/ 55 w 62"/>
                <a:gd name="T21" fmla="*/ 23 h 61"/>
                <a:gd name="T22" fmla="*/ 60 w 62"/>
                <a:gd name="T23" fmla="*/ 22 h 61"/>
                <a:gd name="T24" fmla="*/ 61 w 62"/>
                <a:gd name="T25" fmla="*/ 26 h 61"/>
                <a:gd name="T26" fmla="*/ 41 w 62"/>
                <a:gd name="T27" fmla="*/ 60 h 61"/>
                <a:gd name="T28" fmla="*/ 39 w 62"/>
                <a:gd name="T29" fmla="*/ 61 h 61"/>
                <a:gd name="T30" fmla="*/ 39 w 62"/>
                <a:gd name="T31" fmla="*/ 6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2" h="61">
                  <a:moveTo>
                    <a:pt x="39" y="61"/>
                  </a:moveTo>
                  <a:cubicBezTo>
                    <a:pt x="38" y="61"/>
                    <a:pt x="37" y="61"/>
                    <a:pt x="37" y="61"/>
                  </a:cubicBezTo>
                  <a:cubicBezTo>
                    <a:pt x="1" y="25"/>
                    <a:pt x="1" y="25"/>
                    <a:pt x="1" y="25"/>
                  </a:cubicBezTo>
                  <a:cubicBezTo>
                    <a:pt x="0" y="24"/>
                    <a:pt x="0" y="23"/>
                    <a:pt x="0" y="22"/>
                  </a:cubicBezTo>
                  <a:cubicBezTo>
                    <a:pt x="0" y="21"/>
                    <a:pt x="1" y="20"/>
                    <a:pt x="1" y="20"/>
                  </a:cubicBezTo>
                  <a:cubicBezTo>
                    <a:pt x="35" y="1"/>
                    <a:pt x="35" y="1"/>
                    <a:pt x="35" y="1"/>
                  </a:cubicBezTo>
                  <a:cubicBezTo>
                    <a:pt x="36" y="0"/>
                    <a:pt x="38" y="0"/>
                    <a:pt x="39" y="2"/>
                  </a:cubicBezTo>
                  <a:cubicBezTo>
                    <a:pt x="40" y="3"/>
                    <a:pt x="39" y="5"/>
                    <a:pt x="38" y="6"/>
                  </a:cubicBezTo>
                  <a:cubicBezTo>
                    <a:pt x="8" y="23"/>
                    <a:pt x="8" y="23"/>
                    <a:pt x="8" y="23"/>
                  </a:cubicBezTo>
                  <a:cubicBezTo>
                    <a:pt x="38" y="54"/>
                    <a:pt x="38" y="54"/>
                    <a:pt x="38" y="54"/>
                  </a:cubicBezTo>
                  <a:cubicBezTo>
                    <a:pt x="55" y="23"/>
                    <a:pt x="55" y="23"/>
                    <a:pt x="55" y="23"/>
                  </a:cubicBezTo>
                  <a:cubicBezTo>
                    <a:pt x="56" y="22"/>
                    <a:pt x="58" y="21"/>
                    <a:pt x="60" y="22"/>
                  </a:cubicBezTo>
                  <a:cubicBezTo>
                    <a:pt x="61" y="23"/>
                    <a:pt x="62" y="25"/>
                    <a:pt x="61" y="26"/>
                  </a:cubicBezTo>
                  <a:cubicBezTo>
                    <a:pt x="41" y="60"/>
                    <a:pt x="41" y="60"/>
                    <a:pt x="41" y="60"/>
                  </a:cubicBezTo>
                  <a:cubicBezTo>
                    <a:pt x="41" y="61"/>
                    <a:pt x="40" y="61"/>
                    <a:pt x="39" y="61"/>
                  </a:cubicBezTo>
                  <a:cubicBezTo>
                    <a:pt x="39" y="61"/>
                    <a:pt x="39" y="61"/>
                    <a:pt x="39" y="6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3" name="Freeform 23">
              <a:extLst>
                <a:ext uri="{FF2B5EF4-FFF2-40B4-BE49-F238E27FC236}">
                  <a16:creationId xmlns:a16="http://schemas.microsoft.com/office/drawing/2014/main" xmlns="" id="{ED06A8EB-3627-4FCA-A2C2-1360F832FED0}"/>
                </a:ext>
              </a:extLst>
            </p:cNvPr>
            <p:cNvSpPr>
              <a:spLocks noEditPoints="1"/>
            </p:cNvSpPr>
            <p:nvPr/>
          </p:nvSpPr>
          <p:spPr bwMode="auto">
            <a:xfrm>
              <a:off x="5754765" y="1742119"/>
              <a:ext cx="158750" cy="144462"/>
            </a:xfrm>
            <a:custGeom>
              <a:avLst/>
              <a:gdLst>
                <a:gd name="T0" fmla="*/ 21 w 42"/>
                <a:gd name="T1" fmla="*/ 38 h 38"/>
                <a:gd name="T2" fmla="*/ 7 w 42"/>
                <a:gd name="T3" fmla="*/ 33 h 38"/>
                <a:gd name="T4" fmla="*/ 7 w 42"/>
                <a:gd name="T5" fmla="*/ 6 h 38"/>
                <a:gd name="T6" fmla="*/ 21 w 42"/>
                <a:gd name="T7" fmla="*/ 0 h 38"/>
                <a:gd name="T8" fmla="*/ 34 w 42"/>
                <a:gd name="T9" fmla="*/ 6 h 38"/>
                <a:gd name="T10" fmla="*/ 34 w 42"/>
                <a:gd name="T11" fmla="*/ 33 h 38"/>
                <a:gd name="T12" fmla="*/ 21 w 42"/>
                <a:gd name="T13" fmla="*/ 38 h 38"/>
                <a:gd name="T14" fmla="*/ 21 w 42"/>
                <a:gd name="T15" fmla="*/ 6 h 38"/>
                <a:gd name="T16" fmla="*/ 12 w 42"/>
                <a:gd name="T17" fmla="*/ 10 h 38"/>
                <a:gd name="T18" fmla="*/ 12 w 42"/>
                <a:gd name="T19" fmla="*/ 29 h 38"/>
                <a:gd name="T20" fmla="*/ 30 w 42"/>
                <a:gd name="T21" fmla="*/ 29 h 38"/>
                <a:gd name="T22" fmla="*/ 30 w 42"/>
                <a:gd name="T23" fmla="*/ 10 h 38"/>
                <a:gd name="T24" fmla="*/ 21 w 42"/>
                <a:gd name="T25"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 h="38">
                  <a:moveTo>
                    <a:pt x="21" y="38"/>
                  </a:moveTo>
                  <a:cubicBezTo>
                    <a:pt x="16" y="38"/>
                    <a:pt x="11" y="37"/>
                    <a:pt x="7" y="33"/>
                  </a:cubicBezTo>
                  <a:cubicBezTo>
                    <a:pt x="0" y="26"/>
                    <a:pt x="0" y="13"/>
                    <a:pt x="7" y="6"/>
                  </a:cubicBezTo>
                  <a:cubicBezTo>
                    <a:pt x="11" y="2"/>
                    <a:pt x="16" y="0"/>
                    <a:pt x="21" y="0"/>
                  </a:cubicBezTo>
                  <a:cubicBezTo>
                    <a:pt x="26" y="0"/>
                    <a:pt x="31" y="2"/>
                    <a:pt x="34" y="6"/>
                  </a:cubicBezTo>
                  <a:cubicBezTo>
                    <a:pt x="42" y="13"/>
                    <a:pt x="42" y="26"/>
                    <a:pt x="34" y="33"/>
                  </a:cubicBezTo>
                  <a:cubicBezTo>
                    <a:pt x="31" y="37"/>
                    <a:pt x="26" y="38"/>
                    <a:pt x="21" y="38"/>
                  </a:cubicBezTo>
                  <a:close/>
                  <a:moveTo>
                    <a:pt x="21" y="6"/>
                  </a:moveTo>
                  <a:cubicBezTo>
                    <a:pt x="17" y="6"/>
                    <a:pt x="14" y="8"/>
                    <a:pt x="12" y="10"/>
                  </a:cubicBezTo>
                  <a:cubicBezTo>
                    <a:pt x="7" y="15"/>
                    <a:pt x="7" y="24"/>
                    <a:pt x="12" y="29"/>
                  </a:cubicBezTo>
                  <a:cubicBezTo>
                    <a:pt x="17" y="34"/>
                    <a:pt x="25" y="34"/>
                    <a:pt x="30" y="29"/>
                  </a:cubicBezTo>
                  <a:cubicBezTo>
                    <a:pt x="35" y="24"/>
                    <a:pt x="35" y="15"/>
                    <a:pt x="30" y="10"/>
                  </a:cubicBezTo>
                  <a:cubicBezTo>
                    <a:pt x="28" y="8"/>
                    <a:pt x="24" y="6"/>
                    <a:pt x="2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4" name="Freeform 24">
              <a:extLst>
                <a:ext uri="{FF2B5EF4-FFF2-40B4-BE49-F238E27FC236}">
                  <a16:creationId xmlns:a16="http://schemas.microsoft.com/office/drawing/2014/main" xmlns="" id="{167A5EB7-1653-4F91-B00E-D4C0BAC83758}"/>
                </a:ext>
              </a:extLst>
            </p:cNvPr>
            <p:cNvSpPr>
              <a:spLocks/>
            </p:cNvSpPr>
            <p:nvPr/>
          </p:nvSpPr>
          <p:spPr bwMode="auto">
            <a:xfrm>
              <a:off x="5634115" y="1665919"/>
              <a:ext cx="147638" cy="144462"/>
            </a:xfrm>
            <a:custGeom>
              <a:avLst/>
              <a:gdLst>
                <a:gd name="T0" fmla="*/ 13 w 39"/>
                <a:gd name="T1" fmla="*/ 38 h 38"/>
                <a:gd name="T2" fmla="*/ 11 w 39"/>
                <a:gd name="T3" fmla="*/ 37 h 38"/>
                <a:gd name="T4" fmla="*/ 4 w 39"/>
                <a:gd name="T5" fmla="*/ 30 h 38"/>
                <a:gd name="T6" fmla="*/ 4 w 39"/>
                <a:gd name="T7" fmla="*/ 16 h 38"/>
                <a:gd name="T8" fmla="*/ 17 w 39"/>
                <a:gd name="T9" fmla="*/ 4 h 38"/>
                <a:gd name="T10" fmla="*/ 31 w 39"/>
                <a:gd name="T11" fmla="*/ 4 h 38"/>
                <a:gd name="T12" fmla="*/ 38 w 39"/>
                <a:gd name="T13" fmla="*/ 10 h 38"/>
                <a:gd name="T14" fmla="*/ 38 w 39"/>
                <a:gd name="T15" fmla="*/ 14 h 38"/>
                <a:gd name="T16" fmla="*/ 33 w 39"/>
                <a:gd name="T17" fmla="*/ 14 h 38"/>
                <a:gd name="T18" fmla="*/ 27 w 39"/>
                <a:gd name="T19" fmla="*/ 8 h 38"/>
                <a:gd name="T20" fmla="*/ 21 w 39"/>
                <a:gd name="T21" fmla="*/ 8 h 38"/>
                <a:gd name="T22" fmla="*/ 9 w 39"/>
                <a:gd name="T23" fmla="*/ 21 h 38"/>
                <a:gd name="T24" fmla="*/ 9 w 39"/>
                <a:gd name="T25" fmla="*/ 26 h 38"/>
                <a:gd name="T26" fmla="*/ 15 w 39"/>
                <a:gd name="T27" fmla="*/ 33 h 38"/>
                <a:gd name="T28" fmla="*/ 15 w 39"/>
                <a:gd name="T29" fmla="*/ 37 h 38"/>
                <a:gd name="T30" fmla="*/ 13 w 39"/>
                <a:gd name="T31"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8">
                  <a:moveTo>
                    <a:pt x="13" y="38"/>
                  </a:moveTo>
                  <a:cubicBezTo>
                    <a:pt x="12" y="38"/>
                    <a:pt x="11" y="38"/>
                    <a:pt x="11" y="37"/>
                  </a:cubicBezTo>
                  <a:cubicBezTo>
                    <a:pt x="4" y="30"/>
                    <a:pt x="4" y="30"/>
                    <a:pt x="4" y="30"/>
                  </a:cubicBezTo>
                  <a:cubicBezTo>
                    <a:pt x="0" y="27"/>
                    <a:pt x="0" y="20"/>
                    <a:pt x="4" y="16"/>
                  </a:cubicBezTo>
                  <a:cubicBezTo>
                    <a:pt x="17" y="4"/>
                    <a:pt x="17" y="4"/>
                    <a:pt x="17" y="4"/>
                  </a:cubicBezTo>
                  <a:cubicBezTo>
                    <a:pt x="21" y="0"/>
                    <a:pt x="27" y="0"/>
                    <a:pt x="31" y="4"/>
                  </a:cubicBezTo>
                  <a:cubicBezTo>
                    <a:pt x="38" y="10"/>
                    <a:pt x="38" y="10"/>
                    <a:pt x="38" y="10"/>
                  </a:cubicBezTo>
                  <a:cubicBezTo>
                    <a:pt x="39" y="11"/>
                    <a:pt x="39" y="13"/>
                    <a:pt x="38" y="14"/>
                  </a:cubicBezTo>
                  <a:cubicBezTo>
                    <a:pt x="37" y="16"/>
                    <a:pt x="35" y="16"/>
                    <a:pt x="33" y="14"/>
                  </a:cubicBezTo>
                  <a:cubicBezTo>
                    <a:pt x="27" y="8"/>
                    <a:pt x="27" y="8"/>
                    <a:pt x="27" y="8"/>
                  </a:cubicBezTo>
                  <a:cubicBezTo>
                    <a:pt x="25" y="6"/>
                    <a:pt x="23" y="6"/>
                    <a:pt x="21" y="8"/>
                  </a:cubicBezTo>
                  <a:cubicBezTo>
                    <a:pt x="9" y="21"/>
                    <a:pt x="9" y="21"/>
                    <a:pt x="9" y="21"/>
                  </a:cubicBezTo>
                  <a:cubicBezTo>
                    <a:pt x="7" y="22"/>
                    <a:pt x="7" y="25"/>
                    <a:pt x="9" y="26"/>
                  </a:cubicBezTo>
                  <a:cubicBezTo>
                    <a:pt x="15" y="33"/>
                    <a:pt x="15" y="33"/>
                    <a:pt x="15" y="33"/>
                  </a:cubicBezTo>
                  <a:cubicBezTo>
                    <a:pt x="16" y="34"/>
                    <a:pt x="16" y="36"/>
                    <a:pt x="15" y="37"/>
                  </a:cubicBezTo>
                  <a:cubicBezTo>
                    <a:pt x="15" y="38"/>
                    <a:pt x="14" y="38"/>
                    <a:pt x="13"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5" name="Freeform 25">
              <a:extLst>
                <a:ext uri="{FF2B5EF4-FFF2-40B4-BE49-F238E27FC236}">
                  <a16:creationId xmlns:a16="http://schemas.microsoft.com/office/drawing/2014/main" xmlns="" id="{3A554E82-601B-4475-9BFF-200D53D295B3}"/>
                </a:ext>
              </a:extLst>
            </p:cNvPr>
            <p:cNvSpPr>
              <a:spLocks/>
            </p:cNvSpPr>
            <p:nvPr/>
          </p:nvSpPr>
          <p:spPr bwMode="auto">
            <a:xfrm>
              <a:off x="5837315" y="1867532"/>
              <a:ext cx="142875" cy="144462"/>
            </a:xfrm>
            <a:custGeom>
              <a:avLst/>
              <a:gdLst>
                <a:gd name="T0" fmla="*/ 15 w 38"/>
                <a:gd name="T1" fmla="*/ 38 h 38"/>
                <a:gd name="T2" fmla="*/ 8 w 38"/>
                <a:gd name="T3" fmla="*/ 35 h 38"/>
                <a:gd name="T4" fmla="*/ 1 w 38"/>
                <a:gd name="T5" fmla="*/ 28 h 38"/>
                <a:gd name="T6" fmla="*/ 1 w 38"/>
                <a:gd name="T7" fmla="*/ 24 h 38"/>
                <a:gd name="T8" fmla="*/ 6 w 38"/>
                <a:gd name="T9" fmla="*/ 24 h 38"/>
                <a:gd name="T10" fmla="*/ 12 w 38"/>
                <a:gd name="T11" fmla="*/ 31 h 38"/>
                <a:gd name="T12" fmla="*/ 18 w 38"/>
                <a:gd name="T13" fmla="*/ 31 h 38"/>
                <a:gd name="T14" fmla="*/ 30 w 38"/>
                <a:gd name="T15" fmla="*/ 18 h 38"/>
                <a:gd name="T16" fmla="*/ 32 w 38"/>
                <a:gd name="T17" fmla="*/ 15 h 38"/>
                <a:gd name="T18" fmla="*/ 30 w 38"/>
                <a:gd name="T19" fmla="*/ 12 h 38"/>
                <a:gd name="T20" fmla="*/ 24 w 38"/>
                <a:gd name="T21" fmla="*/ 6 h 38"/>
                <a:gd name="T22" fmla="*/ 24 w 38"/>
                <a:gd name="T23" fmla="*/ 2 h 38"/>
                <a:gd name="T24" fmla="*/ 28 w 38"/>
                <a:gd name="T25" fmla="*/ 2 h 38"/>
                <a:gd name="T26" fmla="*/ 35 w 38"/>
                <a:gd name="T27" fmla="*/ 8 h 38"/>
                <a:gd name="T28" fmla="*/ 38 w 38"/>
                <a:gd name="T29" fmla="*/ 15 h 38"/>
                <a:gd name="T30" fmla="*/ 35 w 38"/>
                <a:gd name="T31" fmla="*/ 22 h 38"/>
                <a:gd name="T32" fmla="*/ 22 w 38"/>
                <a:gd name="T33" fmla="*/ 35 h 38"/>
                <a:gd name="T34" fmla="*/ 15 w 38"/>
                <a:gd name="T35"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8" h="38">
                  <a:moveTo>
                    <a:pt x="15" y="38"/>
                  </a:moveTo>
                  <a:cubicBezTo>
                    <a:pt x="12" y="38"/>
                    <a:pt x="10" y="37"/>
                    <a:pt x="8" y="35"/>
                  </a:cubicBezTo>
                  <a:cubicBezTo>
                    <a:pt x="1" y="28"/>
                    <a:pt x="1" y="28"/>
                    <a:pt x="1" y="28"/>
                  </a:cubicBezTo>
                  <a:cubicBezTo>
                    <a:pt x="0" y="27"/>
                    <a:pt x="0" y="25"/>
                    <a:pt x="1" y="24"/>
                  </a:cubicBezTo>
                  <a:cubicBezTo>
                    <a:pt x="2" y="23"/>
                    <a:pt x="4" y="23"/>
                    <a:pt x="6" y="24"/>
                  </a:cubicBezTo>
                  <a:cubicBezTo>
                    <a:pt x="12" y="31"/>
                    <a:pt x="12" y="31"/>
                    <a:pt x="12" y="31"/>
                  </a:cubicBezTo>
                  <a:cubicBezTo>
                    <a:pt x="14" y="32"/>
                    <a:pt x="16" y="32"/>
                    <a:pt x="18" y="31"/>
                  </a:cubicBezTo>
                  <a:cubicBezTo>
                    <a:pt x="30" y="18"/>
                    <a:pt x="30" y="18"/>
                    <a:pt x="30" y="18"/>
                  </a:cubicBezTo>
                  <a:cubicBezTo>
                    <a:pt x="31" y="17"/>
                    <a:pt x="32" y="16"/>
                    <a:pt x="32" y="15"/>
                  </a:cubicBezTo>
                  <a:cubicBezTo>
                    <a:pt x="32" y="14"/>
                    <a:pt x="31" y="13"/>
                    <a:pt x="30" y="12"/>
                  </a:cubicBezTo>
                  <a:cubicBezTo>
                    <a:pt x="24" y="6"/>
                    <a:pt x="24" y="6"/>
                    <a:pt x="24" y="6"/>
                  </a:cubicBezTo>
                  <a:cubicBezTo>
                    <a:pt x="23" y="5"/>
                    <a:pt x="23" y="3"/>
                    <a:pt x="24" y="2"/>
                  </a:cubicBezTo>
                  <a:cubicBezTo>
                    <a:pt x="25" y="0"/>
                    <a:pt x="27" y="0"/>
                    <a:pt x="28" y="2"/>
                  </a:cubicBezTo>
                  <a:cubicBezTo>
                    <a:pt x="35" y="8"/>
                    <a:pt x="35" y="8"/>
                    <a:pt x="35" y="8"/>
                  </a:cubicBezTo>
                  <a:cubicBezTo>
                    <a:pt x="37" y="10"/>
                    <a:pt x="38" y="13"/>
                    <a:pt x="38" y="15"/>
                  </a:cubicBezTo>
                  <a:cubicBezTo>
                    <a:pt x="38" y="18"/>
                    <a:pt x="37" y="20"/>
                    <a:pt x="35" y="22"/>
                  </a:cubicBezTo>
                  <a:cubicBezTo>
                    <a:pt x="22" y="35"/>
                    <a:pt x="22" y="35"/>
                    <a:pt x="22" y="35"/>
                  </a:cubicBezTo>
                  <a:cubicBezTo>
                    <a:pt x="20" y="37"/>
                    <a:pt x="18" y="38"/>
                    <a:pt x="15" y="3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75" name="קבוצה 74">
            <a:extLst>
              <a:ext uri="{FF2B5EF4-FFF2-40B4-BE49-F238E27FC236}">
                <a16:creationId xmlns:a16="http://schemas.microsoft.com/office/drawing/2014/main" xmlns="" id="{54729716-165B-4A76-AFD9-EA22E7FECF06}"/>
              </a:ext>
            </a:extLst>
          </p:cNvPr>
          <p:cNvGrpSpPr/>
          <p:nvPr/>
        </p:nvGrpSpPr>
        <p:grpSpPr>
          <a:xfrm>
            <a:off x="5498331" y="5397048"/>
            <a:ext cx="554834" cy="543362"/>
            <a:chOff x="4451350" y="8221663"/>
            <a:chExt cx="614363" cy="601662"/>
          </a:xfrm>
          <a:solidFill>
            <a:srgbClr val="3E9CA1"/>
          </a:solidFill>
        </p:grpSpPr>
        <p:sp>
          <p:nvSpPr>
            <p:cNvPr id="37" name="Freeform 27">
              <a:extLst>
                <a:ext uri="{FF2B5EF4-FFF2-40B4-BE49-F238E27FC236}">
                  <a16:creationId xmlns:a16="http://schemas.microsoft.com/office/drawing/2014/main" xmlns="" id="{73DB53F3-CC1D-409B-8BA9-F8B59F6F4778}"/>
                </a:ext>
              </a:extLst>
            </p:cNvPr>
            <p:cNvSpPr>
              <a:spLocks noEditPoints="1"/>
            </p:cNvSpPr>
            <p:nvPr/>
          </p:nvSpPr>
          <p:spPr bwMode="auto">
            <a:xfrm>
              <a:off x="4695825" y="8709025"/>
              <a:ext cx="128588" cy="114300"/>
            </a:xfrm>
            <a:custGeom>
              <a:avLst/>
              <a:gdLst>
                <a:gd name="T0" fmla="*/ 17 w 34"/>
                <a:gd name="T1" fmla="*/ 30 h 30"/>
                <a:gd name="T2" fmla="*/ 9 w 34"/>
                <a:gd name="T3" fmla="*/ 28 h 30"/>
                <a:gd name="T4" fmla="*/ 5 w 34"/>
                <a:gd name="T5" fmla="*/ 7 h 30"/>
                <a:gd name="T6" fmla="*/ 17 w 34"/>
                <a:gd name="T7" fmla="*/ 0 h 30"/>
                <a:gd name="T8" fmla="*/ 25 w 34"/>
                <a:gd name="T9" fmla="*/ 3 h 30"/>
                <a:gd name="T10" fmla="*/ 29 w 34"/>
                <a:gd name="T11" fmla="*/ 24 h 30"/>
                <a:gd name="T12" fmla="*/ 17 w 34"/>
                <a:gd name="T13" fmla="*/ 30 h 30"/>
                <a:gd name="T14" fmla="*/ 17 w 34"/>
                <a:gd name="T15" fmla="*/ 6 h 30"/>
                <a:gd name="T16" fmla="*/ 10 w 34"/>
                <a:gd name="T17" fmla="*/ 10 h 30"/>
                <a:gd name="T18" fmla="*/ 12 w 34"/>
                <a:gd name="T19" fmla="*/ 23 h 30"/>
                <a:gd name="T20" fmla="*/ 24 w 34"/>
                <a:gd name="T21" fmla="*/ 20 h 30"/>
                <a:gd name="T22" fmla="*/ 22 w 34"/>
                <a:gd name="T23" fmla="*/ 8 h 30"/>
                <a:gd name="T24" fmla="*/ 17 w 34"/>
                <a:gd name="T25"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4" h="30">
                  <a:moveTo>
                    <a:pt x="17" y="30"/>
                  </a:moveTo>
                  <a:cubicBezTo>
                    <a:pt x="14" y="30"/>
                    <a:pt x="11" y="29"/>
                    <a:pt x="9" y="28"/>
                  </a:cubicBezTo>
                  <a:cubicBezTo>
                    <a:pt x="2" y="23"/>
                    <a:pt x="0" y="14"/>
                    <a:pt x="5" y="7"/>
                  </a:cubicBezTo>
                  <a:cubicBezTo>
                    <a:pt x="7" y="3"/>
                    <a:pt x="12" y="0"/>
                    <a:pt x="17" y="0"/>
                  </a:cubicBezTo>
                  <a:cubicBezTo>
                    <a:pt x="20" y="0"/>
                    <a:pt x="23" y="1"/>
                    <a:pt x="25" y="3"/>
                  </a:cubicBezTo>
                  <a:cubicBezTo>
                    <a:pt x="32" y="8"/>
                    <a:pt x="34" y="17"/>
                    <a:pt x="29" y="24"/>
                  </a:cubicBezTo>
                  <a:cubicBezTo>
                    <a:pt x="27" y="28"/>
                    <a:pt x="22" y="30"/>
                    <a:pt x="17" y="30"/>
                  </a:cubicBezTo>
                  <a:close/>
                  <a:moveTo>
                    <a:pt x="17" y="6"/>
                  </a:moveTo>
                  <a:cubicBezTo>
                    <a:pt x="14" y="6"/>
                    <a:pt x="11" y="8"/>
                    <a:pt x="10" y="10"/>
                  </a:cubicBezTo>
                  <a:cubicBezTo>
                    <a:pt x="7" y="14"/>
                    <a:pt x="8" y="20"/>
                    <a:pt x="12" y="23"/>
                  </a:cubicBezTo>
                  <a:cubicBezTo>
                    <a:pt x="16" y="26"/>
                    <a:pt x="22" y="24"/>
                    <a:pt x="24" y="20"/>
                  </a:cubicBezTo>
                  <a:cubicBezTo>
                    <a:pt x="27" y="16"/>
                    <a:pt x="26" y="11"/>
                    <a:pt x="22" y="8"/>
                  </a:cubicBezTo>
                  <a:cubicBezTo>
                    <a:pt x="21" y="7"/>
                    <a:pt x="19" y="6"/>
                    <a:pt x="17"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8" name="Freeform 28">
              <a:extLst>
                <a:ext uri="{FF2B5EF4-FFF2-40B4-BE49-F238E27FC236}">
                  <a16:creationId xmlns:a16="http://schemas.microsoft.com/office/drawing/2014/main" xmlns="" id="{3099B44C-79A6-43FC-9907-E51DF8D49F9E}"/>
                </a:ext>
              </a:extLst>
            </p:cNvPr>
            <p:cNvSpPr>
              <a:spLocks noEditPoints="1"/>
            </p:cNvSpPr>
            <p:nvPr/>
          </p:nvSpPr>
          <p:spPr bwMode="auto">
            <a:xfrm>
              <a:off x="4786313" y="8221663"/>
              <a:ext cx="112713" cy="100012"/>
            </a:xfrm>
            <a:custGeom>
              <a:avLst/>
              <a:gdLst>
                <a:gd name="T0" fmla="*/ 15 w 30"/>
                <a:gd name="T1" fmla="*/ 26 h 26"/>
                <a:gd name="T2" fmla="*/ 8 w 30"/>
                <a:gd name="T3" fmla="*/ 24 h 26"/>
                <a:gd name="T4" fmla="*/ 4 w 30"/>
                <a:gd name="T5" fmla="*/ 6 h 26"/>
                <a:gd name="T6" fmla="*/ 15 w 30"/>
                <a:gd name="T7" fmla="*/ 0 h 26"/>
                <a:gd name="T8" fmla="*/ 22 w 30"/>
                <a:gd name="T9" fmla="*/ 3 h 26"/>
                <a:gd name="T10" fmla="*/ 26 w 30"/>
                <a:gd name="T11" fmla="*/ 21 h 26"/>
                <a:gd name="T12" fmla="*/ 15 w 30"/>
                <a:gd name="T13" fmla="*/ 26 h 26"/>
                <a:gd name="T14" fmla="*/ 15 w 30"/>
                <a:gd name="T15" fmla="*/ 6 h 26"/>
                <a:gd name="T16" fmla="*/ 9 w 30"/>
                <a:gd name="T17" fmla="*/ 9 h 26"/>
                <a:gd name="T18" fmla="*/ 11 w 30"/>
                <a:gd name="T19" fmla="*/ 19 h 26"/>
                <a:gd name="T20" fmla="*/ 21 w 30"/>
                <a:gd name="T21" fmla="*/ 17 h 26"/>
                <a:gd name="T22" fmla="*/ 19 w 30"/>
                <a:gd name="T23" fmla="*/ 8 h 26"/>
                <a:gd name="T24" fmla="*/ 15 w 30"/>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15" y="26"/>
                  </a:moveTo>
                  <a:cubicBezTo>
                    <a:pt x="12" y="26"/>
                    <a:pt x="10" y="26"/>
                    <a:pt x="8" y="24"/>
                  </a:cubicBezTo>
                  <a:cubicBezTo>
                    <a:pt x="2" y="20"/>
                    <a:pt x="0" y="12"/>
                    <a:pt x="4" y="6"/>
                  </a:cubicBezTo>
                  <a:cubicBezTo>
                    <a:pt x="7" y="2"/>
                    <a:pt x="11" y="0"/>
                    <a:pt x="15" y="0"/>
                  </a:cubicBezTo>
                  <a:cubicBezTo>
                    <a:pt x="18" y="0"/>
                    <a:pt x="20" y="1"/>
                    <a:pt x="22" y="3"/>
                  </a:cubicBezTo>
                  <a:cubicBezTo>
                    <a:pt x="28" y="7"/>
                    <a:pt x="30" y="15"/>
                    <a:pt x="26" y="21"/>
                  </a:cubicBezTo>
                  <a:cubicBezTo>
                    <a:pt x="23" y="24"/>
                    <a:pt x="19" y="26"/>
                    <a:pt x="15" y="26"/>
                  </a:cubicBezTo>
                  <a:close/>
                  <a:moveTo>
                    <a:pt x="15" y="6"/>
                  </a:moveTo>
                  <a:cubicBezTo>
                    <a:pt x="13" y="6"/>
                    <a:pt x="11" y="8"/>
                    <a:pt x="9" y="9"/>
                  </a:cubicBezTo>
                  <a:cubicBezTo>
                    <a:pt x="7" y="13"/>
                    <a:pt x="8" y="17"/>
                    <a:pt x="11" y="19"/>
                  </a:cubicBezTo>
                  <a:cubicBezTo>
                    <a:pt x="14" y="21"/>
                    <a:pt x="19" y="20"/>
                    <a:pt x="21" y="17"/>
                  </a:cubicBezTo>
                  <a:cubicBezTo>
                    <a:pt x="23" y="14"/>
                    <a:pt x="22" y="10"/>
                    <a:pt x="19" y="8"/>
                  </a:cubicBezTo>
                  <a:cubicBezTo>
                    <a:pt x="18" y="7"/>
                    <a:pt x="16"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9" name="Freeform 29">
              <a:extLst>
                <a:ext uri="{FF2B5EF4-FFF2-40B4-BE49-F238E27FC236}">
                  <a16:creationId xmlns:a16="http://schemas.microsoft.com/office/drawing/2014/main" xmlns="" id="{A59BAC81-26B3-4D58-86F2-437405B71BAC}"/>
                </a:ext>
              </a:extLst>
            </p:cNvPr>
            <p:cNvSpPr>
              <a:spLocks noEditPoints="1"/>
            </p:cNvSpPr>
            <p:nvPr/>
          </p:nvSpPr>
          <p:spPr bwMode="auto">
            <a:xfrm>
              <a:off x="4635500" y="8297863"/>
              <a:ext cx="112713" cy="100012"/>
            </a:xfrm>
            <a:custGeom>
              <a:avLst/>
              <a:gdLst>
                <a:gd name="T0" fmla="*/ 15 w 30"/>
                <a:gd name="T1" fmla="*/ 26 h 26"/>
                <a:gd name="T2" fmla="*/ 8 w 30"/>
                <a:gd name="T3" fmla="*/ 24 h 26"/>
                <a:gd name="T4" fmla="*/ 4 w 30"/>
                <a:gd name="T5" fmla="*/ 6 h 26"/>
                <a:gd name="T6" fmla="*/ 15 w 30"/>
                <a:gd name="T7" fmla="*/ 0 h 26"/>
                <a:gd name="T8" fmla="*/ 22 w 30"/>
                <a:gd name="T9" fmla="*/ 3 h 26"/>
                <a:gd name="T10" fmla="*/ 26 w 30"/>
                <a:gd name="T11" fmla="*/ 21 h 26"/>
                <a:gd name="T12" fmla="*/ 15 w 30"/>
                <a:gd name="T13" fmla="*/ 26 h 26"/>
                <a:gd name="T14" fmla="*/ 15 w 30"/>
                <a:gd name="T15" fmla="*/ 6 h 26"/>
                <a:gd name="T16" fmla="*/ 9 w 30"/>
                <a:gd name="T17" fmla="*/ 9 h 26"/>
                <a:gd name="T18" fmla="*/ 11 w 30"/>
                <a:gd name="T19" fmla="*/ 19 h 26"/>
                <a:gd name="T20" fmla="*/ 21 w 30"/>
                <a:gd name="T21" fmla="*/ 17 h 26"/>
                <a:gd name="T22" fmla="*/ 19 w 30"/>
                <a:gd name="T23" fmla="*/ 8 h 26"/>
                <a:gd name="T24" fmla="*/ 15 w 30"/>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15" y="26"/>
                  </a:moveTo>
                  <a:cubicBezTo>
                    <a:pt x="12" y="26"/>
                    <a:pt x="10" y="26"/>
                    <a:pt x="8" y="24"/>
                  </a:cubicBezTo>
                  <a:cubicBezTo>
                    <a:pt x="2" y="20"/>
                    <a:pt x="0" y="12"/>
                    <a:pt x="4" y="6"/>
                  </a:cubicBezTo>
                  <a:cubicBezTo>
                    <a:pt x="7" y="2"/>
                    <a:pt x="11" y="0"/>
                    <a:pt x="15" y="0"/>
                  </a:cubicBezTo>
                  <a:cubicBezTo>
                    <a:pt x="18" y="0"/>
                    <a:pt x="20" y="1"/>
                    <a:pt x="22" y="3"/>
                  </a:cubicBezTo>
                  <a:cubicBezTo>
                    <a:pt x="28" y="7"/>
                    <a:pt x="30" y="15"/>
                    <a:pt x="26" y="21"/>
                  </a:cubicBezTo>
                  <a:cubicBezTo>
                    <a:pt x="23" y="24"/>
                    <a:pt x="19" y="26"/>
                    <a:pt x="15" y="26"/>
                  </a:cubicBezTo>
                  <a:close/>
                  <a:moveTo>
                    <a:pt x="15" y="6"/>
                  </a:moveTo>
                  <a:cubicBezTo>
                    <a:pt x="13" y="6"/>
                    <a:pt x="11" y="8"/>
                    <a:pt x="9" y="9"/>
                  </a:cubicBezTo>
                  <a:cubicBezTo>
                    <a:pt x="7" y="13"/>
                    <a:pt x="8" y="17"/>
                    <a:pt x="11" y="19"/>
                  </a:cubicBezTo>
                  <a:cubicBezTo>
                    <a:pt x="14" y="21"/>
                    <a:pt x="19" y="20"/>
                    <a:pt x="21" y="17"/>
                  </a:cubicBezTo>
                  <a:cubicBezTo>
                    <a:pt x="23" y="14"/>
                    <a:pt x="22" y="10"/>
                    <a:pt x="19" y="8"/>
                  </a:cubicBezTo>
                  <a:cubicBezTo>
                    <a:pt x="18" y="7"/>
                    <a:pt x="16"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0" name="Freeform 30">
              <a:extLst>
                <a:ext uri="{FF2B5EF4-FFF2-40B4-BE49-F238E27FC236}">
                  <a16:creationId xmlns:a16="http://schemas.microsoft.com/office/drawing/2014/main" xmlns="" id="{645476F3-0FC8-4587-8764-0DC92EF2518C}"/>
                </a:ext>
              </a:extLst>
            </p:cNvPr>
            <p:cNvSpPr>
              <a:spLocks/>
            </p:cNvSpPr>
            <p:nvPr/>
          </p:nvSpPr>
          <p:spPr bwMode="auto">
            <a:xfrm>
              <a:off x="4692650" y="8370888"/>
              <a:ext cx="49213" cy="117475"/>
            </a:xfrm>
            <a:custGeom>
              <a:avLst/>
              <a:gdLst>
                <a:gd name="T0" fmla="*/ 9 w 13"/>
                <a:gd name="T1" fmla="*/ 31 h 31"/>
                <a:gd name="T2" fmla="*/ 6 w 13"/>
                <a:gd name="T3" fmla="*/ 29 h 31"/>
                <a:gd name="T4" fmla="*/ 0 w 13"/>
                <a:gd name="T5" fmla="*/ 4 h 31"/>
                <a:gd name="T6" fmla="*/ 2 w 13"/>
                <a:gd name="T7" fmla="*/ 1 h 31"/>
                <a:gd name="T8" fmla="*/ 6 w 13"/>
                <a:gd name="T9" fmla="*/ 3 h 31"/>
                <a:gd name="T10" fmla="*/ 12 w 13"/>
                <a:gd name="T11" fmla="*/ 27 h 31"/>
                <a:gd name="T12" fmla="*/ 10 w 13"/>
                <a:gd name="T13" fmla="*/ 31 h 31"/>
                <a:gd name="T14" fmla="*/ 9 w 13"/>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 h="31">
                  <a:moveTo>
                    <a:pt x="9" y="31"/>
                  </a:moveTo>
                  <a:cubicBezTo>
                    <a:pt x="8" y="31"/>
                    <a:pt x="7" y="30"/>
                    <a:pt x="6" y="29"/>
                  </a:cubicBezTo>
                  <a:cubicBezTo>
                    <a:pt x="0" y="4"/>
                    <a:pt x="0" y="4"/>
                    <a:pt x="0" y="4"/>
                  </a:cubicBezTo>
                  <a:cubicBezTo>
                    <a:pt x="0" y="3"/>
                    <a:pt x="1" y="1"/>
                    <a:pt x="2" y="1"/>
                  </a:cubicBezTo>
                  <a:cubicBezTo>
                    <a:pt x="4" y="0"/>
                    <a:pt x="5" y="1"/>
                    <a:pt x="6" y="3"/>
                  </a:cubicBezTo>
                  <a:cubicBezTo>
                    <a:pt x="12" y="27"/>
                    <a:pt x="12" y="27"/>
                    <a:pt x="12" y="27"/>
                  </a:cubicBezTo>
                  <a:cubicBezTo>
                    <a:pt x="13" y="29"/>
                    <a:pt x="12" y="30"/>
                    <a:pt x="10" y="31"/>
                  </a:cubicBezTo>
                  <a:cubicBezTo>
                    <a:pt x="10" y="31"/>
                    <a:pt x="9" y="31"/>
                    <a:pt x="9" y="3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1" name="Freeform 31">
              <a:extLst>
                <a:ext uri="{FF2B5EF4-FFF2-40B4-BE49-F238E27FC236}">
                  <a16:creationId xmlns:a16="http://schemas.microsoft.com/office/drawing/2014/main" xmlns="" id="{2E48BF35-4CA5-4B0B-AA9C-A61F0D16D129}"/>
                </a:ext>
              </a:extLst>
            </p:cNvPr>
            <p:cNvSpPr>
              <a:spLocks noEditPoints="1"/>
            </p:cNvSpPr>
            <p:nvPr/>
          </p:nvSpPr>
          <p:spPr bwMode="auto">
            <a:xfrm>
              <a:off x="4832350" y="8618538"/>
              <a:ext cx="112713" cy="98425"/>
            </a:xfrm>
            <a:custGeom>
              <a:avLst/>
              <a:gdLst>
                <a:gd name="T0" fmla="*/ 15 w 30"/>
                <a:gd name="T1" fmla="*/ 26 h 26"/>
                <a:gd name="T2" fmla="*/ 8 w 30"/>
                <a:gd name="T3" fmla="*/ 24 h 26"/>
                <a:gd name="T4" fmla="*/ 4 w 30"/>
                <a:gd name="T5" fmla="*/ 6 h 26"/>
                <a:gd name="T6" fmla="*/ 15 w 30"/>
                <a:gd name="T7" fmla="*/ 0 h 26"/>
                <a:gd name="T8" fmla="*/ 22 w 30"/>
                <a:gd name="T9" fmla="*/ 3 h 26"/>
                <a:gd name="T10" fmla="*/ 26 w 30"/>
                <a:gd name="T11" fmla="*/ 21 h 26"/>
                <a:gd name="T12" fmla="*/ 15 w 30"/>
                <a:gd name="T13" fmla="*/ 26 h 26"/>
                <a:gd name="T14" fmla="*/ 15 w 30"/>
                <a:gd name="T15" fmla="*/ 6 h 26"/>
                <a:gd name="T16" fmla="*/ 9 w 30"/>
                <a:gd name="T17" fmla="*/ 9 h 26"/>
                <a:gd name="T18" fmla="*/ 11 w 30"/>
                <a:gd name="T19" fmla="*/ 19 h 26"/>
                <a:gd name="T20" fmla="*/ 21 w 30"/>
                <a:gd name="T21" fmla="*/ 17 h 26"/>
                <a:gd name="T22" fmla="*/ 19 w 30"/>
                <a:gd name="T23" fmla="*/ 8 h 26"/>
                <a:gd name="T24" fmla="*/ 15 w 30"/>
                <a:gd name="T25" fmla="*/ 6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26">
                  <a:moveTo>
                    <a:pt x="15" y="26"/>
                  </a:moveTo>
                  <a:cubicBezTo>
                    <a:pt x="12" y="26"/>
                    <a:pt x="10" y="26"/>
                    <a:pt x="8" y="24"/>
                  </a:cubicBezTo>
                  <a:cubicBezTo>
                    <a:pt x="2" y="20"/>
                    <a:pt x="0" y="12"/>
                    <a:pt x="4" y="6"/>
                  </a:cubicBezTo>
                  <a:cubicBezTo>
                    <a:pt x="7" y="2"/>
                    <a:pt x="11" y="0"/>
                    <a:pt x="15" y="0"/>
                  </a:cubicBezTo>
                  <a:cubicBezTo>
                    <a:pt x="18" y="0"/>
                    <a:pt x="20" y="1"/>
                    <a:pt x="22" y="3"/>
                  </a:cubicBezTo>
                  <a:cubicBezTo>
                    <a:pt x="28" y="7"/>
                    <a:pt x="30" y="15"/>
                    <a:pt x="26" y="21"/>
                  </a:cubicBezTo>
                  <a:cubicBezTo>
                    <a:pt x="23" y="24"/>
                    <a:pt x="19" y="26"/>
                    <a:pt x="15" y="26"/>
                  </a:cubicBezTo>
                  <a:close/>
                  <a:moveTo>
                    <a:pt x="15" y="6"/>
                  </a:moveTo>
                  <a:cubicBezTo>
                    <a:pt x="13" y="6"/>
                    <a:pt x="11" y="8"/>
                    <a:pt x="9" y="9"/>
                  </a:cubicBezTo>
                  <a:cubicBezTo>
                    <a:pt x="7" y="13"/>
                    <a:pt x="8" y="17"/>
                    <a:pt x="11" y="19"/>
                  </a:cubicBezTo>
                  <a:cubicBezTo>
                    <a:pt x="14" y="21"/>
                    <a:pt x="19" y="20"/>
                    <a:pt x="21" y="17"/>
                  </a:cubicBezTo>
                  <a:cubicBezTo>
                    <a:pt x="23" y="14"/>
                    <a:pt x="22" y="10"/>
                    <a:pt x="19" y="8"/>
                  </a:cubicBezTo>
                  <a:cubicBezTo>
                    <a:pt x="18" y="7"/>
                    <a:pt x="16"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2" name="Freeform 32">
              <a:extLst>
                <a:ext uri="{FF2B5EF4-FFF2-40B4-BE49-F238E27FC236}">
                  <a16:creationId xmlns:a16="http://schemas.microsoft.com/office/drawing/2014/main" xmlns="" id="{B90B6E3A-362C-4A93-AD22-4112338BE35C}"/>
                </a:ext>
              </a:extLst>
            </p:cNvPr>
            <p:cNvSpPr>
              <a:spLocks/>
            </p:cNvSpPr>
            <p:nvPr/>
          </p:nvSpPr>
          <p:spPr bwMode="auto">
            <a:xfrm>
              <a:off x="4772025" y="8572500"/>
              <a:ext cx="101600" cy="84137"/>
            </a:xfrm>
            <a:custGeom>
              <a:avLst/>
              <a:gdLst>
                <a:gd name="T0" fmla="*/ 23 w 27"/>
                <a:gd name="T1" fmla="*/ 22 h 22"/>
                <a:gd name="T2" fmla="*/ 21 w 27"/>
                <a:gd name="T3" fmla="*/ 21 h 22"/>
                <a:gd name="T4" fmla="*/ 1 w 27"/>
                <a:gd name="T5" fmla="*/ 6 h 22"/>
                <a:gd name="T6" fmla="*/ 1 w 27"/>
                <a:gd name="T7" fmla="*/ 2 h 22"/>
                <a:gd name="T8" fmla="*/ 5 w 27"/>
                <a:gd name="T9" fmla="*/ 1 h 22"/>
                <a:gd name="T10" fmla="*/ 25 w 27"/>
                <a:gd name="T11" fmla="*/ 16 h 22"/>
                <a:gd name="T12" fmla="*/ 26 w 27"/>
                <a:gd name="T13" fmla="*/ 21 h 22"/>
                <a:gd name="T14" fmla="*/ 23 w 2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2">
                  <a:moveTo>
                    <a:pt x="23" y="22"/>
                  </a:moveTo>
                  <a:cubicBezTo>
                    <a:pt x="23" y="22"/>
                    <a:pt x="22" y="22"/>
                    <a:pt x="21" y="21"/>
                  </a:cubicBezTo>
                  <a:cubicBezTo>
                    <a:pt x="1" y="6"/>
                    <a:pt x="1" y="6"/>
                    <a:pt x="1" y="6"/>
                  </a:cubicBezTo>
                  <a:cubicBezTo>
                    <a:pt x="0" y="5"/>
                    <a:pt x="0" y="3"/>
                    <a:pt x="1" y="2"/>
                  </a:cubicBezTo>
                  <a:cubicBezTo>
                    <a:pt x="2" y="1"/>
                    <a:pt x="4" y="0"/>
                    <a:pt x="5" y="1"/>
                  </a:cubicBezTo>
                  <a:cubicBezTo>
                    <a:pt x="25" y="16"/>
                    <a:pt x="25" y="16"/>
                    <a:pt x="25" y="16"/>
                  </a:cubicBezTo>
                  <a:cubicBezTo>
                    <a:pt x="26" y="17"/>
                    <a:pt x="27" y="19"/>
                    <a:pt x="26" y="21"/>
                  </a:cubicBezTo>
                  <a:cubicBezTo>
                    <a:pt x="25" y="21"/>
                    <a:pt x="24" y="22"/>
                    <a:pt x="2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3" name="Freeform 33">
              <a:extLst>
                <a:ext uri="{FF2B5EF4-FFF2-40B4-BE49-F238E27FC236}">
                  <a16:creationId xmlns:a16="http://schemas.microsoft.com/office/drawing/2014/main" xmlns="" id="{83D1F0FF-CF85-4290-8403-B149AC3250BC}"/>
                </a:ext>
              </a:extLst>
            </p:cNvPr>
            <p:cNvSpPr>
              <a:spLocks noEditPoints="1"/>
            </p:cNvSpPr>
            <p:nvPr/>
          </p:nvSpPr>
          <p:spPr bwMode="auto">
            <a:xfrm>
              <a:off x="4670425" y="8466138"/>
              <a:ext cx="157163" cy="144462"/>
            </a:xfrm>
            <a:custGeom>
              <a:avLst/>
              <a:gdLst>
                <a:gd name="T0" fmla="*/ 20 w 42"/>
                <a:gd name="T1" fmla="*/ 38 h 38"/>
                <a:gd name="T2" fmla="*/ 9 w 42"/>
                <a:gd name="T3" fmla="*/ 35 h 38"/>
                <a:gd name="T4" fmla="*/ 1 w 42"/>
                <a:gd name="T5" fmla="*/ 23 h 38"/>
                <a:gd name="T6" fmla="*/ 4 w 42"/>
                <a:gd name="T7" fmla="*/ 9 h 38"/>
                <a:gd name="T8" fmla="*/ 20 w 42"/>
                <a:gd name="T9" fmla="*/ 0 h 38"/>
                <a:gd name="T10" fmla="*/ 31 w 42"/>
                <a:gd name="T11" fmla="*/ 4 h 38"/>
                <a:gd name="T12" fmla="*/ 36 w 42"/>
                <a:gd name="T13" fmla="*/ 30 h 38"/>
                <a:gd name="T14" fmla="*/ 20 w 42"/>
                <a:gd name="T15" fmla="*/ 38 h 38"/>
                <a:gd name="T16" fmla="*/ 20 w 42"/>
                <a:gd name="T17" fmla="*/ 6 h 38"/>
                <a:gd name="T18" fmla="*/ 9 w 42"/>
                <a:gd name="T19" fmla="*/ 12 h 38"/>
                <a:gd name="T20" fmla="*/ 7 w 42"/>
                <a:gd name="T21" fmla="*/ 22 h 38"/>
                <a:gd name="T22" fmla="*/ 13 w 42"/>
                <a:gd name="T23" fmla="*/ 30 h 38"/>
                <a:gd name="T24" fmla="*/ 20 w 42"/>
                <a:gd name="T25" fmla="*/ 32 h 38"/>
                <a:gd name="T26" fmla="*/ 31 w 42"/>
                <a:gd name="T27" fmla="*/ 27 h 38"/>
                <a:gd name="T28" fmla="*/ 27 w 42"/>
                <a:gd name="T29" fmla="*/ 9 h 38"/>
                <a:gd name="T30" fmla="*/ 20 w 42"/>
                <a:gd name="T31"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 h="38">
                  <a:moveTo>
                    <a:pt x="20" y="38"/>
                  </a:moveTo>
                  <a:cubicBezTo>
                    <a:pt x="16" y="38"/>
                    <a:pt x="13" y="37"/>
                    <a:pt x="9" y="35"/>
                  </a:cubicBezTo>
                  <a:cubicBezTo>
                    <a:pt x="5" y="32"/>
                    <a:pt x="2" y="28"/>
                    <a:pt x="1" y="23"/>
                  </a:cubicBezTo>
                  <a:cubicBezTo>
                    <a:pt x="0" y="18"/>
                    <a:pt x="1" y="13"/>
                    <a:pt x="4" y="9"/>
                  </a:cubicBezTo>
                  <a:cubicBezTo>
                    <a:pt x="8" y="3"/>
                    <a:pt x="14" y="0"/>
                    <a:pt x="20" y="0"/>
                  </a:cubicBezTo>
                  <a:cubicBezTo>
                    <a:pt x="24" y="0"/>
                    <a:pt x="27" y="1"/>
                    <a:pt x="31" y="4"/>
                  </a:cubicBezTo>
                  <a:cubicBezTo>
                    <a:pt x="39" y="10"/>
                    <a:pt x="42" y="21"/>
                    <a:pt x="36" y="30"/>
                  </a:cubicBezTo>
                  <a:cubicBezTo>
                    <a:pt x="32" y="35"/>
                    <a:pt x="26" y="38"/>
                    <a:pt x="20" y="38"/>
                  </a:cubicBezTo>
                  <a:close/>
                  <a:moveTo>
                    <a:pt x="20" y="6"/>
                  </a:moveTo>
                  <a:cubicBezTo>
                    <a:pt x="16" y="6"/>
                    <a:pt x="12" y="8"/>
                    <a:pt x="9" y="12"/>
                  </a:cubicBezTo>
                  <a:cubicBezTo>
                    <a:pt x="7" y="15"/>
                    <a:pt x="7" y="18"/>
                    <a:pt x="7" y="22"/>
                  </a:cubicBezTo>
                  <a:cubicBezTo>
                    <a:pt x="8" y="25"/>
                    <a:pt x="10" y="28"/>
                    <a:pt x="13" y="30"/>
                  </a:cubicBezTo>
                  <a:cubicBezTo>
                    <a:pt x="15" y="32"/>
                    <a:pt x="17" y="32"/>
                    <a:pt x="20" y="32"/>
                  </a:cubicBezTo>
                  <a:cubicBezTo>
                    <a:pt x="24" y="32"/>
                    <a:pt x="28" y="30"/>
                    <a:pt x="31" y="27"/>
                  </a:cubicBezTo>
                  <a:cubicBezTo>
                    <a:pt x="35" y="21"/>
                    <a:pt x="33" y="13"/>
                    <a:pt x="27" y="9"/>
                  </a:cubicBezTo>
                  <a:cubicBezTo>
                    <a:pt x="25" y="7"/>
                    <a:pt x="23" y="6"/>
                    <a:pt x="20"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4" name="Freeform 34">
              <a:extLst>
                <a:ext uri="{FF2B5EF4-FFF2-40B4-BE49-F238E27FC236}">
                  <a16:creationId xmlns:a16="http://schemas.microsoft.com/office/drawing/2014/main" xmlns="" id="{BB9F5C1E-C85D-4613-9391-D6DFBF5C1114}"/>
                </a:ext>
              </a:extLst>
            </p:cNvPr>
            <p:cNvSpPr>
              <a:spLocks noEditPoints="1"/>
            </p:cNvSpPr>
            <p:nvPr/>
          </p:nvSpPr>
          <p:spPr bwMode="auto">
            <a:xfrm>
              <a:off x="4922838" y="8420100"/>
              <a:ext cx="142875" cy="128587"/>
            </a:xfrm>
            <a:custGeom>
              <a:avLst/>
              <a:gdLst>
                <a:gd name="T0" fmla="*/ 19 w 38"/>
                <a:gd name="T1" fmla="*/ 34 h 34"/>
                <a:gd name="T2" fmla="*/ 9 w 38"/>
                <a:gd name="T3" fmla="*/ 31 h 34"/>
                <a:gd name="T4" fmla="*/ 5 w 38"/>
                <a:gd name="T5" fmla="*/ 8 h 34"/>
                <a:gd name="T6" fmla="*/ 19 w 38"/>
                <a:gd name="T7" fmla="*/ 0 h 34"/>
                <a:gd name="T8" fmla="*/ 29 w 38"/>
                <a:gd name="T9" fmla="*/ 3 h 34"/>
                <a:gd name="T10" fmla="*/ 33 w 38"/>
                <a:gd name="T11" fmla="*/ 27 h 34"/>
                <a:gd name="T12" fmla="*/ 19 w 38"/>
                <a:gd name="T13" fmla="*/ 34 h 34"/>
                <a:gd name="T14" fmla="*/ 19 w 38"/>
                <a:gd name="T15" fmla="*/ 6 h 34"/>
                <a:gd name="T16" fmla="*/ 10 w 38"/>
                <a:gd name="T17" fmla="*/ 11 h 34"/>
                <a:gd name="T18" fmla="*/ 13 w 38"/>
                <a:gd name="T19" fmla="*/ 26 h 34"/>
                <a:gd name="T20" fmla="*/ 28 w 38"/>
                <a:gd name="T21" fmla="*/ 24 h 34"/>
                <a:gd name="T22" fmla="*/ 25 w 38"/>
                <a:gd name="T23" fmla="*/ 8 h 34"/>
                <a:gd name="T24" fmla="*/ 19 w 38"/>
                <a:gd name="T25" fmla="*/ 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34">
                  <a:moveTo>
                    <a:pt x="19" y="34"/>
                  </a:moveTo>
                  <a:cubicBezTo>
                    <a:pt x="16" y="34"/>
                    <a:pt x="12" y="33"/>
                    <a:pt x="9" y="31"/>
                  </a:cubicBezTo>
                  <a:cubicBezTo>
                    <a:pt x="2" y="26"/>
                    <a:pt x="0" y="16"/>
                    <a:pt x="5" y="8"/>
                  </a:cubicBezTo>
                  <a:cubicBezTo>
                    <a:pt x="8" y="3"/>
                    <a:pt x="13" y="0"/>
                    <a:pt x="19" y="0"/>
                  </a:cubicBezTo>
                  <a:cubicBezTo>
                    <a:pt x="22" y="0"/>
                    <a:pt x="26" y="1"/>
                    <a:pt x="29" y="3"/>
                  </a:cubicBezTo>
                  <a:cubicBezTo>
                    <a:pt x="36" y="9"/>
                    <a:pt x="38" y="19"/>
                    <a:pt x="33" y="27"/>
                  </a:cubicBezTo>
                  <a:cubicBezTo>
                    <a:pt x="30" y="32"/>
                    <a:pt x="25" y="34"/>
                    <a:pt x="19" y="34"/>
                  </a:cubicBezTo>
                  <a:close/>
                  <a:moveTo>
                    <a:pt x="19" y="6"/>
                  </a:moveTo>
                  <a:cubicBezTo>
                    <a:pt x="15" y="6"/>
                    <a:pt x="12" y="8"/>
                    <a:pt x="10" y="11"/>
                  </a:cubicBezTo>
                  <a:cubicBezTo>
                    <a:pt x="6" y="16"/>
                    <a:pt x="8" y="23"/>
                    <a:pt x="13" y="26"/>
                  </a:cubicBezTo>
                  <a:cubicBezTo>
                    <a:pt x="18" y="30"/>
                    <a:pt x="25" y="28"/>
                    <a:pt x="28" y="24"/>
                  </a:cubicBezTo>
                  <a:cubicBezTo>
                    <a:pt x="32" y="19"/>
                    <a:pt x="30" y="12"/>
                    <a:pt x="25" y="8"/>
                  </a:cubicBezTo>
                  <a:cubicBezTo>
                    <a:pt x="23" y="7"/>
                    <a:pt x="21" y="6"/>
                    <a:pt x="19"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5" name="Freeform 35">
              <a:extLst>
                <a:ext uri="{FF2B5EF4-FFF2-40B4-BE49-F238E27FC236}">
                  <a16:creationId xmlns:a16="http://schemas.microsoft.com/office/drawing/2014/main" xmlns="" id="{5A22C067-4B5F-4461-899A-BFF40BAC190C}"/>
                </a:ext>
              </a:extLst>
            </p:cNvPr>
            <p:cNvSpPr>
              <a:spLocks noEditPoints="1"/>
            </p:cNvSpPr>
            <p:nvPr/>
          </p:nvSpPr>
          <p:spPr bwMode="auto">
            <a:xfrm>
              <a:off x="4465637" y="8267700"/>
              <a:ext cx="166688" cy="144462"/>
            </a:xfrm>
            <a:custGeom>
              <a:avLst/>
              <a:gdLst>
                <a:gd name="T0" fmla="*/ 22 w 44"/>
                <a:gd name="T1" fmla="*/ 38 h 38"/>
                <a:gd name="T2" fmla="*/ 11 w 44"/>
                <a:gd name="T3" fmla="*/ 35 h 38"/>
                <a:gd name="T4" fmla="*/ 6 w 44"/>
                <a:gd name="T5" fmla="*/ 9 h 38"/>
                <a:gd name="T6" fmla="*/ 22 w 44"/>
                <a:gd name="T7" fmla="*/ 0 h 38"/>
                <a:gd name="T8" fmla="*/ 33 w 44"/>
                <a:gd name="T9" fmla="*/ 4 h 38"/>
                <a:gd name="T10" fmla="*/ 38 w 44"/>
                <a:gd name="T11" fmla="*/ 30 h 38"/>
                <a:gd name="T12" fmla="*/ 22 w 44"/>
                <a:gd name="T13" fmla="*/ 38 h 38"/>
                <a:gd name="T14" fmla="*/ 22 w 44"/>
                <a:gd name="T15" fmla="*/ 6 h 38"/>
                <a:gd name="T16" fmla="*/ 11 w 44"/>
                <a:gd name="T17" fmla="*/ 12 h 38"/>
                <a:gd name="T18" fmla="*/ 15 w 44"/>
                <a:gd name="T19" fmla="*/ 30 h 38"/>
                <a:gd name="T20" fmla="*/ 22 w 44"/>
                <a:gd name="T21" fmla="*/ 32 h 38"/>
                <a:gd name="T22" fmla="*/ 33 w 44"/>
                <a:gd name="T23" fmla="*/ 27 h 38"/>
                <a:gd name="T24" fmla="*/ 29 w 44"/>
                <a:gd name="T25" fmla="*/ 9 h 38"/>
                <a:gd name="T26" fmla="*/ 22 w 44"/>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2" y="38"/>
                  </a:moveTo>
                  <a:cubicBezTo>
                    <a:pt x="18" y="38"/>
                    <a:pt x="15" y="37"/>
                    <a:pt x="11" y="35"/>
                  </a:cubicBezTo>
                  <a:cubicBezTo>
                    <a:pt x="3" y="29"/>
                    <a:pt x="0" y="17"/>
                    <a:pt x="6" y="9"/>
                  </a:cubicBezTo>
                  <a:cubicBezTo>
                    <a:pt x="10" y="3"/>
                    <a:pt x="16" y="0"/>
                    <a:pt x="22" y="0"/>
                  </a:cubicBezTo>
                  <a:cubicBezTo>
                    <a:pt x="26" y="0"/>
                    <a:pt x="29" y="1"/>
                    <a:pt x="33" y="4"/>
                  </a:cubicBezTo>
                  <a:cubicBezTo>
                    <a:pt x="41" y="10"/>
                    <a:pt x="44" y="21"/>
                    <a:pt x="38" y="30"/>
                  </a:cubicBezTo>
                  <a:cubicBezTo>
                    <a:pt x="34" y="35"/>
                    <a:pt x="28" y="38"/>
                    <a:pt x="22" y="38"/>
                  </a:cubicBezTo>
                  <a:close/>
                  <a:moveTo>
                    <a:pt x="22" y="6"/>
                  </a:moveTo>
                  <a:cubicBezTo>
                    <a:pt x="18" y="6"/>
                    <a:pt x="14" y="8"/>
                    <a:pt x="11" y="12"/>
                  </a:cubicBezTo>
                  <a:cubicBezTo>
                    <a:pt x="7" y="18"/>
                    <a:pt x="9" y="26"/>
                    <a:pt x="15" y="30"/>
                  </a:cubicBezTo>
                  <a:cubicBezTo>
                    <a:pt x="17" y="32"/>
                    <a:pt x="19" y="32"/>
                    <a:pt x="22" y="32"/>
                  </a:cubicBezTo>
                  <a:cubicBezTo>
                    <a:pt x="26" y="32"/>
                    <a:pt x="30" y="30"/>
                    <a:pt x="33" y="27"/>
                  </a:cubicBezTo>
                  <a:cubicBezTo>
                    <a:pt x="37" y="21"/>
                    <a:pt x="35" y="13"/>
                    <a:pt x="29" y="9"/>
                  </a:cubicBezTo>
                  <a:cubicBezTo>
                    <a:pt x="27" y="7"/>
                    <a:pt x="25" y="6"/>
                    <a:pt x="2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6" name="Freeform 36">
              <a:extLst>
                <a:ext uri="{FF2B5EF4-FFF2-40B4-BE49-F238E27FC236}">
                  <a16:creationId xmlns:a16="http://schemas.microsoft.com/office/drawing/2014/main" xmlns="" id="{F05B12A8-59C7-4C2A-93E3-FE8BB6CB71D9}"/>
                </a:ext>
              </a:extLst>
            </p:cNvPr>
            <p:cNvSpPr>
              <a:spLocks noEditPoints="1"/>
            </p:cNvSpPr>
            <p:nvPr/>
          </p:nvSpPr>
          <p:spPr bwMode="auto">
            <a:xfrm>
              <a:off x="4451350" y="8542338"/>
              <a:ext cx="165100" cy="144462"/>
            </a:xfrm>
            <a:custGeom>
              <a:avLst/>
              <a:gdLst>
                <a:gd name="T0" fmla="*/ 22 w 44"/>
                <a:gd name="T1" fmla="*/ 38 h 38"/>
                <a:gd name="T2" fmla="*/ 11 w 44"/>
                <a:gd name="T3" fmla="*/ 35 h 38"/>
                <a:gd name="T4" fmla="*/ 6 w 44"/>
                <a:gd name="T5" fmla="*/ 9 h 38"/>
                <a:gd name="T6" fmla="*/ 22 w 44"/>
                <a:gd name="T7" fmla="*/ 0 h 38"/>
                <a:gd name="T8" fmla="*/ 33 w 44"/>
                <a:gd name="T9" fmla="*/ 4 h 38"/>
                <a:gd name="T10" fmla="*/ 38 w 44"/>
                <a:gd name="T11" fmla="*/ 30 h 38"/>
                <a:gd name="T12" fmla="*/ 22 w 44"/>
                <a:gd name="T13" fmla="*/ 38 h 38"/>
                <a:gd name="T14" fmla="*/ 22 w 44"/>
                <a:gd name="T15" fmla="*/ 6 h 38"/>
                <a:gd name="T16" fmla="*/ 11 w 44"/>
                <a:gd name="T17" fmla="*/ 12 h 38"/>
                <a:gd name="T18" fmla="*/ 15 w 44"/>
                <a:gd name="T19" fmla="*/ 30 h 38"/>
                <a:gd name="T20" fmla="*/ 22 w 44"/>
                <a:gd name="T21" fmla="*/ 32 h 38"/>
                <a:gd name="T22" fmla="*/ 33 w 44"/>
                <a:gd name="T23" fmla="*/ 27 h 38"/>
                <a:gd name="T24" fmla="*/ 29 w 44"/>
                <a:gd name="T25" fmla="*/ 9 h 38"/>
                <a:gd name="T26" fmla="*/ 22 w 44"/>
                <a:gd name="T27" fmla="*/ 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4" h="38">
                  <a:moveTo>
                    <a:pt x="22" y="38"/>
                  </a:moveTo>
                  <a:cubicBezTo>
                    <a:pt x="18" y="38"/>
                    <a:pt x="15" y="37"/>
                    <a:pt x="11" y="35"/>
                  </a:cubicBezTo>
                  <a:cubicBezTo>
                    <a:pt x="3" y="29"/>
                    <a:pt x="0" y="17"/>
                    <a:pt x="6" y="9"/>
                  </a:cubicBezTo>
                  <a:cubicBezTo>
                    <a:pt x="10" y="3"/>
                    <a:pt x="16" y="0"/>
                    <a:pt x="22" y="0"/>
                  </a:cubicBezTo>
                  <a:cubicBezTo>
                    <a:pt x="26" y="0"/>
                    <a:pt x="29" y="1"/>
                    <a:pt x="33" y="4"/>
                  </a:cubicBezTo>
                  <a:cubicBezTo>
                    <a:pt x="41" y="10"/>
                    <a:pt x="44" y="21"/>
                    <a:pt x="38" y="30"/>
                  </a:cubicBezTo>
                  <a:cubicBezTo>
                    <a:pt x="34" y="35"/>
                    <a:pt x="28" y="38"/>
                    <a:pt x="22" y="38"/>
                  </a:cubicBezTo>
                  <a:close/>
                  <a:moveTo>
                    <a:pt x="22" y="6"/>
                  </a:moveTo>
                  <a:cubicBezTo>
                    <a:pt x="18" y="6"/>
                    <a:pt x="14" y="8"/>
                    <a:pt x="11" y="12"/>
                  </a:cubicBezTo>
                  <a:cubicBezTo>
                    <a:pt x="7" y="18"/>
                    <a:pt x="9" y="26"/>
                    <a:pt x="15" y="30"/>
                  </a:cubicBezTo>
                  <a:cubicBezTo>
                    <a:pt x="17" y="32"/>
                    <a:pt x="19" y="32"/>
                    <a:pt x="22" y="32"/>
                  </a:cubicBezTo>
                  <a:cubicBezTo>
                    <a:pt x="26" y="32"/>
                    <a:pt x="30" y="30"/>
                    <a:pt x="33" y="27"/>
                  </a:cubicBezTo>
                  <a:cubicBezTo>
                    <a:pt x="37" y="21"/>
                    <a:pt x="35" y="13"/>
                    <a:pt x="29" y="9"/>
                  </a:cubicBezTo>
                  <a:cubicBezTo>
                    <a:pt x="27" y="7"/>
                    <a:pt x="25" y="6"/>
                    <a:pt x="2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7" name="Freeform 37">
              <a:extLst>
                <a:ext uri="{FF2B5EF4-FFF2-40B4-BE49-F238E27FC236}">
                  <a16:creationId xmlns:a16="http://schemas.microsoft.com/office/drawing/2014/main" xmlns="" id="{E80DA24D-7B2C-45A8-B3C4-395D10ABA143}"/>
                </a:ext>
              </a:extLst>
            </p:cNvPr>
            <p:cNvSpPr>
              <a:spLocks/>
            </p:cNvSpPr>
            <p:nvPr/>
          </p:nvSpPr>
          <p:spPr bwMode="auto">
            <a:xfrm>
              <a:off x="4583112" y="8374063"/>
              <a:ext cx="123825" cy="130175"/>
            </a:xfrm>
            <a:custGeom>
              <a:avLst/>
              <a:gdLst>
                <a:gd name="T0" fmla="*/ 30 w 33"/>
                <a:gd name="T1" fmla="*/ 34 h 34"/>
                <a:gd name="T2" fmla="*/ 28 w 33"/>
                <a:gd name="T3" fmla="*/ 33 h 34"/>
                <a:gd name="T4" fmla="*/ 1 w 33"/>
                <a:gd name="T5" fmla="*/ 5 h 34"/>
                <a:gd name="T6" fmla="*/ 1 w 33"/>
                <a:gd name="T7" fmla="*/ 1 h 34"/>
                <a:gd name="T8" fmla="*/ 5 w 33"/>
                <a:gd name="T9" fmla="*/ 1 h 34"/>
                <a:gd name="T10" fmla="*/ 32 w 33"/>
                <a:gd name="T11" fmla="*/ 29 h 34"/>
                <a:gd name="T12" fmla="*/ 32 w 33"/>
                <a:gd name="T13" fmla="*/ 34 h 34"/>
                <a:gd name="T14" fmla="*/ 30 w 33"/>
                <a:gd name="T15" fmla="*/ 3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 h="34">
                  <a:moveTo>
                    <a:pt x="30" y="34"/>
                  </a:moveTo>
                  <a:cubicBezTo>
                    <a:pt x="29" y="34"/>
                    <a:pt x="29" y="34"/>
                    <a:pt x="28" y="33"/>
                  </a:cubicBezTo>
                  <a:cubicBezTo>
                    <a:pt x="1" y="5"/>
                    <a:pt x="1" y="5"/>
                    <a:pt x="1" y="5"/>
                  </a:cubicBezTo>
                  <a:cubicBezTo>
                    <a:pt x="0" y="4"/>
                    <a:pt x="0" y="2"/>
                    <a:pt x="1" y="1"/>
                  </a:cubicBezTo>
                  <a:cubicBezTo>
                    <a:pt x="2" y="0"/>
                    <a:pt x="4" y="0"/>
                    <a:pt x="5" y="1"/>
                  </a:cubicBezTo>
                  <a:cubicBezTo>
                    <a:pt x="32" y="29"/>
                    <a:pt x="32" y="29"/>
                    <a:pt x="32" y="29"/>
                  </a:cubicBezTo>
                  <a:cubicBezTo>
                    <a:pt x="33" y="31"/>
                    <a:pt x="33" y="32"/>
                    <a:pt x="32" y="34"/>
                  </a:cubicBezTo>
                  <a:cubicBezTo>
                    <a:pt x="32" y="34"/>
                    <a:pt x="31" y="34"/>
                    <a:pt x="30" y="3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8" name="Freeform 38">
              <a:extLst>
                <a:ext uri="{FF2B5EF4-FFF2-40B4-BE49-F238E27FC236}">
                  <a16:creationId xmlns:a16="http://schemas.microsoft.com/office/drawing/2014/main" xmlns="" id="{151B4BE2-1795-46D4-80E8-76468DCC1124}"/>
                </a:ext>
              </a:extLst>
            </p:cNvPr>
            <p:cNvSpPr>
              <a:spLocks/>
            </p:cNvSpPr>
            <p:nvPr/>
          </p:nvSpPr>
          <p:spPr bwMode="auto">
            <a:xfrm>
              <a:off x="4583112" y="8556625"/>
              <a:ext cx="112713" cy="53975"/>
            </a:xfrm>
            <a:custGeom>
              <a:avLst/>
              <a:gdLst>
                <a:gd name="T0" fmla="*/ 3 w 30"/>
                <a:gd name="T1" fmla="*/ 14 h 14"/>
                <a:gd name="T2" fmla="*/ 0 w 30"/>
                <a:gd name="T3" fmla="*/ 12 h 14"/>
                <a:gd name="T4" fmla="*/ 2 w 30"/>
                <a:gd name="T5" fmla="*/ 9 h 14"/>
                <a:gd name="T6" fmla="*/ 25 w 30"/>
                <a:gd name="T7" fmla="*/ 0 h 14"/>
                <a:gd name="T8" fmla="*/ 29 w 30"/>
                <a:gd name="T9" fmla="*/ 2 h 14"/>
                <a:gd name="T10" fmla="*/ 27 w 30"/>
                <a:gd name="T11" fmla="*/ 6 h 14"/>
                <a:gd name="T12" fmla="*/ 4 w 30"/>
                <a:gd name="T13" fmla="*/ 14 h 14"/>
                <a:gd name="T14" fmla="*/ 3 w 30"/>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 h="14">
                  <a:moveTo>
                    <a:pt x="3" y="14"/>
                  </a:moveTo>
                  <a:cubicBezTo>
                    <a:pt x="2" y="14"/>
                    <a:pt x="1" y="14"/>
                    <a:pt x="0" y="12"/>
                  </a:cubicBezTo>
                  <a:cubicBezTo>
                    <a:pt x="0" y="11"/>
                    <a:pt x="0" y="9"/>
                    <a:pt x="2" y="9"/>
                  </a:cubicBezTo>
                  <a:cubicBezTo>
                    <a:pt x="25" y="0"/>
                    <a:pt x="25" y="0"/>
                    <a:pt x="25" y="0"/>
                  </a:cubicBezTo>
                  <a:cubicBezTo>
                    <a:pt x="27" y="0"/>
                    <a:pt x="29" y="0"/>
                    <a:pt x="29" y="2"/>
                  </a:cubicBezTo>
                  <a:cubicBezTo>
                    <a:pt x="30" y="3"/>
                    <a:pt x="29" y="5"/>
                    <a:pt x="27" y="6"/>
                  </a:cubicBezTo>
                  <a:cubicBezTo>
                    <a:pt x="4" y="14"/>
                    <a:pt x="4" y="14"/>
                    <a:pt x="4" y="14"/>
                  </a:cubicBezTo>
                  <a:cubicBezTo>
                    <a:pt x="4" y="14"/>
                    <a:pt x="3" y="14"/>
                    <a:pt x="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9" name="Freeform 39">
              <a:extLst>
                <a:ext uri="{FF2B5EF4-FFF2-40B4-BE49-F238E27FC236}">
                  <a16:creationId xmlns:a16="http://schemas.microsoft.com/office/drawing/2014/main" xmlns="" id="{4D0184FB-2E07-4C92-A225-0F13A195FD76}"/>
                </a:ext>
              </a:extLst>
            </p:cNvPr>
            <p:cNvSpPr>
              <a:spLocks noEditPoints="1"/>
            </p:cNvSpPr>
            <p:nvPr/>
          </p:nvSpPr>
          <p:spPr bwMode="auto">
            <a:xfrm>
              <a:off x="4748213" y="8313738"/>
              <a:ext cx="84138" cy="177800"/>
            </a:xfrm>
            <a:custGeom>
              <a:avLst/>
              <a:gdLst>
                <a:gd name="T0" fmla="*/ 4 w 22"/>
                <a:gd name="T1" fmla="*/ 47 h 47"/>
                <a:gd name="T2" fmla="*/ 3 w 22"/>
                <a:gd name="T3" fmla="*/ 47 h 47"/>
                <a:gd name="T4" fmla="*/ 1 w 22"/>
                <a:gd name="T5" fmla="*/ 43 h 47"/>
                <a:gd name="T6" fmla="*/ 4 w 22"/>
                <a:gd name="T7" fmla="*/ 36 h 47"/>
                <a:gd name="T8" fmla="*/ 8 w 22"/>
                <a:gd name="T9" fmla="*/ 34 h 47"/>
                <a:gd name="T10" fmla="*/ 9 w 22"/>
                <a:gd name="T11" fmla="*/ 38 h 47"/>
                <a:gd name="T12" fmla="*/ 7 w 22"/>
                <a:gd name="T13" fmla="*/ 45 h 47"/>
                <a:gd name="T14" fmla="*/ 4 w 22"/>
                <a:gd name="T15" fmla="*/ 47 h 47"/>
                <a:gd name="T16" fmla="*/ 11 w 22"/>
                <a:gd name="T17" fmla="*/ 28 h 47"/>
                <a:gd name="T18" fmla="*/ 10 w 22"/>
                <a:gd name="T19" fmla="*/ 28 h 47"/>
                <a:gd name="T20" fmla="*/ 8 w 22"/>
                <a:gd name="T21" fmla="*/ 24 h 47"/>
                <a:gd name="T22" fmla="*/ 11 w 22"/>
                <a:gd name="T23" fmla="*/ 17 h 47"/>
                <a:gd name="T24" fmla="*/ 15 w 22"/>
                <a:gd name="T25" fmla="*/ 15 h 47"/>
                <a:gd name="T26" fmla="*/ 16 w 22"/>
                <a:gd name="T27" fmla="*/ 19 h 47"/>
                <a:gd name="T28" fmla="*/ 14 w 22"/>
                <a:gd name="T29" fmla="*/ 27 h 47"/>
                <a:gd name="T30" fmla="*/ 11 w 22"/>
                <a:gd name="T31" fmla="*/ 28 h 47"/>
                <a:gd name="T32" fmla="*/ 18 w 22"/>
                <a:gd name="T33" fmla="*/ 10 h 47"/>
                <a:gd name="T34" fmla="*/ 17 w 22"/>
                <a:gd name="T35" fmla="*/ 10 h 47"/>
                <a:gd name="T36" fmla="*/ 15 w 22"/>
                <a:gd name="T37" fmla="*/ 6 h 47"/>
                <a:gd name="T38" fmla="*/ 16 w 22"/>
                <a:gd name="T39" fmla="*/ 2 h 47"/>
                <a:gd name="T40" fmla="*/ 20 w 22"/>
                <a:gd name="T41" fmla="*/ 1 h 47"/>
                <a:gd name="T42" fmla="*/ 22 w 22"/>
                <a:gd name="T43" fmla="*/ 4 h 47"/>
                <a:gd name="T44" fmla="*/ 21 w 22"/>
                <a:gd name="T45" fmla="*/ 8 h 47"/>
                <a:gd name="T46" fmla="*/ 18 w 22"/>
                <a:gd name="T47"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 h="47">
                  <a:moveTo>
                    <a:pt x="4" y="47"/>
                  </a:moveTo>
                  <a:cubicBezTo>
                    <a:pt x="3" y="47"/>
                    <a:pt x="3" y="47"/>
                    <a:pt x="3" y="47"/>
                  </a:cubicBezTo>
                  <a:cubicBezTo>
                    <a:pt x="1" y="46"/>
                    <a:pt x="0" y="45"/>
                    <a:pt x="1" y="43"/>
                  </a:cubicBezTo>
                  <a:cubicBezTo>
                    <a:pt x="4" y="36"/>
                    <a:pt x="4" y="36"/>
                    <a:pt x="4" y="36"/>
                  </a:cubicBezTo>
                  <a:cubicBezTo>
                    <a:pt x="4" y="34"/>
                    <a:pt x="6" y="33"/>
                    <a:pt x="8" y="34"/>
                  </a:cubicBezTo>
                  <a:cubicBezTo>
                    <a:pt x="9" y="34"/>
                    <a:pt x="10" y="36"/>
                    <a:pt x="9" y="38"/>
                  </a:cubicBezTo>
                  <a:cubicBezTo>
                    <a:pt x="7" y="45"/>
                    <a:pt x="7" y="45"/>
                    <a:pt x="7" y="45"/>
                  </a:cubicBezTo>
                  <a:cubicBezTo>
                    <a:pt x="6" y="46"/>
                    <a:pt x="5" y="47"/>
                    <a:pt x="4" y="47"/>
                  </a:cubicBezTo>
                  <a:close/>
                  <a:moveTo>
                    <a:pt x="11" y="28"/>
                  </a:moveTo>
                  <a:cubicBezTo>
                    <a:pt x="10" y="28"/>
                    <a:pt x="10" y="28"/>
                    <a:pt x="10" y="28"/>
                  </a:cubicBezTo>
                  <a:cubicBezTo>
                    <a:pt x="8" y="28"/>
                    <a:pt x="7" y="26"/>
                    <a:pt x="8" y="24"/>
                  </a:cubicBezTo>
                  <a:cubicBezTo>
                    <a:pt x="11" y="17"/>
                    <a:pt x="11" y="17"/>
                    <a:pt x="11" y="17"/>
                  </a:cubicBezTo>
                  <a:cubicBezTo>
                    <a:pt x="11" y="15"/>
                    <a:pt x="13" y="15"/>
                    <a:pt x="15" y="15"/>
                  </a:cubicBezTo>
                  <a:cubicBezTo>
                    <a:pt x="16" y="16"/>
                    <a:pt x="17" y="17"/>
                    <a:pt x="16" y="19"/>
                  </a:cubicBezTo>
                  <a:cubicBezTo>
                    <a:pt x="14" y="27"/>
                    <a:pt x="14" y="27"/>
                    <a:pt x="14" y="27"/>
                  </a:cubicBezTo>
                  <a:cubicBezTo>
                    <a:pt x="13" y="28"/>
                    <a:pt x="12" y="28"/>
                    <a:pt x="11" y="28"/>
                  </a:cubicBezTo>
                  <a:close/>
                  <a:moveTo>
                    <a:pt x="18" y="10"/>
                  </a:moveTo>
                  <a:cubicBezTo>
                    <a:pt x="17" y="10"/>
                    <a:pt x="17" y="10"/>
                    <a:pt x="17" y="10"/>
                  </a:cubicBezTo>
                  <a:cubicBezTo>
                    <a:pt x="15" y="9"/>
                    <a:pt x="14" y="7"/>
                    <a:pt x="15" y="6"/>
                  </a:cubicBezTo>
                  <a:cubicBezTo>
                    <a:pt x="16" y="2"/>
                    <a:pt x="16" y="2"/>
                    <a:pt x="16" y="2"/>
                  </a:cubicBezTo>
                  <a:cubicBezTo>
                    <a:pt x="17" y="1"/>
                    <a:pt x="19" y="0"/>
                    <a:pt x="20" y="1"/>
                  </a:cubicBezTo>
                  <a:cubicBezTo>
                    <a:pt x="22" y="1"/>
                    <a:pt x="22" y="3"/>
                    <a:pt x="22" y="4"/>
                  </a:cubicBezTo>
                  <a:cubicBezTo>
                    <a:pt x="21" y="8"/>
                    <a:pt x="21" y="8"/>
                    <a:pt x="21" y="8"/>
                  </a:cubicBezTo>
                  <a:cubicBezTo>
                    <a:pt x="20" y="9"/>
                    <a:pt x="19" y="10"/>
                    <a:pt x="18"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0" name="Freeform 40">
              <a:extLst>
                <a:ext uri="{FF2B5EF4-FFF2-40B4-BE49-F238E27FC236}">
                  <a16:creationId xmlns:a16="http://schemas.microsoft.com/office/drawing/2014/main" xmlns="" id="{5F22B824-7078-4440-B6C4-851DDE9731FA}"/>
                </a:ext>
              </a:extLst>
            </p:cNvPr>
            <p:cNvSpPr>
              <a:spLocks/>
            </p:cNvSpPr>
            <p:nvPr/>
          </p:nvSpPr>
          <p:spPr bwMode="auto">
            <a:xfrm>
              <a:off x="4729163" y="8591550"/>
              <a:ext cx="42863" cy="139700"/>
            </a:xfrm>
            <a:custGeom>
              <a:avLst/>
              <a:gdLst>
                <a:gd name="T0" fmla="*/ 8 w 11"/>
                <a:gd name="T1" fmla="*/ 37 h 37"/>
                <a:gd name="T2" fmla="*/ 5 w 11"/>
                <a:gd name="T3" fmla="*/ 35 h 37"/>
                <a:gd name="T4" fmla="*/ 0 w 11"/>
                <a:gd name="T5" fmla="*/ 4 h 37"/>
                <a:gd name="T6" fmla="*/ 3 w 11"/>
                <a:gd name="T7" fmla="*/ 0 h 37"/>
                <a:gd name="T8" fmla="*/ 6 w 11"/>
                <a:gd name="T9" fmla="*/ 3 h 37"/>
                <a:gd name="T10" fmla="*/ 11 w 11"/>
                <a:gd name="T11" fmla="*/ 34 h 37"/>
                <a:gd name="T12" fmla="*/ 8 w 11"/>
                <a:gd name="T13" fmla="*/ 37 h 37"/>
                <a:gd name="T14" fmla="*/ 8 w 11"/>
                <a:gd name="T15" fmla="*/ 37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37">
                  <a:moveTo>
                    <a:pt x="8" y="37"/>
                  </a:moveTo>
                  <a:cubicBezTo>
                    <a:pt x="7" y="37"/>
                    <a:pt x="5" y="36"/>
                    <a:pt x="5" y="35"/>
                  </a:cubicBezTo>
                  <a:cubicBezTo>
                    <a:pt x="0" y="4"/>
                    <a:pt x="0" y="4"/>
                    <a:pt x="0" y="4"/>
                  </a:cubicBezTo>
                  <a:cubicBezTo>
                    <a:pt x="0" y="2"/>
                    <a:pt x="1" y="1"/>
                    <a:pt x="3" y="0"/>
                  </a:cubicBezTo>
                  <a:cubicBezTo>
                    <a:pt x="4" y="0"/>
                    <a:pt x="6" y="1"/>
                    <a:pt x="6" y="3"/>
                  </a:cubicBezTo>
                  <a:cubicBezTo>
                    <a:pt x="11" y="34"/>
                    <a:pt x="11" y="34"/>
                    <a:pt x="11" y="34"/>
                  </a:cubicBezTo>
                  <a:cubicBezTo>
                    <a:pt x="11" y="36"/>
                    <a:pt x="10" y="37"/>
                    <a:pt x="8" y="37"/>
                  </a:cubicBezTo>
                  <a:cubicBezTo>
                    <a:pt x="8" y="37"/>
                    <a:pt x="8" y="37"/>
                    <a:pt x="8" y="3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1" name="Freeform 41">
              <a:extLst>
                <a:ext uri="{FF2B5EF4-FFF2-40B4-BE49-F238E27FC236}">
                  <a16:creationId xmlns:a16="http://schemas.microsoft.com/office/drawing/2014/main" xmlns="" id="{06F977C8-7EF8-4C2B-ABD3-CE56722C9147}"/>
                </a:ext>
              </a:extLst>
            </p:cNvPr>
            <p:cNvSpPr>
              <a:spLocks/>
            </p:cNvSpPr>
            <p:nvPr/>
          </p:nvSpPr>
          <p:spPr bwMode="auto">
            <a:xfrm>
              <a:off x="4808538" y="8496300"/>
              <a:ext cx="142875" cy="52387"/>
            </a:xfrm>
            <a:custGeom>
              <a:avLst/>
              <a:gdLst>
                <a:gd name="T0" fmla="*/ 3 w 38"/>
                <a:gd name="T1" fmla="*/ 14 h 14"/>
                <a:gd name="T2" fmla="*/ 0 w 38"/>
                <a:gd name="T3" fmla="*/ 12 h 14"/>
                <a:gd name="T4" fmla="*/ 2 w 38"/>
                <a:gd name="T5" fmla="*/ 8 h 14"/>
                <a:gd name="T6" fmla="*/ 34 w 38"/>
                <a:gd name="T7" fmla="*/ 0 h 14"/>
                <a:gd name="T8" fmla="*/ 38 w 38"/>
                <a:gd name="T9" fmla="*/ 3 h 14"/>
                <a:gd name="T10" fmla="*/ 36 w 38"/>
                <a:gd name="T11" fmla="*/ 6 h 14"/>
                <a:gd name="T12" fmla="*/ 4 w 38"/>
                <a:gd name="T13" fmla="*/ 14 h 14"/>
                <a:gd name="T14" fmla="*/ 3 w 38"/>
                <a:gd name="T15" fmla="*/ 14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14">
                  <a:moveTo>
                    <a:pt x="3" y="14"/>
                  </a:moveTo>
                  <a:cubicBezTo>
                    <a:pt x="2" y="14"/>
                    <a:pt x="0" y="13"/>
                    <a:pt x="0" y="12"/>
                  </a:cubicBezTo>
                  <a:cubicBezTo>
                    <a:pt x="0" y="10"/>
                    <a:pt x="1" y="9"/>
                    <a:pt x="2" y="8"/>
                  </a:cubicBezTo>
                  <a:cubicBezTo>
                    <a:pt x="34" y="0"/>
                    <a:pt x="34" y="0"/>
                    <a:pt x="34" y="0"/>
                  </a:cubicBezTo>
                  <a:cubicBezTo>
                    <a:pt x="36" y="0"/>
                    <a:pt x="38" y="1"/>
                    <a:pt x="38" y="3"/>
                  </a:cubicBezTo>
                  <a:cubicBezTo>
                    <a:pt x="38" y="4"/>
                    <a:pt x="37" y="6"/>
                    <a:pt x="36" y="6"/>
                  </a:cubicBezTo>
                  <a:cubicBezTo>
                    <a:pt x="4" y="14"/>
                    <a:pt x="4" y="14"/>
                    <a:pt x="4" y="14"/>
                  </a:cubicBezTo>
                  <a:cubicBezTo>
                    <a:pt x="3" y="14"/>
                    <a:pt x="3" y="14"/>
                    <a:pt x="3"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76" name="קבוצה 75">
            <a:extLst>
              <a:ext uri="{FF2B5EF4-FFF2-40B4-BE49-F238E27FC236}">
                <a16:creationId xmlns:a16="http://schemas.microsoft.com/office/drawing/2014/main" xmlns="" id="{D26D2A2F-B901-45DD-9975-D99DF42716DC}"/>
              </a:ext>
            </a:extLst>
          </p:cNvPr>
          <p:cNvGrpSpPr/>
          <p:nvPr/>
        </p:nvGrpSpPr>
        <p:grpSpPr>
          <a:xfrm>
            <a:off x="5466073" y="4475843"/>
            <a:ext cx="619348" cy="432972"/>
            <a:chOff x="2278062" y="8131175"/>
            <a:chExt cx="685800" cy="479425"/>
          </a:xfrm>
          <a:solidFill>
            <a:srgbClr val="3E9CA1"/>
          </a:solidFill>
        </p:grpSpPr>
        <p:sp>
          <p:nvSpPr>
            <p:cNvPr id="52" name="Freeform 42">
              <a:extLst>
                <a:ext uri="{FF2B5EF4-FFF2-40B4-BE49-F238E27FC236}">
                  <a16:creationId xmlns:a16="http://schemas.microsoft.com/office/drawing/2014/main" xmlns="" id="{B7D4E884-083E-4D48-A918-D91F721D1216}"/>
                </a:ext>
              </a:extLst>
            </p:cNvPr>
            <p:cNvSpPr>
              <a:spLocks/>
            </p:cNvSpPr>
            <p:nvPr/>
          </p:nvSpPr>
          <p:spPr bwMode="auto">
            <a:xfrm>
              <a:off x="2786062" y="8408988"/>
              <a:ext cx="82550" cy="68262"/>
            </a:xfrm>
            <a:custGeom>
              <a:avLst/>
              <a:gdLst>
                <a:gd name="T0" fmla="*/ 3 w 22"/>
                <a:gd name="T1" fmla="*/ 18 h 18"/>
                <a:gd name="T2" fmla="*/ 0 w 22"/>
                <a:gd name="T3" fmla="*/ 16 h 18"/>
                <a:gd name="T4" fmla="*/ 2 w 22"/>
                <a:gd name="T5" fmla="*/ 12 h 18"/>
                <a:gd name="T6" fmla="*/ 17 w 22"/>
                <a:gd name="T7" fmla="*/ 1 h 18"/>
                <a:gd name="T8" fmla="*/ 21 w 22"/>
                <a:gd name="T9" fmla="*/ 1 h 18"/>
                <a:gd name="T10" fmla="*/ 21 w 22"/>
                <a:gd name="T11" fmla="*/ 5 h 18"/>
                <a:gd name="T12" fmla="*/ 4 w 22"/>
                <a:gd name="T13" fmla="*/ 18 h 18"/>
                <a:gd name="T14" fmla="*/ 3 w 22"/>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18">
                  <a:moveTo>
                    <a:pt x="3" y="18"/>
                  </a:moveTo>
                  <a:cubicBezTo>
                    <a:pt x="2" y="18"/>
                    <a:pt x="1" y="17"/>
                    <a:pt x="0" y="16"/>
                  </a:cubicBezTo>
                  <a:cubicBezTo>
                    <a:pt x="0" y="14"/>
                    <a:pt x="0" y="13"/>
                    <a:pt x="2" y="12"/>
                  </a:cubicBezTo>
                  <a:cubicBezTo>
                    <a:pt x="8" y="10"/>
                    <a:pt x="13" y="6"/>
                    <a:pt x="17" y="1"/>
                  </a:cubicBezTo>
                  <a:cubicBezTo>
                    <a:pt x="18" y="0"/>
                    <a:pt x="20" y="0"/>
                    <a:pt x="21" y="1"/>
                  </a:cubicBezTo>
                  <a:cubicBezTo>
                    <a:pt x="22" y="2"/>
                    <a:pt x="22" y="4"/>
                    <a:pt x="21" y="5"/>
                  </a:cubicBezTo>
                  <a:cubicBezTo>
                    <a:pt x="17" y="10"/>
                    <a:pt x="11" y="15"/>
                    <a:pt x="4" y="18"/>
                  </a:cubicBezTo>
                  <a:cubicBezTo>
                    <a:pt x="4" y="18"/>
                    <a:pt x="3" y="18"/>
                    <a:pt x="3"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3" name="Freeform 43">
              <a:extLst>
                <a:ext uri="{FF2B5EF4-FFF2-40B4-BE49-F238E27FC236}">
                  <a16:creationId xmlns:a16="http://schemas.microsoft.com/office/drawing/2014/main" xmlns="" id="{FB7955A0-7F11-4EB1-B2AA-F159F3EB6998}"/>
                </a:ext>
              </a:extLst>
            </p:cNvPr>
            <p:cNvSpPr>
              <a:spLocks/>
            </p:cNvSpPr>
            <p:nvPr/>
          </p:nvSpPr>
          <p:spPr bwMode="auto">
            <a:xfrm>
              <a:off x="2500312" y="8188325"/>
              <a:ext cx="104775" cy="52387"/>
            </a:xfrm>
            <a:custGeom>
              <a:avLst/>
              <a:gdLst>
                <a:gd name="T0" fmla="*/ 25 w 28"/>
                <a:gd name="T1" fmla="*/ 14 h 14"/>
                <a:gd name="T2" fmla="*/ 23 w 28"/>
                <a:gd name="T3" fmla="*/ 13 h 14"/>
                <a:gd name="T4" fmla="*/ 21 w 28"/>
                <a:gd name="T5" fmla="*/ 12 h 14"/>
                <a:gd name="T6" fmla="*/ 3 w 28"/>
                <a:gd name="T7" fmla="*/ 6 h 14"/>
                <a:gd name="T8" fmla="*/ 0 w 28"/>
                <a:gd name="T9" fmla="*/ 2 h 14"/>
                <a:gd name="T10" fmla="*/ 3 w 28"/>
                <a:gd name="T11" fmla="*/ 0 h 14"/>
                <a:gd name="T12" fmla="*/ 24 w 28"/>
                <a:gd name="T13" fmla="*/ 7 h 14"/>
                <a:gd name="T14" fmla="*/ 26 w 28"/>
                <a:gd name="T15" fmla="*/ 8 h 14"/>
                <a:gd name="T16" fmla="*/ 27 w 28"/>
                <a:gd name="T17" fmla="*/ 12 h 14"/>
                <a:gd name="T18" fmla="*/ 25 w 28"/>
                <a:gd name="T19"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14">
                  <a:moveTo>
                    <a:pt x="25" y="14"/>
                  </a:moveTo>
                  <a:cubicBezTo>
                    <a:pt x="24" y="14"/>
                    <a:pt x="23" y="14"/>
                    <a:pt x="23" y="13"/>
                  </a:cubicBezTo>
                  <a:cubicBezTo>
                    <a:pt x="21" y="12"/>
                    <a:pt x="21" y="12"/>
                    <a:pt x="21" y="12"/>
                  </a:cubicBezTo>
                  <a:cubicBezTo>
                    <a:pt x="15" y="8"/>
                    <a:pt x="9" y="6"/>
                    <a:pt x="3" y="6"/>
                  </a:cubicBezTo>
                  <a:cubicBezTo>
                    <a:pt x="1" y="6"/>
                    <a:pt x="0" y="4"/>
                    <a:pt x="0" y="2"/>
                  </a:cubicBezTo>
                  <a:cubicBezTo>
                    <a:pt x="0" y="1"/>
                    <a:pt x="2" y="0"/>
                    <a:pt x="3" y="0"/>
                  </a:cubicBezTo>
                  <a:cubicBezTo>
                    <a:pt x="11" y="0"/>
                    <a:pt x="18" y="3"/>
                    <a:pt x="24" y="7"/>
                  </a:cubicBezTo>
                  <a:cubicBezTo>
                    <a:pt x="26" y="8"/>
                    <a:pt x="26" y="8"/>
                    <a:pt x="26" y="8"/>
                  </a:cubicBezTo>
                  <a:cubicBezTo>
                    <a:pt x="28" y="9"/>
                    <a:pt x="28" y="11"/>
                    <a:pt x="27" y="12"/>
                  </a:cubicBezTo>
                  <a:cubicBezTo>
                    <a:pt x="26" y="13"/>
                    <a:pt x="25" y="14"/>
                    <a:pt x="25" y="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4" name="Freeform 44">
              <a:extLst>
                <a:ext uri="{FF2B5EF4-FFF2-40B4-BE49-F238E27FC236}">
                  <a16:creationId xmlns:a16="http://schemas.microsoft.com/office/drawing/2014/main" xmlns="" id="{92B45A56-B663-47EB-A38D-705ED5DEDE7C}"/>
                </a:ext>
              </a:extLst>
            </p:cNvPr>
            <p:cNvSpPr>
              <a:spLocks/>
            </p:cNvSpPr>
            <p:nvPr/>
          </p:nvSpPr>
          <p:spPr bwMode="auto">
            <a:xfrm>
              <a:off x="2722562" y="8343900"/>
              <a:ext cx="104775" cy="136525"/>
            </a:xfrm>
            <a:custGeom>
              <a:avLst/>
              <a:gdLst>
                <a:gd name="T0" fmla="*/ 16 w 28"/>
                <a:gd name="T1" fmla="*/ 36 h 36"/>
                <a:gd name="T2" fmla="*/ 13 w 28"/>
                <a:gd name="T3" fmla="*/ 34 h 36"/>
                <a:gd name="T4" fmla="*/ 16 w 28"/>
                <a:gd name="T5" fmla="*/ 30 h 36"/>
                <a:gd name="T6" fmla="*/ 20 w 28"/>
                <a:gd name="T7" fmla="*/ 28 h 36"/>
                <a:gd name="T8" fmla="*/ 19 w 28"/>
                <a:gd name="T9" fmla="*/ 22 h 36"/>
                <a:gd name="T10" fmla="*/ 18 w 28"/>
                <a:gd name="T11" fmla="*/ 21 h 36"/>
                <a:gd name="T12" fmla="*/ 1 w 28"/>
                <a:gd name="T13" fmla="*/ 5 h 36"/>
                <a:gd name="T14" fmla="*/ 1 w 28"/>
                <a:gd name="T15" fmla="*/ 1 h 36"/>
                <a:gd name="T16" fmla="*/ 5 w 28"/>
                <a:gd name="T17" fmla="*/ 1 h 36"/>
                <a:gd name="T18" fmla="*/ 22 w 28"/>
                <a:gd name="T19" fmla="*/ 17 h 36"/>
                <a:gd name="T20" fmla="*/ 25 w 28"/>
                <a:gd name="T21" fmla="*/ 31 h 36"/>
                <a:gd name="T22" fmla="*/ 17 w 28"/>
                <a:gd name="T23" fmla="*/ 36 h 36"/>
                <a:gd name="T24" fmla="*/ 16 w 28"/>
                <a:gd name="T25" fmla="*/ 3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36">
                  <a:moveTo>
                    <a:pt x="16" y="36"/>
                  </a:moveTo>
                  <a:cubicBezTo>
                    <a:pt x="15" y="36"/>
                    <a:pt x="14" y="35"/>
                    <a:pt x="13" y="34"/>
                  </a:cubicBezTo>
                  <a:cubicBezTo>
                    <a:pt x="13" y="32"/>
                    <a:pt x="15" y="30"/>
                    <a:pt x="16" y="30"/>
                  </a:cubicBezTo>
                  <a:cubicBezTo>
                    <a:pt x="18" y="30"/>
                    <a:pt x="19" y="29"/>
                    <a:pt x="20" y="28"/>
                  </a:cubicBezTo>
                  <a:cubicBezTo>
                    <a:pt x="21" y="26"/>
                    <a:pt x="21" y="23"/>
                    <a:pt x="19" y="22"/>
                  </a:cubicBezTo>
                  <a:cubicBezTo>
                    <a:pt x="18" y="21"/>
                    <a:pt x="18" y="21"/>
                    <a:pt x="18" y="21"/>
                  </a:cubicBezTo>
                  <a:cubicBezTo>
                    <a:pt x="1" y="5"/>
                    <a:pt x="1" y="5"/>
                    <a:pt x="1" y="5"/>
                  </a:cubicBezTo>
                  <a:cubicBezTo>
                    <a:pt x="0" y="4"/>
                    <a:pt x="0" y="2"/>
                    <a:pt x="1" y="1"/>
                  </a:cubicBezTo>
                  <a:cubicBezTo>
                    <a:pt x="2" y="0"/>
                    <a:pt x="4" y="0"/>
                    <a:pt x="5" y="1"/>
                  </a:cubicBezTo>
                  <a:cubicBezTo>
                    <a:pt x="22" y="17"/>
                    <a:pt x="22" y="17"/>
                    <a:pt x="22" y="17"/>
                  </a:cubicBezTo>
                  <a:cubicBezTo>
                    <a:pt x="27" y="20"/>
                    <a:pt x="28" y="27"/>
                    <a:pt x="25" y="31"/>
                  </a:cubicBezTo>
                  <a:cubicBezTo>
                    <a:pt x="23" y="34"/>
                    <a:pt x="20" y="36"/>
                    <a:pt x="17" y="36"/>
                  </a:cubicBezTo>
                  <a:cubicBezTo>
                    <a:pt x="17" y="36"/>
                    <a:pt x="17" y="36"/>
                    <a:pt x="16" y="3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5" name="Freeform 45">
              <a:extLst>
                <a:ext uri="{FF2B5EF4-FFF2-40B4-BE49-F238E27FC236}">
                  <a16:creationId xmlns:a16="http://schemas.microsoft.com/office/drawing/2014/main" xmlns="" id="{6D4C3018-DCD0-4F62-9ABF-38E563633A2A}"/>
                </a:ext>
              </a:extLst>
            </p:cNvPr>
            <p:cNvSpPr>
              <a:spLocks/>
            </p:cNvSpPr>
            <p:nvPr/>
          </p:nvSpPr>
          <p:spPr bwMode="auto">
            <a:xfrm>
              <a:off x="2355850" y="8397875"/>
              <a:ext cx="57150" cy="68262"/>
            </a:xfrm>
            <a:custGeom>
              <a:avLst/>
              <a:gdLst>
                <a:gd name="T0" fmla="*/ 12 w 15"/>
                <a:gd name="T1" fmla="*/ 18 h 18"/>
                <a:gd name="T2" fmla="*/ 10 w 15"/>
                <a:gd name="T3" fmla="*/ 17 h 18"/>
                <a:gd name="T4" fmla="*/ 1 w 15"/>
                <a:gd name="T5" fmla="*/ 5 h 18"/>
                <a:gd name="T6" fmla="*/ 2 w 15"/>
                <a:gd name="T7" fmla="*/ 1 h 18"/>
                <a:gd name="T8" fmla="*/ 6 w 15"/>
                <a:gd name="T9" fmla="*/ 2 h 18"/>
                <a:gd name="T10" fmla="*/ 14 w 15"/>
                <a:gd name="T11" fmla="*/ 13 h 18"/>
                <a:gd name="T12" fmla="*/ 14 w 15"/>
                <a:gd name="T13" fmla="*/ 17 h 18"/>
                <a:gd name="T14" fmla="*/ 12 w 15"/>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2" y="18"/>
                  </a:moveTo>
                  <a:cubicBezTo>
                    <a:pt x="11" y="18"/>
                    <a:pt x="10" y="17"/>
                    <a:pt x="10" y="17"/>
                  </a:cubicBezTo>
                  <a:cubicBezTo>
                    <a:pt x="6" y="13"/>
                    <a:pt x="3" y="9"/>
                    <a:pt x="1" y="5"/>
                  </a:cubicBezTo>
                  <a:cubicBezTo>
                    <a:pt x="0" y="3"/>
                    <a:pt x="0" y="2"/>
                    <a:pt x="2" y="1"/>
                  </a:cubicBezTo>
                  <a:cubicBezTo>
                    <a:pt x="3" y="0"/>
                    <a:pt x="5" y="1"/>
                    <a:pt x="6" y="2"/>
                  </a:cubicBezTo>
                  <a:cubicBezTo>
                    <a:pt x="8" y="6"/>
                    <a:pt x="10" y="10"/>
                    <a:pt x="14" y="13"/>
                  </a:cubicBezTo>
                  <a:cubicBezTo>
                    <a:pt x="15" y="14"/>
                    <a:pt x="15" y="16"/>
                    <a:pt x="14" y="17"/>
                  </a:cubicBezTo>
                  <a:cubicBezTo>
                    <a:pt x="13" y="17"/>
                    <a:pt x="12" y="18"/>
                    <a:pt x="12"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6" name="Freeform 46">
              <a:extLst>
                <a:ext uri="{FF2B5EF4-FFF2-40B4-BE49-F238E27FC236}">
                  <a16:creationId xmlns:a16="http://schemas.microsoft.com/office/drawing/2014/main" xmlns="" id="{2B291129-78B6-4AB8-80A5-05FB333580C0}"/>
                </a:ext>
              </a:extLst>
            </p:cNvPr>
            <p:cNvSpPr>
              <a:spLocks/>
            </p:cNvSpPr>
            <p:nvPr/>
          </p:nvSpPr>
          <p:spPr bwMode="auto">
            <a:xfrm>
              <a:off x="2601912" y="8370888"/>
              <a:ext cx="198438" cy="166687"/>
            </a:xfrm>
            <a:custGeom>
              <a:avLst/>
              <a:gdLst>
                <a:gd name="T0" fmla="*/ 42 w 53"/>
                <a:gd name="T1" fmla="*/ 44 h 44"/>
                <a:gd name="T2" fmla="*/ 36 w 53"/>
                <a:gd name="T3" fmla="*/ 42 h 44"/>
                <a:gd name="T4" fmla="*/ 1 w 53"/>
                <a:gd name="T5" fmla="*/ 19 h 44"/>
                <a:gd name="T6" fmla="*/ 0 w 53"/>
                <a:gd name="T7" fmla="*/ 15 h 44"/>
                <a:gd name="T8" fmla="*/ 5 w 53"/>
                <a:gd name="T9" fmla="*/ 14 h 44"/>
                <a:gd name="T10" fmla="*/ 39 w 53"/>
                <a:gd name="T11" fmla="*/ 37 h 44"/>
                <a:gd name="T12" fmla="*/ 43 w 53"/>
                <a:gd name="T13" fmla="*/ 38 h 44"/>
                <a:gd name="T14" fmla="*/ 46 w 53"/>
                <a:gd name="T15" fmla="*/ 36 h 44"/>
                <a:gd name="T16" fmla="*/ 47 w 53"/>
                <a:gd name="T17" fmla="*/ 32 h 44"/>
                <a:gd name="T18" fmla="*/ 45 w 53"/>
                <a:gd name="T19" fmla="*/ 29 h 44"/>
                <a:gd name="T20" fmla="*/ 10 w 53"/>
                <a:gd name="T21" fmla="*/ 6 h 44"/>
                <a:gd name="T22" fmla="*/ 9 w 53"/>
                <a:gd name="T23" fmla="*/ 2 h 44"/>
                <a:gd name="T24" fmla="*/ 14 w 53"/>
                <a:gd name="T25" fmla="*/ 1 h 44"/>
                <a:gd name="T26" fmla="*/ 48 w 53"/>
                <a:gd name="T27" fmla="*/ 24 h 44"/>
                <a:gd name="T28" fmla="*/ 52 w 53"/>
                <a:gd name="T29" fmla="*/ 31 h 44"/>
                <a:gd name="T30" fmla="*/ 51 w 53"/>
                <a:gd name="T31" fmla="*/ 39 h 44"/>
                <a:gd name="T32" fmla="*/ 44 w 53"/>
                <a:gd name="T33" fmla="*/ 44 h 44"/>
                <a:gd name="T34" fmla="*/ 42 w 53"/>
                <a:gd name="T35"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44">
                  <a:moveTo>
                    <a:pt x="42" y="44"/>
                  </a:moveTo>
                  <a:cubicBezTo>
                    <a:pt x="40" y="44"/>
                    <a:pt x="38" y="43"/>
                    <a:pt x="36" y="42"/>
                  </a:cubicBezTo>
                  <a:cubicBezTo>
                    <a:pt x="1" y="19"/>
                    <a:pt x="1" y="19"/>
                    <a:pt x="1" y="19"/>
                  </a:cubicBezTo>
                  <a:cubicBezTo>
                    <a:pt x="0" y="18"/>
                    <a:pt x="0" y="16"/>
                    <a:pt x="0" y="15"/>
                  </a:cubicBezTo>
                  <a:cubicBezTo>
                    <a:pt x="1" y="13"/>
                    <a:pt x="3" y="13"/>
                    <a:pt x="5" y="14"/>
                  </a:cubicBezTo>
                  <a:cubicBezTo>
                    <a:pt x="39" y="37"/>
                    <a:pt x="39" y="37"/>
                    <a:pt x="39" y="37"/>
                  </a:cubicBezTo>
                  <a:cubicBezTo>
                    <a:pt x="40" y="38"/>
                    <a:pt x="41" y="38"/>
                    <a:pt x="43" y="38"/>
                  </a:cubicBezTo>
                  <a:cubicBezTo>
                    <a:pt x="44" y="38"/>
                    <a:pt x="45" y="37"/>
                    <a:pt x="46" y="36"/>
                  </a:cubicBezTo>
                  <a:cubicBezTo>
                    <a:pt x="47" y="35"/>
                    <a:pt x="47" y="33"/>
                    <a:pt x="47" y="32"/>
                  </a:cubicBezTo>
                  <a:cubicBezTo>
                    <a:pt x="46" y="31"/>
                    <a:pt x="46" y="30"/>
                    <a:pt x="45" y="29"/>
                  </a:cubicBezTo>
                  <a:cubicBezTo>
                    <a:pt x="10" y="6"/>
                    <a:pt x="10" y="6"/>
                    <a:pt x="10" y="6"/>
                  </a:cubicBezTo>
                  <a:cubicBezTo>
                    <a:pt x="9" y="5"/>
                    <a:pt x="8" y="3"/>
                    <a:pt x="9" y="2"/>
                  </a:cubicBezTo>
                  <a:cubicBezTo>
                    <a:pt x="10" y="1"/>
                    <a:pt x="12" y="0"/>
                    <a:pt x="14" y="1"/>
                  </a:cubicBezTo>
                  <a:cubicBezTo>
                    <a:pt x="48" y="24"/>
                    <a:pt x="48" y="24"/>
                    <a:pt x="48" y="24"/>
                  </a:cubicBezTo>
                  <a:cubicBezTo>
                    <a:pt x="50" y="26"/>
                    <a:pt x="52" y="28"/>
                    <a:pt x="52" y="31"/>
                  </a:cubicBezTo>
                  <a:cubicBezTo>
                    <a:pt x="53" y="34"/>
                    <a:pt x="52" y="37"/>
                    <a:pt x="51" y="39"/>
                  </a:cubicBezTo>
                  <a:cubicBezTo>
                    <a:pt x="49" y="42"/>
                    <a:pt x="47" y="43"/>
                    <a:pt x="44" y="44"/>
                  </a:cubicBezTo>
                  <a:cubicBezTo>
                    <a:pt x="43" y="44"/>
                    <a:pt x="42" y="44"/>
                    <a:pt x="42" y="4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7" name="Freeform 47">
              <a:extLst>
                <a:ext uri="{FF2B5EF4-FFF2-40B4-BE49-F238E27FC236}">
                  <a16:creationId xmlns:a16="http://schemas.microsoft.com/office/drawing/2014/main" xmlns="" id="{14CCA3D5-FE5B-417F-9694-0B2F5EF31440}"/>
                </a:ext>
              </a:extLst>
            </p:cNvPr>
            <p:cNvSpPr>
              <a:spLocks/>
            </p:cNvSpPr>
            <p:nvPr/>
          </p:nvSpPr>
          <p:spPr bwMode="auto">
            <a:xfrm>
              <a:off x="2578100" y="8420100"/>
              <a:ext cx="185738" cy="160337"/>
            </a:xfrm>
            <a:custGeom>
              <a:avLst/>
              <a:gdLst>
                <a:gd name="T0" fmla="*/ 36 w 49"/>
                <a:gd name="T1" fmla="*/ 42 h 42"/>
                <a:gd name="T2" fmla="*/ 30 w 49"/>
                <a:gd name="T3" fmla="*/ 40 h 42"/>
                <a:gd name="T4" fmla="*/ 2 w 49"/>
                <a:gd name="T5" fmla="*/ 21 h 42"/>
                <a:gd name="T6" fmla="*/ 1 w 49"/>
                <a:gd name="T7" fmla="*/ 17 h 42"/>
                <a:gd name="T8" fmla="*/ 5 w 49"/>
                <a:gd name="T9" fmla="*/ 16 h 42"/>
                <a:gd name="T10" fmla="*/ 34 w 49"/>
                <a:gd name="T11" fmla="*/ 35 h 42"/>
                <a:gd name="T12" fmla="*/ 37 w 49"/>
                <a:gd name="T13" fmla="*/ 36 h 42"/>
                <a:gd name="T14" fmla="*/ 40 w 49"/>
                <a:gd name="T15" fmla="*/ 34 h 42"/>
                <a:gd name="T16" fmla="*/ 39 w 49"/>
                <a:gd name="T17" fmla="*/ 27 h 42"/>
                <a:gd name="T18" fmla="*/ 7 w 49"/>
                <a:gd name="T19" fmla="*/ 6 h 42"/>
                <a:gd name="T20" fmla="*/ 6 w 49"/>
                <a:gd name="T21" fmla="*/ 2 h 42"/>
                <a:gd name="T22" fmla="*/ 11 w 49"/>
                <a:gd name="T23" fmla="*/ 1 h 42"/>
                <a:gd name="T24" fmla="*/ 42 w 49"/>
                <a:gd name="T25" fmla="*/ 22 h 42"/>
                <a:gd name="T26" fmla="*/ 45 w 49"/>
                <a:gd name="T27" fmla="*/ 37 h 42"/>
                <a:gd name="T28" fmla="*/ 38 w 49"/>
                <a:gd name="T29" fmla="*/ 42 h 42"/>
                <a:gd name="T30" fmla="*/ 36 w 49"/>
                <a:gd name="T31"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9" h="42">
                  <a:moveTo>
                    <a:pt x="36" y="42"/>
                  </a:moveTo>
                  <a:cubicBezTo>
                    <a:pt x="34" y="42"/>
                    <a:pt x="32" y="41"/>
                    <a:pt x="30" y="40"/>
                  </a:cubicBezTo>
                  <a:cubicBezTo>
                    <a:pt x="2" y="21"/>
                    <a:pt x="2" y="21"/>
                    <a:pt x="2" y="21"/>
                  </a:cubicBezTo>
                  <a:cubicBezTo>
                    <a:pt x="0" y="20"/>
                    <a:pt x="0" y="18"/>
                    <a:pt x="1" y="17"/>
                  </a:cubicBezTo>
                  <a:cubicBezTo>
                    <a:pt x="2" y="16"/>
                    <a:pt x="4" y="15"/>
                    <a:pt x="5" y="16"/>
                  </a:cubicBezTo>
                  <a:cubicBezTo>
                    <a:pt x="34" y="35"/>
                    <a:pt x="34" y="35"/>
                    <a:pt x="34" y="35"/>
                  </a:cubicBezTo>
                  <a:cubicBezTo>
                    <a:pt x="35" y="36"/>
                    <a:pt x="36" y="36"/>
                    <a:pt x="37" y="36"/>
                  </a:cubicBezTo>
                  <a:cubicBezTo>
                    <a:pt x="38" y="36"/>
                    <a:pt x="40" y="35"/>
                    <a:pt x="40" y="34"/>
                  </a:cubicBezTo>
                  <a:cubicBezTo>
                    <a:pt x="42" y="32"/>
                    <a:pt x="41" y="29"/>
                    <a:pt x="39" y="27"/>
                  </a:cubicBezTo>
                  <a:cubicBezTo>
                    <a:pt x="7" y="6"/>
                    <a:pt x="7" y="6"/>
                    <a:pt x="7" y="6"/>
                  </a:cubicBezTo>
                  <a:cubicBezTo>
                    <a:pt x="6" y="5"/>
                    <a:pt x="5" y="3"/>
                    <a:pt x="6" y="2"/>
                  </a:cubicBezTo>
                  <a:cubicBezTo>
                    <a:pt x="7" y="0"/>
                    <a:pt x="9" y="0"/>
                    <a:pt x="11" y="1"/>
                  </a:cubicBezTo>
                  <a:cubicBezTo>
                    <a:pt x="42" y="22"/>
                    <a:pt x="42" y="22"/>
                    <a:pt x="42" y="22"/>
                  </a:cubicBezTo>
                  <a:cubicBezTo>
                    <a:pt x="47" y="26"/>
                    <a:pt x="49" y="32"/>
                    <a:pt x="45" y="37"/>
                  </a:cubicBezTo>
                  <a:cubicBezTo>
                    <a:pt x="44" y="40"/>
                    <a:pt x="41" y="41"/>
                    <a:pt x="38" y="42"/>
                  </a:cubicBezTo>
                  <a:cubicBezTo>
                    <a:pt x="38" y="42"/>
                    <a:pt x="37" y="42"/>
                    <a:pt x="36" y="4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8" name="Freeform 48">
              <a:extLst>
                <a:ext uri="{FF2B5EF4-FFF2-40B4-BE49-F238E27FC236}">
                  <a16:creationId xmlns:a16="http://schemas.microsoft.com/office/drawing/2014/main" xmlns="" id="{41A6C497-DB49-46FB-99BA-4AA787E0FDFD}"/>
                </a:ext>
              </a:extLst>
            </p:cNvPr>
            <p:cNvSpPr>
              <a:spLocks/>
            </p:cNvSpPr>
            <p:nvPr/>
          </p:nvSpPr>
          <p:spPr bwMode="auto">
            <a:xfrm>
              <a:off x="2578100" y="8477250"/>
              <a:ext cx="114300" cy="125412"/>
            </a:xfrm>
            <a:custGeom>
              <a:avLst/>
              <a:gdLst>
                <a:gd name="T0" fmla="*/ 18 w 30"/>
                <a:gd name="T1" fmla="*/ 33 h 33"/>
                <a:gd name="T2" fmla="*/ 12 w 30"/>
                <a:gd name="T3" fmla="*/ 32 h 33"/>
                <a:gd name="T4" fmla="*/ 6 w 30"/>
                <a:gd name="T5" fmla="*/ 28 h 33"/>
                <a:gd name="T6" fmla="*/ 5 w 30"/>
                <a:gd name="T7" fmla="*/ 24 h 33"/>
                <a:gd name="T8" fmla="*/ 10 w 30"/>
                <a:gd name="T9" fmla="*/ 23 h 33"/>
                <a:gd name="T10" fmla="*/ 15 w 30"/>
                <a:gd name="T11" fmla="*/ 27 h 33"/>
                <a:gd name="T12" fmla="*/ 22 w 30"/>
                <a:gd name="T13" fmla="*/ 25 h 33"/>
                <a:gd name="T14" fmla="*/ 21 w 30"/>
                <a:gd name="T15" fmla="*/ 19 h 33"/>
                <a:gd name="T16" fmla="*/ 2 w 30"/>
                <a:gd name="T17" fmla="*/ 6 h 33"/>
                <a:gd name="T18" fmla="*/ 1 w 30"/>
                <a:gd name="T19" fmla="*/ 2 h 33"/>
                <a:gd name="T20" fmla="*/ 5 w 30"/>
                <a:gd name="T21" fmla="*/ 1 h 33"/>
                <a:gd name="T22" fmla="*/ 24 w 30"/>
                <a:gd name="T23" fmla="*/ 14 h 33"/>
                <a:gd name="T24" fmla="*/ 27 w 30"/>
                <a:gd name="T25" fmla="*/ 29 h 33"/>
                <a:gd name="T26" fmla="*/ 18 w 30"/>
                <a:gd name="T27"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0" h="33">
                  <a:moveTo>
                    <a:pt x="18" y="33"/>
                  </a:moveTo>
                  <a:cubicBezTo>
                    <a:pt x="16" y="33"/>
                    <a:pt x="14" y="33"/>
                    <a:pt x="12" y="32"/>
                  </a:cubicBezTo>
                  <a:cubicBezTo>
                    <a:pt x="6" y="28"/>
                    <a:pt x="6" y="28"/>
                    <a:pt x="6" y="28"/>
                  </a:cubicBezTo>
                  <a:cubicBezTo>
                    <a:pt x="5" y="27"/>
                    <a:pt x="4" y="25"/>
                    <a:pt x="5" y="24"/>
                  </a:cubicBezTo>
                  <a:cubicBezTo>
                    <a:pt x="6" y="22"/>
                    <a:pt x="8" y="22"/>
                    <a:pt x="10" y="23"/>
                  </a:cubicBezTo>
                  <a:cubicBezTo>
                    <a:pt x="15" y="27"/>
                    <a:pt x="15" y="27"/>
                    <a:pt x="15" y="27"/>
                  </a:cubicBezTo>
                  <a:cubicBezTo>
                    <a:pt x="18" y="28"/>
                    <a:pt x="20" y="28"/>
                    <a:pt x="22" y="25"/>
                  </a:cubicBezTo>
                  <a:cubicBezTo>
                    <a:pt x="23" y="23"/>
                    <a:pt x="23" y="20"/>
                    <a:pt x="21" y="19"/>
                  </a:cubicBezTo>
                  <a:cubicBezTo>
                    <a:pt x="2" y="6"/>
                    <a:pt x="2" y="6"/>
                    <a:pt x="2" y="6"/>
                  </a:cubicBezTo>
                  <a:cubicBezTo>
                    <a:pt x="1" y="5"/>
                    <a:pt x="0" y="3"/>
                    <a:pt x="1" y="2"/>
                  </a:cubicBezTo>
                  <a:cubicBezTo>
                    <a:pt x="2" y="1"/>
                    <a:pt x="4" y="0"/>
                    <a:pt x="5" y="1"/>
                  </a:cubicBezTo>
                  <a:cubicBezTo>
                    <a:pt x="24" y="14"/>
                    <a:pt x="24" y="14"/>
                    <a:pt x="24" y="14"/>
                  </a:cubicBezTo>
                  <a:cubicBezTo>
                    <a:pt x="29" y="17"/>
                    <a:pt x="30" y="24"/>
                    <a:pt x="27" y="29"/>
                  </a:cubicBezTo>
                  <a:cubicBezTo>
                    <a:pt x="25" y="32"/>
                    <a:pt x="21" y="33"/>
                    <a:pt x="18"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59" name="Freeform 49">
              <a:extLst>
                <a:ext uri="{FF2B5EF4-FFF2-40B4-BE49-F238E27FC236}">
                  <a16:creationId xmlns:a16="http://schemas.microsoft.com/office/drawing/2014/main" xmlns="" id="{2892D27F-09B1-4D5B-8340-5FC7BF8C342B}"/>
                </a:ext>
              </a:extLst>
            </p:cNvPr>
            <p:cNvSpPr>
              <a:spLocks/>
            </p:cNvSpPr>
            <p:nvPr/>
          </p:nvSpPr>
          <p:spPr bwMode="auto">
            <a:xfrm>
              <a:off x="2506662" y="8164513"/>
              <a:ext cx="282575" cy="201612"/>
            </a:xfrm>
            <a:custGeom>
              <a:avLst/>
              <a:gdLst>
                <a:gd name="T0" fmla="*/ 61 w 75"/>
                <a:gd name="T1" fmla="*/ 53 h 53"/>
                <a:gd name="T2" fmla="*/ 40 w 75"/>
                <a:gd name="T3" fmla="*/ 41 h 53"/>
                <a:gd name="T4" fmla="*/ 34 w 75"/>
                <a:gd name="T5" fmla="*/ 32 h 53"/>
                <a:gd name="T6" fmla="*/ 24 w 75"/>
                <a:gd name="T7" fmla="*/ 36 h 53"/>
                <a:gd name="T8" fmla="*/ 10 w 75"/>
                <a:gd name="T9" fmla="*/ 36 h 53"/>
                <a:gd name="T10" fmla="*/ 0 w 75"/>
                <a:gd name="T11" fmla="*/ 26 h 53"/>
                <a:gd name="T12" fmla="*/ 0 w 75"/>
                <a:gd name="T13" fmla="*/ 23 h 53"/>
                <a:gd name="T14" fmla="*/ 2 w 75"/>
                <a:gd name="T15" fmla="*/ 22 h 53"/>
                <a:gd name="T16" fmla="*/ 46 w 75"/>
                <a:gd name="T17" fmla="*/ 4 h 53"/>
                <a:gd name="T18" fmla="*/ 68 w 75"/>
                <a:gd name="T19" fmla="*/ 1 h 53"/>
                <a:gd name="T20" fmla="*/ 70 w 75"/>
                <a:gd name="T21" fmla="*/ 5 h 53"/>
                <a:gd name="T22" fmla="*/ 67 w 75"/>
                <a:gd name="T23" fmla="*/ 7 h 53"/>
                <a:gd name="T24" fmla="*/ 48 w 75"/>
                <a:gd name="T25" fmla="*/ 10 h 53"/>
                <a:gd name="T26" fmla="*/ 7 w 75"/>
                <a:gd name="T27" fmla="*/ 26 h 53"/>
                <a:gd name="T28" fmla="*/ 22 w 75"/>
                <a:gd name="T29" fmla="*/ 30 h 53"/>
                <a:gd name="T30" fmla="*/ 35 w 75"/>
                <a:gd name="T31" fmla="*/ 26 h 53"/>
                <a:gd name="T32" fmla="*/ 38 w 75"/>
                <a:gd name="T33" fmla="*/ 27 h 53"/>
                <a:gd name="T34" fmla="*/ 45 w 75"/>
                <a:gd name="T35" fmla="*/ 38 h 53"/>
                <a:gd name="T36" fmla="*/ 57 w 75"/>
                <a:gd name="T37" fmla="*/ 46 h 53"/>
                <a:gd name="T38" fmla="*/ 70 w 75"/>
                <a:gd name="T39" fmla="*/ 44 h 53"/>
                <a:gd name="T40" fmla="*/ 74 w 75"/>
                <a:gd name="T41" fmla="*/ 45 h 53"/>
                <a:gd name="T42" fmla="*/ 73 w 75"/>
                <a:gd name="T43" fmla="*/ 49 h 53"/>
                <a:gd name="T44" fmla="*/ 61 w 75"/>
                <a:gd name="T45" fmla="*/ 5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75" h="53">
                  <a:moveTo>
                    <a:pt x="61" y="53"/>
                  </a:moveTo>
                  <a:cubicBezTo>
                    <a:pt x="53" y="53"/>
                    <a:pt x="45" y="49"/>
                    <a:pt x="40" y="41"/>
                  </a:cubicBezTo>
                  <a:cubicBezTo>
                    <a:pt x="34" y="32"/>
                    <a:pt x="34" y="32"/>
                    <a:pt x="34" y="32"/>
                  </a:cubicBezTo>
                  <a:cubicBezTo>
                    <a:pt x="24" y="36"/>
                    <a:pt x="24" y="36"/>
                    <a:pt x="24" y="36"/>
                  </a:cubicBezTo>
                  <a:cubicBezTo>
                    <a:pt x="20" y="38"/>
                    <a:pt x="15" y="38"/>
                    <a:pt x="10" y="36"/>
                  </a:cubicBezTo>
                  <a:cubicBezTo>
                    <a:pt x="6" y="34"/>
                    <a:pt x="2" y="30"/>
                    <a:pt x="0" y="26"/>
                  </a:cubicBezTo>
                  <a:cubicBezTo>
                    <a:pt x="0" y="25"/>
                    <a:pt x="0" y="24"/>
                    <a:pt x="0" y="23"/>
                  </a:cubicBezTo>
                  <a:cubicBezTo>
                    <a:pt x="1" y="23"/>
                    <a:pt x="1" y="22"/>
                    <a:pt x="2" y="22"/>
                  </a:cubicBezTo>
                  <a:cubicBezTo>
                    <a:pt x="46" y="4"/>
                    <a:pt x="46" y="4"/>
                    <a:pt x="46" y="4"/>
                  </a:cubicBezTo>
                  <a:cubicBezTo>
                    <a:pt x="53" y="1"/>
                    <a:pt x="60" y="0"/>
                    <a:pt x="68" y="1"/>
                  </a:cubicBezTo>
                  <a:cubicBezTo>
                    <a:pt x="69" y="1"/>
                    <a:pt x="70" y="3"/>
                    <a:pt x="70" y="5"/>
                  </a:cubicBezTo>
                  <a:cubicBezTo>
                    <a:pt x="70" y="6"/>
                    <a:pt x="68" y="7"/>
                    <a:pt x="67" y="7"/>
                  </a:cubicBezTo>
                  <a:cubicBezTo>
                    <a:pt x="61" y="6"/>
                    <a:pt x="54" y="7"/>
                    <a:pt x="48" y="10"/>
                  </a:cubicBezTo>
                  <a:cubicBezTo>
                    <a:pt x="7" y="26"/>
                    <a:pt x="7" y="26"/>
                    <a:pt x="7" y="26"/>
                  </a:cubicBezTo>
                  <a:cubicBezTo>
                    <a:pt x="11" y="31"/>
                    <a:pt x="17" y="33"/>
                    <a:pt x="22" y="30"/>
                  </a:cubicBezTo>
                  <a:cubicBezTo>
                    <a:pt x="35" y="26"/>
                    <a:pt x="35" y="26"/>
                    <a:pt x="35" y="26"/>
                  </a:cubicBezTo>
                  <a:cubicBezTo>
                    <a:pt x="36" y="25"/>
                    <a:pt x="37" y="26"/>
                    <a:pt x="38" y="27"/>
                  </a:cubicBezTo>
                  <a:cubicBezTo>
                    <a:pt x="45" y="38"/>
                    <a:pt x="45" y="38"/>
                    <a:pt x="45" y="38"/>
                  </a:cubicBezTo>
                  <a:cubicBezTo>
                    <a:pt x="48" y="42"/>
                    <a:pt x="52" y="45"/>
                    <a:pt x="57" y="46"/>
                  </a:cubicBezTo>
                  <a:cubicBezTo>
                    <a:pt x="61" y="47"/>
                    <a:pt x="66" y="47"/>
                    <a:pt x="70" y="44"/>
                  </a:cubicBezTo>
                  <a:cubicBezTo>
                    <a:pt x="72" y="43"/>
                    <a:pt x="73" y="44"/>
                    <a:pt x="74" y="45"/>
                  </a:cubicBezTo>
                  <a:cubicBezTo>
                    <a:pt x="75" y="46"/>
                    <a:pt x="75" y="48"/>
                    <a:pt x="73" y="49"/>
                  </a:cubicBezTo>
                  <a:cubicBezTo>
                    <a:pt x="69" y="52"/>
                    <a:pt x="65" y="53"/>
                    <a:pt x="61" y="5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0" name="Freeform 50">
              <a:extLst>
                <a:ext uri="{FF2B5EF4-FFF2-40B4-BE49-F238E27FC236}">
                  <a16:creationId xmlns:a16="http://schemas.microsoft.com/office/drawing/2014/main" xmlns="" id="{07494A12-BE73-4E1F-B91D-0AA6B62F60BF}"/>
                </a:ext>
              </a:extLst>
            </p:cNvPr>
            <p:cNvSpPr>
              <a:spLocks noEditPoints="1"/>
            </p:cNvSpPr>
            <p:nvPr/>
          </p:nvSpPr>
          <p:spPr bwMode="auto">
            <a:xfrm>
              <a:off x="2382837" y="8366125"/>
              <a:ext cx="131763" cy="141287"/>
            </a:xfrm>
            <a:custGeom>
              <a:avLst/>
              <a:gdLst>
                <a:gd name="T0" fmla="*/ 12 w 35"/>
                <a:gd name="T1" fmla="*/ 37 h 37"/>
                <a:gd name="T2" fmla="*/ 12 w 35"/>
                <a:gd name="T3" fmla="*/ 37 h 37"/>
                <a:gd name="T4" fmla="*/ 6 w 35"/>
                <a:gd name="T5" fmla="*/ 35 h 37"/>
                <a:gd name="T6" fmla="*/ 3 w 35"/>
                <a:gd name="T7" fmla="*/ 20 h 37"/>
                <a:gd name="T8" fmla="*/ 14 w 35"/>
                <a:gd name="T9" fmla="*/ 5 h 37"/>
                <a:gd name="T10" fmla="*/ 29 w 35"/>
                <a:gd name="T11" fmla="*/ 3 h 37"/>
                <a:gd name="T12" fmla="*/ 31 w 35"/>
                <a:gd name="T13" fmla="*/ 18 h 37"/>
                <a:gd name="T14" fmla="*/ 21 w 35"/>
                <a:gd name="T15" fmla="*/ 32 h 37"/>
                <a:gd name="T16" fmla="*/ 12 w 35"/>
                <a:gd name="T17" fmla="*/ 37 h 37"/>
                <a:gd name="T18" fmla="*/ 23 w 35"/>
                <a:gd name="T19" fmla="*/ 7 h 37"/>
                <a:gd name="T20" fmla="*/ 19 w 35"/>
                <a:gd name="T21" fmla="*/ 9 h 37"/>
                <a:gd name="T22" fmla="*/ 8 w 35"/>
                <a:gd name="T23" fmla="*/ 23 h 37"/>
                <a:gd name="T24" fmla="*/ 9 w 35"/>
                <a:gd name="T25" fmla="*/ 30 h 37"/>
                <a:gd name="T26" fmla="*/ 12 w 35"/>
                <a:gd name="T27" fmla="*/ 31 h 37"/>
                <a:gd name="T28" fmla="*/ 12 w 35"/>
                <a:gd name="T29" fmla="*/ 31 h 37"/>
                <a:gd name="T30" fmla="*/ 16 w 35"/>
                <a:gd name="T31" fmla="*/ 29 h 37"/>
                <a:gd name="T32" fmla="*/ 26 w 35"/>
                <a:gd name="T33" fmla="*/ 14 h 37"/>
                <a:gd name="T34" fmla="*/ 25 w 35"/>
                <a:gd name="T35" fmla="*/ 8 h 37"/>
                <a:gd name="T36" fmla="*/ 23 w 35"/>
                <a:gd name="T37"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5" h="37">
                  <a:moveTo>
                    <a:pt x="12" y="37"/>
                  </a:moveTo>
                  <a:cubicBezTo>
                    <a:pt x="12" y="37"/>
                    <a:pt x="12" y="37"/>
                    <a:pt x="12" y="37"/>
                  </a:cubicBezTo>
                  <a:cubicBezTo>
                    <a:pt x="10" y="37"/>
                    <a:pt x="8" y="36"/>
                    <a:pt x="6" y="35"/>
                  </a:cubicBezTo>
                  <a:cubicBezTo>
                    <a:pt x="1" y="31"/>
                    <a:pt x="0" y="25"/>
                    <a:pt x="3" y="20"/>
                  </a:cubicBezTo>
                  <a:cubicBezTo>
                    <a:pt x="14" y="5"/>
                    <a:pt x="14" y="5"/>
                    <a:pt x="14" y="5"/>
                  </a:cubicBezTo>
                  <a:cubicBezTo>
                    <a:pt x="17" y="1"/>
                    <a:pt x="24" y="0"/>
                    <a:pt x="29" y="3"/>
                  </a:cubicBezTo>
                  <a:cubicBezTo>
                    <a:pt x="34" y="6"/>
                    <a:pt x="35" y="13"/>
                    <a:pt x="31" y="18"/>
                  </a:cubicBezTo>
                  <a:cubicBezTo>
                    <a:pt x="21" y="32"/>
                    <a:pt x="21" y="32"/>
                    <a:pt x="21" y="32"/>
                  </a:cubicBezTo>
                  <a:cubicBezTo>
                    <a:pt x="19" y="35"/>
                    <a:pt x="15" y="37"/>
                    <a:pt x="12" y="37"/>
                  </a:cubicBezTo>
                  <a:close/>
                  <a:moveTo>
                    <a:pt x="23" y="7"/>
                  </a:moveTo>
                  <a:cubicBezTo>
                    <a:pt x="21" y="7"/>
                    <a:pt x="20" y="8"/>
                    <a:pt x="19" y="9"/>
                  </a:cubicBezTo>
                  <a:cubicBezTo>
                    <a:pt x="8" y="23"/>
                    <a:pt x="8" y="23"/>
                    <a:pt x="8" y="23"/>
                  </a:cubicBezTo>
                  <a:cubicBezTo>
                    <a:pt x="7" y="25"/>
                    <a:pt x="7" y="28"/>
                    <a:pt x="9" y="30"/>
                  </a:cubicBezTo>
                  <a:cubicBezTo>
                    <a:pt x="10" y="31"/>
                    <a:pt x="11" y="31"/>
                    <a:pt x="12" y="31"/>
                  </a:cubicBezTo>
                  <a:cubicBezTo>
                    <a:pt x="12" y="31"/>
                    <a:pt x="12" y="31"/>
                    <a:pt x="12" y="31"/>
                  </a:cubicBezTo>
                  <a:cubicBezTo>
                    <a:pt x="14" y="31"/>
                    <a:pt x="15" y="30"/>
                    <a:pt x="16" y="29"/>
                  </a:cubicBezTo>
                  <a:cubicBezTo>
                    <a:pt x="26" y="14"/>
                    <a:pt x="26" y="14"/>
                    <a:pt x="26" y="14"/>
                  </a:cubicBezTo>
                  <a:cubicBezTo>
                    <a:pt x="28" y="12"/>
                    <a:pt x="28" y="9"/>
                    <a:pt x="25" y="8"/>
                  </a:cubicBezTo>
                  <a:cubicBezTo>
                    <a:pt x="25" y="7"/>
                    <a:pt x="24" y="7"/>
                    <a:pt x="2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1" name="Freeform 51">
              <a:extLst>
                <a:ext uri="{FF2B5EF4-FFF2-40B4-BE49-F238E27FC236}">
                  <a16:creationId xmlns:a16="http://schemas.microsoft.com/office/drawing/2014/main" xmlns="" id="{C4A67B7D-25C8-4991-817D-A91EB8103D7C}"/>
                </a:ext>
              </a:extLst>
            </p:cNvPr>
            <p:cNvSpPr>
              <a:spLocks noEditPoints="1"/>
            </p:cNvSpPr>
            <p:nvPr/>
          </p:nvSpPr>
          <p:spPr bwMode="auto">
            <a:xfrm>
              <a:off x="2428875" y="8378825"/>
              <a:ext cx="149225" cy="163512"/>
            </a:xfrm>
            <a:custGeom>
              <a:avLst/>
              <a:gdLst>
                <a:gd name="T0" fmla="*/ 13 w 40"/>
                <a:gd name="T1" fmla="*/ 43 h 43"/>
                <a:gd name="T2" fmla="*/ 13 w 40"/>
                <a:gd name="T3" fmla="*/ 43 h 43"/>
                <a:gd name="T4" fmla="*/ 6 w 40"/>
                <a:gd name="T5" fmla="*/ 41 h 43"/>
                <a:gd name="T6" fmla="*/ 4 w 40"/>
                <a:gd name="T7" fmla="*/ 26 h 43"/>
                <a:gd name="T8" fmla="*/ 19 w 40"/>
                <a:gd name="T9" fmla="*/ 5 h 43"/>
                <a:gd name="T10" fmla="*/ 34 w 40"/>
                <a:gd name="T11" fmla="*/ 3 h 43"/>
                <a:gd name="T12" fmla="*/ 36 w 40"/>
                <a:gd name="T13" fmla="*/ 18 h 43"/>
                <a:gd name="T14" fmla="*/ 21 w 40"/>
                <a:gd name="T15" fmla="*/ 39 h 43"/>
                <a:gd name="T16" fmla="*/ 13 w 40"/>
                <a:gd name="T17" fmla="*/ 43 h 43"/>
                <a:gd name="T18" fmla="*/ 28 w 40"/>
                <a:gd name="T19" fmla="*/ 7 h 43"/>
                <a:gd name="T20" fmla="*/ 24 w 40"/>
                <a:gd name="T21" fmla="*/ 9 h 43"/>
                <a:gd name="T22" fmla="*/ 9 w 40"/>
                <a:gd name="T23" fmla="*/ 29 h 43"/>
                <a:gd name="T24" fmla="*/ 10 w 40"/>
                <a:gd name="T25" fmla="*/ 36 h 43"/>
                <a:gd name="T26" fmla="*/ 16 w 40"/>
                <a:gd name="T27" fmla="*/ 35 h 43"/>
                <a:gd name="T28" fmla="*/ 31 w 40"/>
                <a:gd name="T29" fmla="*/ 15 h 43"/>
                <a:gd name="T30" fmla="*/ 32 w 40"/>
                <a:gd name="T31" fmla="*/ 11 h 43"/>
                <a:gd name="T32" fmla="*/ 30 w 40"/>
                <a:gd name="T33" fmla="*/ 8 h 43"/>
                <a:gd name="T34" fmla="*/ 28 w 40"/>
                <a:gd name="T35" fmla="*/ 7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43">
                  <a:moveTo>
                    <a:pt x="13" y="43"/>
                  </a:moveTo>
                  <a:cubicBezTo>
                    <a:pt x="13" y="43"/>
                    <a:pt x="13" y="43"/>
                    <a:pt x="13" y="43"/>
                  </a:cubicBezTo>
                  <a:cubicBezTo>
                    <a:pt x="10" y="43"/>
                    <a:pt x="8" y="42"/>
                    <a:pt x="6" y="41"/>
                  </a:cubicBezTo>
                  <a:cubicBezTo>
                    <a:pt x="1" y="37"/>
                    <a:pt x="0" y="31"/>
                    <a:pt x="4" y="26"/>
                  </a:cubicBezTo>
                  <a:cubicBezTo>
                    <a:pt x="19" y="5"/>
                    <a:pt x="19" y="5"/>
                    <a:pt x="19" y="5"/>
                  </a:cubicBezTo>
                  <a:cubicBezTo>
                    <a:pt x="22" y="1"/>
                    <a:pt x="29" y="0"/>
                    <a:pt x="34" y="3"/>
                  </a:cubicBezTo>
                  <a:cubicBezTo>
                    <a:pt x="39" y="7"/>
                    <a:pt x="40" y="13"/>
                    <a:pt x="36" y="18"/>
                  </a:cubicBezTo>
                  <a:cubicBezTo>
                    <a:pt x="21" y="39"/>
                    <a:pt x="21" y="39"/>
                    <a:pt x="21" y="39"/>
                  </a:cubicBezTo>
                  <a:cubicBezTo>
                    <a:pt x="19" y="41"/>
                    <a:pt x="16" y="43"/>
                    <a:pt x="13" y="43"/>
                  </a:cubicBezTo>
                  <a:close/>
                  <a:moveTo>
                    <a:pt x="28" y="7"/>
                  </a:moveTo>
                  <a:cubicBezTo>
                    <a:pt x="26" y="7"/>
                    <a:pt x="25" y="8"/>
                    <a:pt x="24" y="9"/>
                  </a:cubicBezTo>
                  <a:cubicBezTo>
                    <a:pt x="9" y="29"/>
                    <a:pt x="9" y="29"/>
                    <a:pt x="9" y="29"/>
                  </a:cubicBezTo>
                  <a:cubicBezTo>
                    <a:pt x="7" y="32"/>
                    <a:pt x="8" y="35"/>
                    <a:pt x="10" y="36"/>
                  </a:cubicBezTo>
                  <a:cubicBezTo>
                    <a:pt x="12" y="38"/>
                    <a:pt x="15" y="37"/>
                    <a:pt x="16" y="35"/>
                  </a:cubicBezTo>
                  <a:cubicBezTo>
                    <a:pt x="31" y="15"/>
                    <a:pt x="31" y="15"/>
                    <a:pt x="31" y="15"/>
                  </a:cubicBezTo>
                  <a:cubicBezTo>
                    <a:pt x="32" y="14"/>
                    <a:pt x="32" y="12"/>
                    <a:pt x="32" y="11"/>
                  </a:cubicBezTo>
                  <a:cubicBezTo>
                    <a:pt x="32" y="10"/>
                    <a:pt x="31" y="9"/>
                    <a:pt x="30" y="8"/>
                  </a:cubicBezTo>
                  <a:cubicBezTo>
                    <a:pt x="29" y="7"/>
                    <a:pt x="29" y="7"/>
                    <a:pt x="28"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2" name="Freeform 52">
              <a:extLst>
                <a:ext uri="{FF2B5EF4-FFF2-40B4-BE49-F238E27FC236}">
                  <a16:creationId xmlns:a16="http://schemas.microsoft.com/office/drawing/2014/main" xmlns="" id="{F4D21826-9D59-46ED-8694-53AED3D306A2}"/>
                </a:ext>
              </a:extLst>
            </p:cNvPr>
            <p:cNvSpPr>
              <a:spLocks noEditPoints="1"/>
            </p:cNvSpPr>
            <p:nvPr/>
          </p:nvSpPr>
          <p:spPr bwMode="auto">
            <a:xfrm>
              <a:off x="2476500" y="8435975"/>
              <a:ext cx="131763" cy="139700"/>
            </a:xfrm>
            <a:custGeom>
              <a:avLst/>
              <a:gdLst>
                <a:gd name="T0" fmla="*/ 12 w 35"/>
                <a:gd name="T1" fmla="*/ 37 h 37"/>
                <a:gd name="T2" fmla="*/ 12 w 35"/>
                <a:gd name="T3" fmla="*/ 37 h 37"/>
                <a:gd name="T4" fmla="*/ 6 w 35"/>
                <a:gd name="T5" fmla="*/ 35 h 37"/>
                <a:gd name="T6" fmla="*/ 3 w 35"/>
                <a:gd name="T7" fmla="*/ 20 h 37"/>
                <a:gd name="T8" fmla="*/ 14 w 35"/>
                <a:gd name="T9" fmla="*/ 6 h 37"/>
                <a:gd name="T10" fmla="*/ 29 w 35"/>
                <a:gd name="T11" fmla="*/ 3 h 37"/>
                <a:gd name="T12" fmla="*/ 31 w 35"/>
                <a:gd name="T13" fmla="*/ 18 h 37"/>
                <a:gd name="T14" fmla="*/ 21 w 35"/>
                <a:gd name="T15" fmla="*/ 33 h 37"/>
                <a:gd name="T16" fmla="*/ 12 w 35"/>
                <a:gd name="T17" fmla="*/ 37 h 37"/>
                <a:gd name="T18" fmla="*/ 23 w 35"/>
                <a:gd name="T19" fmla="*/ 7 h 37"/>
                <a:gd name="T20" fmla="*/ 19 w 35"/>
                <a:gd name="T21" fmla="*/ 9 h 37"/>
                <a:gd name="T22" fmla="*/ 8 w 35"/>
                <a:gd name="T23" fmla="*/ 24 h 37"/>
                <a:gd name="T24" fmla="*/ 9 w 35"/>
                <a:gd name="T25" fmla="*/ 30 h 37"/>
                <a:gd name="T26" fmla="*/ 16 w 35"/>
                <a:gd name="T27" fmla="*/ 29 h 37"/>
                <a:gd name="T28" fmla="*/ 27 w 35"/>
                <a:gd name="T29" fmla="*/ 15 h 37"/>
                <a:gd name="T30" fmla="*/ 27 w 35"/>
                <a:gd name="T31" fmla="*/ 11 h 37"/>
                <a:gd name="T32" fmla="*/ 26 w 35"/>
                <a:gd name="T33" fmla="*/ 8 h 37"/>
                <a:gd name="T34" fmla="*/ 23 w 35"/>
                <a:gd name="T35" fmla="*/ 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5" h="37">
                  <a:moveTo>
                    <a:pt x="12" y="37"/>
                  </a:moveTo>
                  <a:cubicBezTo>
                    <a:pt x="12" y="37"/>
                    <a:pt x="12" y="37"/>
                    <a:pt x="12" y="37"/>
                  </a:cubicBezTo>
                  <a:cubicBezTo>
                    <a:pt x="10" y="37"/>
                    <a:pt x="8" y="36"/>
                    <a:pt x="6" y="35"/>
                  </a:cubicBezTo>
                  <a:cubicBezTo>
                    <a:pt x="1" y="32"/>
                    <a:pt x="0" y="25"/>
                    <a:pt x="3" y="20"/>
                  </a:cubicBezTo>
                  <a:cubicBezTo>
                    <a:pt x="14" y="6"/>
                    <a:pt x="14" y="6"/>
                    <a:pt x="14" y="6"/>
                  </a:cubicBezTo>
                  <a:cubicBezTo>
                    <a:pt x="17" y="1"/>
                    <a:pt x="24" y="0"/>
                    <a:pt x="29" y="3"/>
                  </a:cubicBezTo>
                  <a:cubicBezTo>
                    <a:pt x="34" y="7"/>
                    <a:pt x="35" y="13"/>
                    <a:pt x="31" y="18"/>
                  </a:cubicBezTo>
                  <a:cubicBezTo>
                    <a:pt x="21" y="33"/>
                    <a:pt x="21" y="33"/>
                    <a:pt x="21" y="33"/>
                  </a:cubicBezTo>
                  <a:cubicBezTo>
                    <a:pt x="19" y="36"/>
                    <a:pt x="16" y="37"/>
                    <a:pt x="12" y="37"/>
                  </a:cubicBezTo>
                  <a:close/>
                  <a:moveTo>
                    <a:pt x="23" y="7"/>
                  </a:moveTo>
                  <a:cubicBezTo>
                    <a:pt x="21" y="7"/>
                    <a:pt x="20" y="8"/>
                    <a:pt x="19" y="9"/>
                  </a:cubicBezTo>
                  <a:cubicBezTo>
                    <a:pt x="8" y="24"/>
                    <a:pt x="8" y="24"/>
                    <a:pt x="8" y="24"/>
                  </a:cubicBezTo>
                  <a:cubicBezTo>
                    <a:pt x="7" y="26"/>
                    <a:pt x="7" y="29"/>
                    <a:pt x="9" y="30"/>
                  </a:cubicBezTo>
                  <a:cubicBezTo>
                    <a:pt x="11" y="32"/>
                    <a:pt x="15" y="31"/>
                    <a:pt x="16" y="29"/>
                  </a:cubicBezTo>
                  <a:cubicBezTo>
                    <a:pt x="27" y="15"/>
                    <a:pt x="27" y="15"/>
                    <a:pt x="27" y="15"/>
                  </a:cubicBezTo>
                  <a:cubicBezTo>
                    <a:pt x="27" y="14"/>
                    <a:pt x="28" y="12"/>
                    <a:pt x="27" y="11"/>
                  </a:cubicBezTo>
                  <a:cubicBezTo>
                    <a:pt x="27" y="10"/>
                    <a:pt x="27" y="9"/>
                    <a:pt x="26" y="8"/>
                  </a:cubicBezTo>
                  <a:cubicBezTo>
                    <a:pt x="25" y="7"/>
                    <a:pt x="24" y="7"/>
                    <a:pt x="23"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3" name="Freeform 53">
              <a:extLst>
                <a:ext uri="{FF2B5EF4-FFF2-40B4-BE49-F238E27FC236}">
                  <a16:creationId xmlns:a16="http://schemas.microsoft.com/office/drawing/2014/main" xmlns="" id="{B4DE7B71-27A5-483E-B580-5B3C47DD3C4D}"/>
                </a:ext>
              </a:extLst>
            </p:cNvPr>
            <p:cNvSpPr>
              <a:spLocks noEditPoints="1"/>
            </p:cNvSpPr>
            <p:nvPr/>
          </p:nvSpPr>
          <p:spPr bwMode="auto">
            <a:xfrm>
              <a:off x="2525712" y="8491538"/>
              <a:ext cx="112713" cy="119062"/>
            </a:xfrm>
            <a:custGeom>
              <a:avLst/>
              <a:gdLst>
                <a:gd name="T0" fmla="*/ 12 w 30"/>
                <a:gd name="T1" fmla="*/ 31 h 31"/>
                <a:gd name="T2" fmla="*/ 12 w 30"/>
                <a:gd name="T3" fmla="*/ 31 h 31"/>
                <a:gd name="T4" fmla="*/ 5 w 30"/>
                <a:gd name="T5" fmla="*/ 29 h 31"/>
                <a:gd name="T6" fmla="*/ 3 w 30"/>
                <a:gd name="T7" fmla="*/ 14 h 31"/>
                <a:gd name="T8" fmla="*/ 9 w 30"/>
                <a:gd name="T9" fmla="*/ 6 h 31"/>
                <a:gd name="T10" fmla="*/ 24 w 30"/>
                <a:gd name="T11" fmla="*/ 3 h 31"/>
                <a:gd name="T12" fmla="*/ 27 w 30"/>
                <a:gd name="T13" fmla="*/ 18 h 31"/>
                <a:gd name="T14" fmla="*/ 20 w 30"/>
                <a:gd name="T15" fmla="*/ 27 h 31"/>
                <a:gd name="T16" fmla="*/ 12 w 30"/>
                <a:gd name="T17" fmla="*/ 31 h 31"/>
                <a:gd name="T18" fmla="*/ 18 w 30"/>
                <a:gd name="T19" fmla="*/ 7 h 31"/>
                <a:gd name="T20" fmla="*/ 14 w 30"/>
                <a:gd name="T21" fmla="*/ 9 h 31"/>
                <a:gd name="T22" fmla="*/ 8 w 30"/>
                <a:gd name="T23" fmla="*/ 18 h 31"/>
                <a:gd name="T24" fmla="*/ 9 w 30"/>
                <a:gd name="T25" fmla="*/ 24 h 31"/>
                <a:gd name="T26" fmla="*/ 12 w 30"/>
                <a:gd name="T27" fmla="*/ 25 h 31"/>
                <a:gd name="T28" fmla="*/ 12 w 30"/>
                <a:gd name="T29" fmla="*/ 25 h 31"/>
                <a:gd name="T30" fmla="*/ 16 w 30"/>
                <a:gd name="T31" fmla="*/ 23 h 31"/>
                <a:gd name="T32" fmla="*/ 22 w 30"/>
                <a:gd name="T33" fmla="*/ 15 h 31"/>
                <a:gd name="T34" fmla="*/ 21 w 30"/>
                <a:gd name="T35" fmla="*/ 8 h 31"/>
                <a:gd name="T36" fmla="*/ 18 w 30"/>
                <a:gd name="T37"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0" h="31">
                  <a:moveTo>
                    <a:pt x="12" y="31"/>
                  </a:moveTo>
                  <a:cubicBezTo>
                    <a:pt x="12" y="31"/>
                    <a:pt x="12" y="31"/>
                    <a:pt x="12" y="31"/>
                  </a:cubicBezTo>
                  <a:cubicBezTo>
                    <a:pt x="9" y="31"/>
                    <a:pt x="7" y="31"/>
                    <a:pt x="5" y="29"/>
                  </a:cubicBezTo>
                  <a:cubicBezTo>
                    <a:pt x="1" y="26"/>
                    <a:pt x="0" y="19"/>
                    <a:pt x="3" y="14"/>
                  </a:cubicBezTo>
                  <a:cubicBezTo>
                    <a:pt x="9" y="6"/>
                    <a:pt x="9" y="6"/>
                    <a:pt x="9" y="6"/>
                  </a:cubicBezTo>
                  <a:cubicBezTo>
                    <a:pt x="13" y="1"/>
                    <a:pt x="20" y="0"/>
                    <a:pt x="24" y="3"/>
                  </a:cubicBezTo>
                  <a:cubicBezTo>
                    <a:pt x="29" y="7"/>
                    <a:pt x="30" y="13"/>
                    <a:pt x="27" y="18"/>
                  </a:cubicBezTo>
                  <a:cubicBezTo>
                    <a:pt x="20" y="27"/>
                    <a:pt x="20" y="27"/>
                    <a:pt x="20" y="27"/>
                  </a:cubicBezTo>
                  <a:cubicBezTo>
                    <a:pt x="18" y="30"/>
                    <a:pt x="15" y="31"/>
                    <a:pt x="12" y="31"/>
                  </a:cubicBezTo>
                  <a:close/>
                  <a:moveTo>
                    <a:pt x="18" y="7"/>
                  </a:moveTo>
                  <a:cubicBezTo>
                    <a:pt x="17" y="7"/>
                    <a:pt x="15" y="8"/>
                    <a:pt x="14" y="9"/>
                  </a:cubicBezTo>
                  <a:cubicBezTo>
                    <a:pt x="8" y="18"/>
                    <a:pt x="8" y="18"/>
                    <a:pt x="8" y="18"/>
                  </a:cubicBezTo>
                  <a:cubicBezTo>
                    <a:pt x="6" y="20"/>
                    <a:pt x="7" y="23"/>
                    <a:pt x="9" y="24"/>
                  </a:cubicBezTo>
                  <a:cubicBezTo>
                    <a:pt x="10" y="25"/>
                    <a:pt x="11" y="25"/>
                    <a:pt x="12" y="25"/>
                  </a:cubicBezTo>
                  <a:cubicBezTo>
                    <a:pt x="12" y="25"/>
                    <a:pt x="12" y="25"/>
                    <a:pt x="12" y="25"/>
                  </a:cubicBezTo>
                  <a:cubicBezTo>
                    <a:pt x="13" y="25"/>
                    <a:pt x="15" y="25"/>
                    <a:pt x="16" y="23"/>
                  </a:cubicBezTo>
                  <a:cubicBezTo>
                    <a:pt x="22" y="15"/>
                    <a:pt x="22" y="15"/>
                    <a:pt x="22" y="15"/>
                  </a:cubicBezTo>
                  <a:cubicBezTo>
                    <a:pt x="23" y="13"/>
                    <a:pt x="23" y="10"/>
                    <a:pt x="21" y="8"/>
                  </a:cubicBezTo>
                  <a:cubicBezTo>
                    <a:pt x="20" y="7"/>
                    <a:pt x="19" y="7"/>
                    <a:pt x="18"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4" name="Freeform 54">
              <a:extLst>
                <a:ext uri="{FF2B5EF4-FFF2-40B4-BE49-F238E27FC236}">
                  <a16:creationId xmlns:a16="http://schemas.microsoft.com/office/drawing/2014/main" xmlns="" id="{0C8317BF-BB21-47E4-ABCB-F8E24590CB2B}"/>
                </a:ext>
              </a:extLst>
            </p:cNvPr>
            <p:cNvSpPr>
              <a:spLocks/>
            </p:cNvSpPr>
            <p:nvPr/>
          </p:nvSpPr>
          <p:spPr bwMode="auto">
            <a:xfrm>
              <a:off x="2278062" y="8131175"/>
              <a:ext cx="247650" cy="296862"/>
            </a:xfrm>
            <a:custGeom>
              <a:avLst/>
              <a:gdLst>
                <a:gd name="T0" fmla="*/ 23 w 66"/>
                <a:gd name="T1" fmla="*/ 78 h 78"/>
                <a:gd name="T2" fmla="*/ 21 w 66"/>
                <a:gd name="T3" fmla="*/ 78 h 78"/>
                <a:gd name="T4" fmla="*/ 1 w 66"/>
                <a:gd name="T5" fmla="*/ 62 h 78"/>
                <a:gd name="T6" fmla="*/ 1 w 66"/>
                <a:gd name="T7" fmla="*/ 58 h 78"/>
                <a:gd name="T8" fmla="*/ 5 w 66"/>
                <a:gd name="T9" fmla="*/ 57 h 78"/>
                <a:gd name="T10" fmla="*/ 22 w 66"/>
                <a:gd name="T11" fmla="*/ 71 h 78"/>
                <a:gd name="T12" fmla="*/ 58 w 66"/>
                <a:gd name="T13" fmla="*/ 18 h 78"/>
                <a:gd name="T14" fmla="*/ 41 w 66"/>
                <a:gd name="T15" fmla="*/ 6 h 78"/>
                <a:gd name="T16" fmla="*/ 41 w 66"/>
                <a:gd name="T17" fmla="*/ 2 h 78"/>
                <a:gd name="T18" fmla="*/ 45 w 66"/>
                <a:gd name="T19" fmla="*/ 1 h 78"/>
                <a:gd name="T20" fmla="*/ 64 w 66"/>
                <a:gd name="T21" fmla="*/ 14 h 78"/>
                <a:gd name="T22" fmla="*/ 65 w 66"/>
                <a:gd name="T23" fmla="*/ 19 h 78"/>
                <a:gd name="T24" fmla="*/ 26 w 66"/>
                <a:gd name="T25" fmla="*/ 77 h 78"/>
                <a:gd name="T26" fmla="*/ 24 w 66"/>
                <a:gd name="T27" fmla="*/ 78 h 78"/>
                <a:gd name="T28" fmla="*/ 23 w 66"/>
                <a:gd name="T2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78">
                  <a:moveTo>
                    <a:pt x="23" y="78"/>
                  </a:moveTo>
                  <a:cubicBezTo>
                    <a:pt x="22" y="78"/>
                    <a:pt x="22" y="78"/>
                    <a:pt x="21" y="78"/>
                  </a:cubicBezTo>
                  <a:cubicBezTo>
                    <a:pt x="1" y="62"/>
                    <a:pt x="1" y="62"/>
                    <a:pt x="1" y="62"/>
                  </a:cubicBezTo>
                  <a:cubicBezTo>
                    <a:pt x="0" y="61"/>
                    <a:pt x="0" y="59"/>
                    <a:pt x="1" y="58"/>
                  </a:cubicBezTo>
                  <a:cubicBezTo>
                    <a:pt x="2" y="56"/>
                    <a:pt x="4" y="56"/>
                    <a:pt x="5" y="57"/>
                  </a:cubicBezTo>
                  <a:cubicBezTo>
                    <a:pt x="22" y="71"/>
                    <a:pt x="22" y="71"/>
                    <a:pt x="22" y="71"/>
                  </a:cubicBezTo>
                  <a:cubicBezTo>
                    <a:pt x="58" y="18"/>
                    <a:pt x="58" y="18"/>
                    <a:pt x="58" y="18"/>
                  </a:cubicBezTo>
                  <a:cubicBezTo>
                    <a:pt x="41" y="6"/>
                    <a:pt x="41" y="6"/>
                    <a:pt x="41" y="6"/>
                  </a:cubicBezTo>
                  <a:cubicBezTo>
                    <a:pt x="40" y="5"/>
                    <a:pt x="40" y="3"/>
                    <a:pt x="41" y="2"/>
                  </a:cubicBezTo>
                  <a:cubicBezTo>
                    <a:pt x="41" y="0"/>
                    <a:pt x="43" y="0"/>
                    <a:pt x="45" y="1"/>
                  </a:cubicBezTo>
                  <a:cubicBezTo>
                    <a:pt x="64" y="14"/>
                    <a:pt x="64" y="14"/>
                    <a:pt x="64" y="14"/>
                  </a:cubicBezTo>
                  <a:cubicBezTo>
                    <a:pt x="66" y="15"/>
                    <a:pt x="66" y="17"/>
                    <a:pt x="65" y="19"/>
                  </a:cubicBezTo>
                  <a:cubicBezTo>
                    <a:pt x="26" y="77"/>
                    <a:pt x="26" y="77"/>
                    <a:pt x="26" y="77"/>
                  </a:cubicBezTo>
                  <a:cubicBezTo>
                    <a:pt x="25" y="78"/>
                    <a:pt x="24" y="78"/>
                    <a:pt x="24" y="78"/>
                  </a:cubicBezTo>
                  <a:cubicBezTo>
                    <a:pt x="23" y="78"/>
                    <a:pt x="23" y="78"/>
                    <a:pt x="23" y="7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5" name="Freeform 55">
              <a:extLst>
                <a:ext uri="{FF2B5EF4-FFF2-40B4-BE49-F238E27FC236}">
                  <a16:creationId xmlns:a16="http://schemas.microsoft.com/office/drawing/2014/main" xmlns="" id="{72CA2CFC-370D-47E8-B896-1BA449EB06C5}"/>
                </a:ext>
              </a:extLst>
            </p:cNvPr>
            <p:cNvSpPr>
              <a:spLocks/>
            </p:cNvSpPr>
            <p:nvPr/>
          </p:nvSpPr>
          <p:spPr bwMode="auto">
            <a:xfrm>
              <a:off x="2747962" y="8131175"/>
              <a:ext cx="215900" cy="304800"/>
            </a:xfrm>
            <a:custGeom>
              <a:avLst/>
              <a:gdLst>
                <a:gd name="T0" fmla="*/ 29 w 57"/>
                <a:gd name="T1" fmla="*/ 80 h 80"/>
                <a:gd name="T2" fmla="*/ 28 w 57"/>
                <a:gd name="T3" fmla="*/ 80 h 80"/>
                <a:gd name="T4" fmla="*/ 27 w 57"/>
                <a:gd name="T5" fmla="*/ 78 h 80"/>
                <a:gd name="T6" fmla="*/ 1 w 57"/>
                <a:gd name="T7" fmla="*/ 13 h 80"/>
                <a:gd name="T8" fmla="*/ 1 w 57"/>
                <a:gd name="T9" fmla="*/ 11 h 80"/>
                <a:gd name="T10" fmla="*/ 2 w 57"/>
                <a:gd name="T11" fmla="*/ 9 h 80"/>
                <a:gd name="T12" fmla="*/ 25 w 57"/>
                <a:gd name="T13" fmla="*/ 1 h 80"/>
                <a:gd name="T14" fmla="*/ 29 w 57"/>
                <a:gd name="T15" fmla="*/ 2 h 80"/>
                <a:gd name="T16" fmla="*/ 27 w 57"/>
                <a:gd name="T17" fmla="*/ 6 h 80"/>
                <a:gd name="T18" fmla="*/ 7 w 57"/>
                <a:gd name="T19" fmla="*/ 14 h 80"/>
                <a:gd name="T20" fmla="*/ 31 w 57"/>
                <a:gd name="T21" fmla="*/ 73 h 80"/>
                <a:gd name="T22" fmla="*/ 53 w 57"/>
                <a:gd name="T23" fmla="*/ 65 h 80"/>
                <a:gd name="T24" fmla="*/ 57 w 57"/>
                <a:gd name="T25" fmla="*/ 66 h 80"/>
                <a:gd name="T26" fmla="*/ 55 w 57"/>
                <a:gd name="T27" fmla="*/ 70 h 80"/>
                <a:gd name="T28" fmla="*/ 31 w 57"/>
                <a:gd name="T29" fmla="*/ 80 h 80"/>
                <a:gd name="T30" fmla="*/ 29 w 57"/>
                <a:gd name="T3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7" h="80">
                  <a:moveTo>
                    <a:pt x="29" y="80"/>
                  </a:moveTo>
                  <a:cubicBezTo>
                    <a:pt x="29" y="80"/>
                    <a:pt x="29" y="80"/>
                    <a:pt x="28" y="80"/>
                  </a:cubicBezTo>
                  <a:cubicBezTo>
                    <a:pt x="28" y="80"/>
                    <a:pt x="27" y="79"/>
                    <a:pt x="27" y="78"/>
                  </a:cubicBezTo>
                  <a:cubicBezTo>
                    <a:pt x="1" y="13"/>
                    <a:pt x="1" y="13"/>
                    <a:pt x="1" y="13"/>
                  </a:cubicBezTo>
                  <a:cubicBezTo>
                    <a:pt x="0" y="12"/>
                    <a:pt x="0" y="12"/>
                    <a:pt x="1" y="11"/>
                  </a:cubicBezTo>
                  <a:cubicBezTo>
                    <a:pt x="1" y="10"/>
                    <a:pt x="1" y="9"/>
                    <a:pt x="2" y="9"/>
                  </a:cubicBezTo>
                  <a:cubicBezTo>
                    <a:pt x="25" y="1"/>
                    <a:pt x="25" y="1"/>
                    <a:pt x="25" y="1"/>
                  </a:cubicBezTo>
                  <a:cubicBezTo>
                    <a:pt x="27" y="0"/>
                    <a:pt x="28" y="1"/>
                    <a:pt x="29" y="2"/>
                  </a:cubicBezTo>
                  <a:cubicBezTo>
                    <a:pt x="29" y="4"/>
                    <a:pt x="29" y="6"/>
                    <a:pt x="27" y="6"/>
                  </a:cubicBezTo>
                  <a:cubicBezTo>
                    <a:pt x="7" y="14"/>
                    <a:pt x="7" y="14"/>
                    <a:pt x="7" y="14"/>
                  </a:cubicBezTo>
                  <a:cubicBezTo>
                    <a:pt x="31" y="73"/>
                    <a:pt x="31" y="73"/>
                    <a:pt x="31" y="73"/>
                  </a:cubicBezTo>
                  <a:cubicBezTo>
                    <a:pt x="53" y="65"/>
                    <a:pt x="53" y="65"/>
                    <a:pt x="53" y="65"/>
                  </a:cubicBezTo>
                  <a:cubicBezTo>
                    <a:pt x="54" y="64"/>
                    <a:pt x="56" y="65"/>
                    <a:pt x="57" y="66"/>
                  </a:cubicBezTo>
                  <a:cubicBezTo>
                    <a:pt x="57" y="68"/>
                    <a:pt x="57" y="70"/>
                    <a:pt x="55" y="70"/>
                  </a:cubicBezTo>
                  <a:cubicBezTo>
                    <a:pt x="31" y="80"/>
                    <a:pt x="31" y="80"/>
                    <a:pt x="31" y="80"/>
                  </a:cubicBezTo>
                  <a:cubicBezTo>
                    <a:pt x="30" y="80"/>
                    <a:pt x="30" y="80"/>
                    <a:pt x="29" y="8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grpSp>
        <p:nvGrpSpPr>
          <p:cNvPr id="77" name="קבוצה 76">
            <a:extLst>
              <a:ext uri="{FF2B5EF4-FFF2-40B4-BE49-F238E27FC236}">
                <a16:creationId xmlns:a16="http://schemas.microsoft.com/office/drawing/2014/main" xmlns="" id="{6F2204EF-90F6-4EED-AA13-4485A4EBE5CD}"/>
              </a:ext>
            </a:extLst>
          </p:cNvPr>
          <p:cNvGrpSpPr/>
          <p:nvPr/>
        </p:nvGrpSpPr>
        <p:grpSpPr>
          <a:xfrm>
            <a:off x="5510517" y="519051"/>
            <a:ext cx="530462" cy="570606"/>
            <a:chOff x="-284163" y="7796213"/>
            <a:chExt cx="587375" cy="631825"/>
          </a:xfrm>
          <a:solidFill>
            <a:srgbClr val="3E9CA1"/>
          </a:solidFill>
        </p:grpSpPr>
        <p:sp>
          <p:nvSpPr>
            <p:cNvPr id="66" name="Freeform 56">
              <a:extLst>
                <a:ext uri="{FF2B5EF4-FFF2-40B4-BE49-F238E27FC236}">
                  <a16:creationId xmlns:a16="http://schemas.microsoft.com/office/drawing/2014/main" xmlns="" id="{CEC3A0A3-ED65-47CE-8E8E-84A474EF7355}"/>
                </a:ext>
              </a:extLst>
            </p:cNvPr>
            <p:cNvSpPr>
              <a:spLocks noEditPoints="1"/>
            </p:cNvSpPr>
            <p:nvPr/>
          </p:nvSpPr>
          <p:spPr bwMode="auto">
            <a:xfrm>
              <a:off x="-141288" y="7796213"/>
              <a:ext cx="444500" cy="403225"/>
            </a:xfrm>
            <a:custGeom>
              <a:avLst/>
              <a:gdLst>
                <a:gd name="T0" fmla="*/ 59 w 118"/>
                <a:gd name="T1" fmla="*/ 106 h 106"/>
                <a:gd name="T2" fmla="*/ 25 w 118"/>
                <a:gd name="T3" fmla="*/ 94 h 106"/>
                <a:gd name="T4" fmla="*/ 18 w 118"/>
                <a:gd name="T5" fmla="*/ 20 h 106"/>
                <a:gd name="T6" fmla="*/ 59 w 118"/>
                <a:gd name="T7" fmla="*/ 0 h 106"/>
                <a:gd name="T8" fmla="*/ 93 w 118"/>
                <a:gd name="T9" fmla="*/ 12 h 106"/>
                <a:gd name="T10" fmla="*/ 100 w 118"/>
                <a:gd name="T11" fmla="*/ 87 h 106"/>
                <a:gd name="T12" fmla="*/ 59 w 118"/>
                <a:gd name="T13" fmla="*/ 106 h 106"/>
                <a:gd name="T14" fmla="*/ 59 w 118"/>
                <a:gd name="T15" fmla="*/ 6 h 106"/>
                <a:gd name="T16" fmla="*/ 23 w 118"/>
                <a:gd name="T17" fmla="*/ 23 h 106"/>
                <a:gd name="T18" fmla="*/ 29 w 118"/>
                <a:gd name="T19" fmla="*/ 90 h 106"/>
                <a:gd name="T20" fmla="*/ 59 w 118"/>
                <a:gd name="T21" fmla="*/ 100 h 106"/>
                <a:gd name="T22" fmla="*/ 95 w 118"/>
                <a:gd name="T23" fmla="*/ 83 h 106"/>
                <a:gd name="T24" fmla="*/ 89 w 118"/>
                <a:gd name="T25" fmla="*/ 17 h 106"/>
                <a:gd name="T26" fmla="*/ 59 w 118"/>
                <a:gd name="T27" fmla="*/ 6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8" h="106">
                  <a:moveTo>
                    <a:pt x="59" y="106"/>
                  </a:moveTo>
                  <a:cubicBezTo>
                    <a:pt x="47" y="106"/>
                    <a:pt x="35" y="102"/>
                    <a:pt x="25" y="94"/>
                  </a:cubicBezTo>
                  <a:cubicBezTo>
                    <a:pt x="3" y="76"/>
                    <a:pt x="0" y="42"/>
                    <a:pt x="18" y="20"/>
                  </a:cubicBezTo>
                  <a:cubicBezTo>
                    <a:pt x="28" y="7"/>
                    <a:pt x="43" y="0"/>
                    <a:pt x="59" y="0"/>
                  </a:cubicBezTo>
                  <a:cubicBezTo>
                    <a:pt x="71" y="0"/>
                    <a:pt x="83" y="5"/>
                    <a:pt x="93" y="12"/>
                  </a:cubicBezTo>
                  <a:cubicBezTo>
                    <a:pt x="115" y="31"/>
                    <a:pt x="118" y="64"/>
                    <a:pt x="100" y="87"/>
                  </a:cubicBezTo>
                  <a:cubicBezTo>
                    <a:pt x="90" y="99"/>
                    <a:pt x="75" y="106"/>
                    <a:pt x="59" y="106"/>
                  </a:cubicBezTo>
                  <a:close/>
                  <a:moveTo>
                    <a:pt x="59" y="6"/>
                  </a:moveTo>
                  <a:cubicBezTo>
                    <a:pt x="45" y="6"/>
                    <a:pt x="32" y="13"/>
                    <a:pt x="23" y="23"/>
                  </a:cubicBezTo>
                  <a:cubicBezTo>
                    <a:pt x="6" y="44"/>
                    <a:pt x="9" y="73"/>
                    <a:pt x="29" y="90"/>
                  </a:cubicBezTo>
                  <a:cubicBezTo>
                    <a:pt x="38" y="97"/>
                    <a:pt x="48" y="100"/>
                    <a:pt x="59" y="100"/>
                  </a:cubicBezTo>
                  <a:cubicBezTo>
                    <a:pt x="73" y="100"/>
                    <a:pt x="86" y="94"/>
                    <a:pt x="95" y="83"/>
                  </a:cubicBezTo>
                  <a:cubicBezTo>
                    <a:pt x="112" y="63"/>
                    <a:pt x="109" y="34"/>
                    <a:pt x="89" y="17"/>
                  </a:cubicBezTo>
                  <a:cubicBezTo>
                    <a:pt x="80" y="10"/>
                    <a:pt x="70" y="6"/>
                    <a:pt x="59"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7" name="Freeform 57">
              <a:extLst>
                <a:ext uri="{FF2B5EF4-FFF2-40B4-BE49-F238E27FC236}">
                  <a16:creationId xmlns:a16="http://schemas.microsoft.com/office/drawing/2014/main" xmlns="" id="{A02E7651-6996-4A0C-A4E2-DC69A6ED894C}"/>
                </a:ext>
              </a:extLst>
            </p:cNvPr>
            <p:cNvSpPr>
              <a:spLocks noEditPoints="1"/>
            </p:cNvSpPr>
            <p:nvPr/>
          </p:nvSpPr>
          <p:spPr bwMode="auto">
            <a:xfrm>
              <a:off x="-77788" y="7856538"/>
              <a:ext cx="317500" cy="282575"/>
            </a:xfrm>
            <a:custGeom>
              <a:avLst/>
              <a:gdLst>
                <a:gd name="T0" fmla="*/ 42 w 84"/>
                <a:gd name="T1" fmla="*/ 74 h 74"/>
                <a:gd name="T2" fmla="*/ 18 w 84"/>
                <a:gd name="T3" fmla="*/ 66 h 74"/>
                <a:gd name="T4" fmla="*/ 13 w 84"/>
                <a:gd name="T5" fmla="*/ 14 h 74"/>
                <a:gd name="T6" fmla="*/ 42 w 84"/>
                <a:gd name="T7" fmla="*/ 0 h 74"/>
                <a:gd name="T8" fmla="*/ 66 w 84"/>
                <a:gd name="T9" fmla="*/ 9 h 74"/>
                <a:gd name="T10" fmla="*/ 71 w 84"/>
                <a:gd name="T11" fmla="*/ 61 h 74"/>
                <a:gd name="T12" fmla="*/ 42 w 84"/>
                <a:gd name="T13" fmla="*/ 74 h 74"/>
                <a:gd name="T14" fmla="*/ 42 w 84"/>
                <a:gd name="T15" fmla="*/ 6 h 74"/>
                <a:gd name="T16" fmla="*/ 18 w 84"/>
                <a:gd name="T17" fmla="*/ 18 h 74"/>
                <a:gd name="T18" fmla="*/ 22 w 84"/>
                <a:gd name="T19" fmla="*/ 61 h 74"/>
                <a:gd name="T20" fmla="*/ 42 w 84"/>
                <a:gd name="T21" fmla="*/ 68 h 74"/>
                <a:gd name="T22" fmla="*/ 66 w 84"/>
                <a:gd name="T23" fmla="*/ 57 h 74"/>
                <a:gd name="T24" fmla="*/ 62 w 84"/>
                <a:gd name="T25" fmla="*/ 13 h 74"/>
                <a:gd name="T26" fmla="*/ 42 w 84"/>
                <a:gd name="T27"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4" h="74">
                  <a:moveTo>
                    <a:pt x="42" y="74"/>
                  </a:moveTo>
                  <a:cubicBezTo>
                    <a:pt x="33" y="74"/>
                    <a:pt x="25" y="71"/>
                    <a:pt x="18" y="66"/>
                  </a:cubicBezTo>
                  <a:cubicBezTo>
                    <a:pt x="3" y="53"/>
                    <a:pt x="0" y="30"/>
                    <a:pt x="13" y="14"/>
                  </a:cubicBezTo>
                  <a:cubicBezTo>
                    <a:pt x="20" y="5"/>
                    <a:pt x="31" y="0"/>
                    <a:pt x="42" y="0"/>
                  </a:cubicBezTo>
                  <a:cubicBezTo>
                    <a:pt x="51" y="0"/>
                    <a:pt x="59" y="3"/>
                    <a:pt x="66" y="9"/>
                  </a:cubicBezTo>
                  <a:cubicBezTo>
                    <a:pt x="81" y="22"/>
                    <a:pt x="84" y="45"/>
                    <a:pt x="71" y="61"/>
                  </a:cubicBezTo>
                  <a:cubicBezTo>
                    <a:pt x="64" y="69"/>
                    <a:pt x="53" y="74"/>
                    <a:pt x="42" y="74"/>
                  </a:cubicBezTo>
                  <a:close/>
                  <a:moveTo>
                    <a:pt x="42" y="6"/>
                  </a:moveTo>
                  <a:cubicBezTo>
                    <a:pt x="33" y="6"/>
                    <a:pt x="24" y="10"/>
                    <a:pt x="18" y="18"/>
                  </a:cubicBezTo>
                  <a:cubicBezTo>
                    <a:pt x="7" y="31"/>
                    <a:pt x="9" y="50"/>
                    <a:pt x="22" y="61"/>
                  </a:cubicBezTo>
                  <a:cubicBezTo>
                    <a:pt x="28" y="66"/>
                    <a:pt x="35" y="68"/>
                    <a:pt x="42" y="68"/>
                  </a:cubicBezTo>
                  <a:cubicBezTo>
                    <a:pt x="51" y="68"/>
                    <a:pt x="60" y="64"/>
                    <a:pt x="66" y="57"/>
                  </a:cubicBezTo>
                  <a:cubicBezTo>
                    <a:pt x="77" y="44"/>
                    <a:pt x="75" y="24"/>
                    <a:pt x="62" y="13"/>
                  </a:cubicBezTo>
                  <a:cubicBezTo>
                    <a:pt x="56" y="9"/>
                    <a:pt x="49" y="6"/>
                    <a:pt x="42"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8" name="Freeform 58">
              <a:extLst>
                <a:ext uri="{FF2B5EF4-FFF2-40B4-BE49-F238E27FC236}">
                  <a16:creationId xmlns:a16="http://schemas.microsoft.com/office/drawing/2014/main" xmlns="" id="{6049A0DF-32C8-45E0-BD67-B9EBBF709FEC}"/>
                </a:ext>
              </a:extLst>
            </p:cNvPr>
            <p:cNvSpPr>
              <a:spLocks/>
            </p:cNvSpPr>
            <p:nvPr/>
          </p:nvSpPr>
          <p:spPr bwMode="auto">
            <a:xfrm>
              <a:off x="20637" y="7948613"/>
              <a:ext cx="139700" cy="101600"/>
            </a:xfrm>
            <a:custGeom>
              <a:avLst/>
              <a:gdLst>
                <a:gd name="T0" fmla="*/ 13 w 37"/>
                <a:gd name="T1" fmla="*/ 27 h 27"/>
                <a:gd name="T2" fmla="*/ 11 w 37"/>
                <a:gd name="T3" fmla="*/ 26 h 27"/>
                <a:gd name="T4" fmla="*/ 1 w 37"/>
                <a:gd name="T5" fmla="*/ 16 h 27"/>
                <a:gd name="T6" fmla="*/ 1 w 37"/>
                <a:gd name="T7" fmla="*/ 12 h 27"/>
                <a:gd name="T8" fmla="*/ 5 w 37"/>
                <a:gd name="T9" fmla="*/ 12 h 27"/>
                <a:gd name="T10" fmla="*/ 13 w 37"/>
                <a:gd name="T11" fmla="*/ 20 h 27"/>
                <a:gd name="T12" fmla="*/ 32 w 37"/>
                <a:gd name="T13" fmla="*/ 1 h 27"/>
                <a:gd name="T14" fmla="*/ 36 w 37"/>
                <a:gd name="T15" fmla="*/ 1 h 27"/>
                <a:gd name="T16" fmla="*/ 36 w 37"/>
                <a:gd name="T17" fmla="*/ 6 h 27"/>
                <a:gd name="T18" fmla="*/ 15 w 37"/>
                <a:gd name="T19" fmla="*/ 26 h 27"/>
                <a:gd name="T20" fmla="*/ 13 w 37"/>
                <a:gd name="T21"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27">
                  <a:moveTo>
                    <a:pt x="13" y="27"/>
                  </a:moveTo>
                  <a:cubicBezTo>
                    <a:pt x="12" y="27"/>
                    <a:pt x="12" y="27"/>
                    <a:pt x="11" y="26"/>
                  </a:cubicBezTo>
                  <a:cubicBezTo>
                    <a:pt x="1" y="16"/>
                    <a:pt x="1" y="16"/>
                    <a:pt x="1" y="16"/>
                  </a:cubicBezTo>
                  <a:cubicBezTo>
                    <a:pt x="0" y="15"/>
                    <a:pt x="0" y="13"/>
                    <a:pt x="1" y="12"/>
                  </a:cubicBezTo>
                  <a:cubicBezTo>
                    <a:pt x="2" y="10"/>
                    <a:pt x="4" y="10"/>
                    <a:pt x="5" y="12"/>
                  </a:cubicBezTo>
                  <a:cubicBezTo>
                    <a:pt x="13" y="20"/>
                    <a:pt x="13" y="20"/>
                    <a:pt x="13" y="20"/>
                  </a:cubicBezTo>
                  <a:cubicBezTo>
                    <a:pt x="32" y="1"/>
                    <a:pt x="32" y="1"/>
                    <a:pt x="32" y="1"/>
                  </a:cubicBezTo>
                  <a:cubicBezTo>
                    <a:pt x="33" y="0"/>
                    <a:pt x="35" y="0"/>
                    <a:pt x="36" y="1"/>
                  </a:cubicBezTo>
                  <a:cubicBezTo>
                    <a:pt x="37" y="3"/>
                    <a:pt x="37" y="4"/>
                    <a:pt x="36" y="6"/>
                  </a:cubicBezTo>
                  <a:cubicBezTo>
                    <a:pt x="15" y="26"/>
                    <a:pt x="15" y="26"/>
                    <a:pt x="15" y="26"/>
                  </a:cubicBezTo>
                  <a:cubicBezTo>
                    <a:pt x="15" y="27"/>
                    <a:pt x="14" y="27"/>
                    <a:pt x="13" y="2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69" name="Freeform 59">
              <a:extLst>
                <a:ext uri="{FF2B5EF4-FFF2-40B4-BE49-F238E27FC236}">
                  <a16:creationId xmlns:a16="http://schemas.microsoft.com/office/drawing/2014/main" xmlns="" id="{12FB1852-F0A5-46DB-BB52-60DC7E3A9B62}"/>
                </a:ext>
              </a:extLst>
            </p:cNvPr>
            <p:cNvSpPr>
              <a:spLocks noEditPoints="1"/>
            </p:cNvSpPr>
            <p:nvPr/>
          </p:nvSpPr>
          <p:spPr bwMode="auto">
            <a:xfrm>
              <a:off x="-284163" y="8145463"/>
              <a:ext cx="263525" cy="282575"/>
            </a:xfrm>
            <a:custGeom>
              <a:avLst/>
              <a:gdLst>
                <a:gd name="T0" fmla="*/ 23 w 70"/>
                <a:gd name="T1" fmla="*/ 74 h 74"/>
                <a:gd name="T2" fmla="*/ 21 w 70"/>
                <a:gd name="T3" fmla="*/ 74 h 74"/>
                <a:gd name="T4" fmla="*/ 1 w 70"/>
                <a:gd name="T5" fmla="*/ 58 h 74"/>
                <a:gd name="T6" fmla="*/ 0 w 70"/>
                <a:gd name="T7" fmla="*/ 56 h 74"/>
                <a:gd name="T8" fmla="*/ 1 w 70"/>
                <a:gd name="T9" fmla="*/ 53 h 74"/>
                <a:gd name="T10" fmla="*/ 44 w 70"/>
                <a:gd name="T11" fmla="*/ 2 h 74"/>
                <a:gd name="T12" fmla="*/ 48 w 70"/>
                <a:gd name="T13" fmla="*/ 1 h 74"/>
                <a:gd name="T14" fmla="*/ 69 w 70"/>
                <a:gd name="T15" fmla="*/ 18 h 74"/>
                <a:gd name="T16" fmla="*/ 70 w 70"/>
                <a:gd name="T17" fmla="*/ 20 h 74"/>
                <a:gd name="T18" fmla="*/ 69 w 70"/>
                <a:gd name="T19" fmla="*/ 23 h 74"/>
                <a:gd name="T20" fmla="*/ 25 w 70"/>
                <a:gd name="T21" fmla="*/ 73 h 74"/>
                <a:gd name="T22" fmla="*/ 23 w 70"/>
                <a:gd name="T23" fmla="*/ 74 h 74"/>
                <a:gd name="T24" fmla="*/ 7 w 70"/>
                <a:gd name="T25" fmla="*/ 55 h 74"/>
                <a:gd name="T26" fmla="*/ 23 w 70"/>
                <a:gd name="T27" fmla="*/ 67 h 74"/>
                <a:gd name="T28" fmla="*/ 62 w 70"/>
                <a:gd name="T29" fmla="*/ 21 h 74"/>
                <a:gd name="T30" fmla="*/ 46 w 70"/>
                <a:gd name="T31" fmla="*/ 8 h 74"/>
                <a:gd name="T32" fmla="*/ 7 w 70"/>
                <a:gd name="T33" fmla="*/ 55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0" h="74">
                  <a:moveTo>
                    <a:pt x="23" y="74"/>
                  </a:moveTo>
                  <a:cubicBezTo>
                    <a:pt x="22" y="74"/>
                    <a:pt x="22" y="74"/>
                    <a:pt x="21" y="74"/>
                  </a:cubicBezTo>
                  <a:cubicBezTo>
                    <a:pt x="1" y="58"/>
                    <a:pt x="1" y="58"/>
                    <a:pt x="1" y="58"/>
                  </a:cubicBezTo>
                  <a:cubicBezTo>
                    <a:pt x="0" y="57"/>
                    <a:pt x="0" y="56"/>
                    <a:pt x="0" y="56"/>
                  </a:cubicBezTo>
                  <a:cubicBezTo>
                    <a:pt x="0" y="55"/>
                    <a:pt x="0" y="54"/>
                    <a:pt x="1" y="53"/>
                  </a:cubicBezTo>
                  <a:cubicBezTo>
                    <a:pt x="44" y="2"/>
                    <a:pt x="44" y="2"/>
                    <a:pt x="44" y="2"/>
                  </a:cubicBezTo>
                  <a:cubicBezTo>
                    <a:pt x="45" y="0"/>
                    <a:pt x="47" y="0"/>
                    <a:pt x="48" y="1"/>
                  </a:cubicBezTo>
                  <a:cubicBezTo>
                    <a:pt x="69" y="18"/>
                    <a:pt x="69" y="18"/>
                    <a:pt x="69" y="18"/>
                  </a:cubicBezTo>
                  <a:cubicBezTo>
                    <a:pt x="69" y="19"/>
                    <a:pt x="70" y="20"/>
                    <a:pt x="70" y="20"/>
                  </a:cubicBezTo>
                  <a:cubicBezTo>
                    <a:pt x="70" y="21"/>
                    <a:pt x="69" y="22"/>
                    <a:pt x="69" y="23"/>
                  </a:cubicBezTo>
                  <a:cubicBezTo>
                    <a:pt x="25" y="73"/>
                    <a:pt x="25" y="73"/>
                    <a:pt x="25" y="73"/>
                  </a:cubicBezTo>
                  <a:cubicBezTo>
                    <a:pt x="25" y="74"/>
                    <a:pt x="24" y="74"/>
                    <a:pt x="23" y="74"/>
                  </a:cubicBezTo>
                  <a:close/>
                  <a:moveTo>
                    <a:pt x="7" y="55"/>
                  </a:moveTo>
                  <a:cubicBezTo>
                    <a:pt x="23" y="67"/>
                    <a:pt x="23" y="67"/>
                    <a:pt x="23" y="67"/>
                  </a:cubicBezTo>
                  <a:cubicBezTo>
                    <a:pt x="62" y="21"/>
                    <a:pt x="62" y="21"/>
                    <a:pt x="62" y="21"/>
                  </a:cubicBezTo>
                  <a:cubicBezTo>
                    <a:pt x="46" y="8"/>
                    <a:pt x="46" y="8"/>
                    <a:pt x="46" y="8"/>
                  </a:cubicBezTo>
                  <a:lnTo>
                    <a:pt x="7" y="5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70" name="Freeform 60">
              <a:extLst>
                <a:ext uri="{FF2B5EF4-FFF2-40B4-BE49-F238E27FC236}">
                  <a16:creationId xmlns:a16="http://schemas.microsoft.com/office/drawing/2014/main" xmlns="" id="{4EC6C552-7EF5-4D1C-BB2C-EBBF51392B51}"/>
                </a:ext>
              </a:extLst>
            </p:cNvPr>
            <p:cNvSpPr>
              <a:spLocks/>
            </p:cNvSpPr>
            <p:nvPr/>
          </p:nvSpPr>
          <p:spPr bwMode="auto">
            <a:xfrm>
              <a:off x="-160338" y="8191500"/>
              <a:ext cx="98425" cy="84137"/>
            </a:xfrm>
            <a:custGeom>
              <a:avLst/>
              <a:gdLst>
                <a:gd name="T0" fmla="*/ 23 w 26"/>
                <a:gd name="T1" fmla="*/ 22 h 22"/>
                <a:gd name="T2" fmla="*/ 21 w 26"/>
                <a:gd name="T3" fmla="*/ 21 h 22"/>
                <a:gd name="T4" fmla="*/ 2 w 26"/>
                <a:gd name="T5" fmla="*/ 5 h 22"/>
                <a:gd name="T6" fmla="*/ 1 w 26"/>
                <a:gd name="T7" fmla="*/ 1 h 22"/>
                <a:gd name="T8" fmla="*/ 5 w 26"/>
                <a:gd name="T9" fmla="*/ 1 h 22"/>
                <a:gd name="T10" fmla="*/ 25 w 26"/>
                <a:gd name="T11" fmla="*/ 17 h 22"/>
                <a:gd name="T12" fmla="*/ 25 w 26"/>
                <a:gd name="T13" fmla="*/ 21 h 22"/>
                <a:gd name="T14" fmla="*/ 23 w 26"/>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22">
                  <a:moveTo>
                    <a:pt x="23" y="22"/>
                  </a:moveTo>
                  <a:cubicBezTo>
                    <a:pt x="22" y="22"/>
                    <a:pt x="22" y="22"/>
                    <a:pt x="21" y="21"/>
                  </a:cubicBezTo>
                  <a:cubicBezTo>
                    <a:pt x="2" y="5"/>
                    <a:pt x="2" y="5"/>
                    <a:pt x="2" y="5"/>
                  </a:cubicBezTo>
                  <a:cubicBezTo>
                    <a:pt x="0" y="4"/>
                    <a:pt x="0" y="2"/>
                    <a:pt x="1" y="1"/>
                  </a:cubicBezTo>
                  <a:cubicBezTo>
                    <a:pt x="2" y="0"/>
                    <a:pt x="4" y="0"/>
                    <a:pt x="5" y="1"/>
                  </a:cubicBezTo>
                  <a:cubicBezTo>
                    <a:pt x="25" y="17"/>
                    <a:pt x="25" y="17"/>
                    <a:pt x="25" y="17"/>
                  </a:cubicBezTo>
                  <a:cubicBezTo>
                    <a:pt x="26" y="18"/>
                    <a:pt x="26" y="20"/>
                    <a:pt x="25" y="21"/>
                  </a:cubicBezTo>
                  <a:cubicBezTo>
                    <a:pt x="25" y="22"/>
                    <a:pt x="24" y="22"/>
                    <a:pt x="23" y="2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71" name="Freeform 61">
              <a:extLst>
                <a:ext uri="{FF2B5EF4-FFF2-40B4-BE49-F238E27FC236}">
                  <a16:creationId xmlns:a16="http://schemas.microsoft.com/office/drawing/2014/main" xmlns="" id="{2B39E1CE-CD03-44BC-9BC4-CEBB1544A12A}"/>
                </a:ext>
              </a:extLst>
            </p:cNvPr>
            <p:cNvSpPr>
              <a:spLocks/>
            </p:cNvSpPr>
            <p:nvPr/>
          </p:nvSpPr>
          <p:spPr bwMode="auto">
            <a:xfrm>
              <a:off x="-107950" y="8120063"/>
              <a:ext cx="60325" cy="68262"/>
            </a:xfrm>
            <a:custGeom>
              <a:avLst/>
              <a:gdLst>
                <a:gd name="T0" fmla="*/ 4 w 16"/>
                <a:gd name="T1" fmla="*/ 18 h 18"/>
                <a:gd name="T2" fmla="*/ 2 w 16"/>
                <a:gd name="T3" fmla="*/ 17 h 18"/>
                <a:gd name="T4" fmla="*/ 1 w 16"/>
                <a:gd name="T5" fmla="*/ 13 h 18"/>
                <a:gd name="T6" fmla="*/ 11 w 16"/>
                <a:gd name="T7" fmla="*/ 1 h 18"/>
                <a:gd name="T8" fmla="*/ 15 w 16"/>
                <a:gd name="T9" fmla="*/ 1 h 18"/>
                <a:gd name="T10" fmla="*/ 15 w 16"/>
                <a:gd name="T11" fmla="*/ 5 h 18"/>
                <a:gd name="T12" fmla="*/ 6 w 16"/>
                <a:gd name="T13" fmla="*/ 17 h 18"/>
                <a:gd name="T14" fmla="*/ 4 w 16"/>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8">
                  <a:moveTo>
                    <a:pt x="4" y="18"/>
                  </a:moveTo>
                  <a:cubicBezTo>
                    <a:pt x="3" y="18"/>
                    <a:pt x="2" y="17"/>
                    <a:pt x="2" y="17"/>
                  </a:cubicBezTo>
                  <a:cubicBezTo>
                    <a:pt x="1" y="16"/>
                    <a:pt x="0" y="14"/>
                    <a:pt x="1" y="13"/>
                  </a:cubicBezTo>
                  <a:cubicBezTo>
                    <a:pt x="11" y="1"/>
                    <a:pt x="11" y="1"/>
                    <a:pt x="11" y="1"/>
                  </a:cubicBezTo>
                  <a:cubicBezTo>
                    <a:pt x="12" y="0"/>
                    <a:pt x="14" y="0"/>
                    <a:pt x="15" y="1"/>
                  </a:cubicBezTo>
                  <a:cubicBezTo>
                    <a:pt x="16" y="2"/>
                    <a:pt x="16" y="4"/>
                    <a:pt x="15" y="5"/>
                  </a:cubicBezTo>
                  <a:cubicBezTo>
                    <a:pt x="6" y="17"/>
                    <a:pt x="6" y="17"/>
                    <a:pt x="6" y="17"/>
                  </a:cubicBezTo>
                  <a:cubicBezTo>
                    <a:pt x="5" y="17"/>
                    <a:pt x="5" y="18"/>
                    <a:pt x="4" y="18"/>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72" name="Freeform 62">
              <a:extLst>
                <a:ext uri="{FF2B5EF4-FFF2-40B4-BE49-F238E27FC236}">
                  <a16:creationId xmlns:a16="http://schemas.microsoft.com/office/drawing/2014/main" xmlns="" id="{FCB12BAE-5AFC-44FC-A45A-534B35733E96}"/>
                </a:ext>
              </a:extLst>
            </p:cNvPr>
            <p:cNvSpPr>
              <a:spLocks/>
            </p:cNvSpPr>
            <p:nvPr/>
          </p:nvSpPr>
          <p:spPr bwMode="auto">
            <a:xfrm>
              <a:off x="-61913" y="8158163"/>
              <a:ext cx="60325" cy="63500"/>
            </a:xfrm>
            <a:custGeom>
              <a:avLst/>
              <a:gdLst>
                <a:gd name="T0" fmla="*/ 3 w 16"/>
                <a:gd name="T1" fmla="*/ 17 h 17"/>
                <a:gd name="T2" fmla="*/ 1 w 16"/>
                <a:gd name="T3" fmla="*/ 16 h 17"/>
                <a:gd name="T4" fmla="*/ 1 w 16"/>
                <a:gd name="T5" fmla="*/ 12 h 17"/>
                <a:gd name="T6" fmla="*/ 10 w 16"/>
                <a:gd name="T7" fmla="*/ 1 h 17"/>
                <a:gd name="T8" fmla="*/ 14 w 16"/>
                <a:gd name="T9" fmla="*/ 1 h 17"/>
                <a:gd name="T10" fmla="*/ 15 w 16"/>
                <a:gd name="T11" fmla="*/ 5 h 17"/>
                <a:gd name="T12" fmla="*/ 6 w 16"/>
                <a:gd name="T13" fmla="*/ 16 h 17"/>
                <a:gd name="T14" fmla="*/ 3 w 16"/>
                <a:gd name="T15" fmla="*/ 17 h 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 h="17">
                  <a:moveTo>
                    <a:pt x="3" y="17"/>
                  </a:moveTo>
                  <a:cubicBezTo>
                    <a:pt x="3" y="17"/>
                    <a:pt x="2" y="17"/>
                    <a:pt x="1" y="16"/>
                  </a:cubicBezTo>
                  <a:cubicBezTo>
                    <a:pt x="0" y="15"/>
                    <a:pt x="0" y="14"/>
                    <a:pt x="1" y="12"/>
                  </a:cubicBezTo>
                  <a:cubicBezTo>
                    <a:pt x="10" y="1"/>
                    <a:pt x="10" y="1"/>
                    <a:pt x="10" y="1"/>
                  </a:cubicBezTo>
                  <a:cubicBezTo>
                    <a:pt x="11" y="0"/>
                    <a:pt x="13" y="0"/>
                    <a:pt x="14" y="1"/>
                  </a:cubicBezTo>
                  <a:cubicBezTo>
                    <a:pt x="16" y="2"/>
                    <a:pt x="16" y="4"/>
                    <a:pt x="15" y="5"/>
                  </a:cubicBezTo>
                  <a:cubicBezTo>
                    <a:pt x="6" y="16"/>
                    <a:pt x="6" y="16"/>
                    <a:pt x="6" y="16"/>
                  </a:cubicBezTo>
                  <a:cubicBezTo>
                    <a:pt x="5" y="17"/>
                    <a:pt x="4" y="17"/>
                    <a:pt x="3" y="1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sp>
        <p:nvSpPr>
          <p:cNvPr id="78" name="Freeform 7">
            <a:extLst>
              <a:ext uri="{FF2B5EF4-FFF2-40B4-BE49-F238E27FC236}">
                <a16:creationId xmlns:a16="http://schemas.microsoft.com/office/drawing/2014/main" xmlns="" id="{AF402BB6-73E2-4D70-B367-806F25CB4FDB}"/>
              </a:ext>
            </a:extLst>
          </p:cNvPr>
          <p:cNvSpPr>
            <a:spLocks noEditPoints="1"/>
          </p:cNvSpPr>
          <p:nvPr/>
        </p:nvSpPr>
        <p:spPr bwMode="auto">
          <a:xfrm>
            <a:off x="5564363" y="3508524"/>
            <a:ext cx="422768" cy="430810"/>
          </a:xfrm>
          <a:custGeom>
            <a:avLst/>
            <a:gdLst>
              <a:gd name="T0" fmla="*/ 53 w 155"/>
              <a:gd name="T1" fmla="*/ 131 h 158"/>
              <a:gd name="T2" fmla="*/ 29 w 155"/>
              <a:gd name="T3" fmla="*/ 82 h 158"/>
              <a:gd name="T4" fmla="*/ 19 w 155"/>
              <a:gd name="T5" fmla="*/ 29 h 158"/>
              <a:gd name="T6" fmla="*/ 95 w 155"/>
              <a:gd name="T7" fmla="*/ 31 h 158"/>
              <a:gd name="T8" fmla="*/ 59 w 155"/>
              <a:gd name="T9" fmla="*/ 29 h 158"/>
              <a:gd name="T10" fmla="*/ 53 w 155"/>
              <a:gd name="T11" fmla="*/ 27 h 158"/>
              <a:gd name="T12" fmla="*/ 100 w 155"/>
              <a:gd name="T13" fmla="*/ 29 h 158"/>
              <a:gd name="T14" fmla="*/ 145 w 155"/>
              <a:gd name="T15" fmla="*/ 27 h 158"/>
              <a:gd name="T16" fmla="*/ 103 w 155"/>
              <a:gd name="T17" fmla="*/ 121 h 158"/>
              <a:gd name="T18" fmla="*/ 140 w 155"/>
              <a:gd name="T19" fmla="*/ 122 h 158"/>
              <a:gd name="T20" fmla="*/ 126 w 155"/>
              <a:gd name="T21" fmla="*/ 84 h 158"/>
              <a:gd name="T22" fmla="*/ 145 w 155"/>
              <a:gd name="T23" fmla="*/ 125 h 158"/>
              <a:gd name="T24" fmla="*/ 101 w 155"/>
              <a:gd name="T25" fmla="*/ 127 h 158"/>
              <a:gd name="T26" fmla="*/ 58 w 155"/>
              <a:gd name="T27" fmla="*/ 128 h 158"/>
              <a:gd name="T28" fmla="*/ 95 w 155"/>
              <a:gd name="T29" fmla="*/ 125 h 158"/>
              <a:gd name="T30" fmla="*/ 53 w 155"/>
              <a:gd name="T31" fmla="*/ 102 h 158"/>
              <a:gd name="T32" fmla="*/ 65 w 155"/>
              <a:gd name="T33" fmla="*/ 118 h 158"/>
              <a:gd name="T34" fmla="*/ 68 w 155"/>
              <a:gd name="T35" fmla="*/ 123 h 158"/>
              <a:gd name="T36" fmla="*/ 33 w 155"/>
              <a:gd name="T37" fmla="*/ 86 h 158"/>
              <a:gd name="T38" fmla="*/ 51 w 155"/>
              <a:gd name="T39" fmla="*/ 125 h 158"/>
              <a:gd name="T40" fmla="*/ 33 w 155"/>
              <a:gd name="T41" fmla="*/ 86 h 158"/>
              <a:gd name="T42" fmla="*/ 97 w 155"/>
              <a:gd name="T43" fmla="*/ 119 h 158"/>
              <a:gd name="T44" fmla="*/ 95 w 155"/>
              <a:gd name="T45" fmla="*/ 105 h 158"/>
              <a:gd name="T46" fmla="*/ 52 w 155"/>
              <a:gd name="T47" fmla="*/ 94 h 158"/>
              <a:gd name="T48" fmla="*/ 77 w 155"/>
              <a:gd name="T49" fmla="*/ 110 h 158"/>
              <a:gd name="T50" fmla="*/ 101 w 155"/>
              <a:gd name="T51" fmla="*/ 92 h 158"/>
              <a:gd name="T52" fmla="*/ 101 w 155"/>
              <a:gd name="T53" fmla="*/ 66 h 158"/>
              <a:gd name="T54" fmla="*/ 75 w 155"/>
              <a:gd name="T55" fmla="*/ 50 h 158"/>
              <a:gd name="T56" fmla="*/ 52 w 155"/>
              <a:gd name="T57" fmla="*/ 67 h 158"/>
              <a:gd name="T58" fmla="*/ 52 w 155"/>
              <a:gd name="T59" fmla="*/ 94 h 158"/>
              <a:gd name="T60" fmla="*/ 46 w 155"/>
              <a:gd name="T61" fmla="*/ 89 h 158"/>
              <a:gd name="T62" fmla="*/ 46 w 155"/>
              <a:gd name="T63" fmla="*/ 73 h 158"/>
              <a:gd name="T64" fmla="*/ 107 w 155"/>
              <a:gd name="T65" fmla="*/ 71 h 158"/>
              <a:gd name="T66" fmla="*/ 107 w 155"/>
              <a:gd name="T67" fmla="*/ 87 h 158"/>
              <a:gd name="T68" fmla="*/ 107 w 155"/>
              <a:gd name="T69" fmla="*/ 71 h 158"/>
              <a:gd name="T70" fmla="*/ 20 w 155"/>
              <a:gd name="T71" fmla="*/ 34 h 158"/>
              <a:gd name="T72" fmla="*/ 33 w 155"/>
              <a:gd name="T73" fmla="*/ 77 h 158"/>
              <a:gd name="T74" fmla="*/ 50 w 155"/>
              <a:gd name="T75" fmla="*/ 39 h 158"/>
              <a:gd name="T76" fmla="*/ 107 w 155"/>
              <a:gd name="T77" fmla="*/ 63 h 158"/>
              <a:gd name="T78" fmla="*/ 140 w 155"/>
              <a:gd name="T79" fmla="*/ 30 h 158"/>
              <a:gd name="T80" fmla="*/ 102 w 155"/>
              <a:gd name="T81" fmla="*/ 35 h 158"/>
              <a:gd name="T82" fmla="*/ 56 w 155"/>
              <a:gd name="T83" fmla="*/ 41 h 158"/>
              <a:gd name="T84" fmla="*/ 58 w 155"/>
              <a:gd name="T85" fmla="*/ 55 h 158"/>
              <a:gd name="T86" fmla="*/ 56 w 155"/>
              <a:gd name="T87" fmla="*/ 41 h 158"/>
              <a:gd name="T88" fmla="*/ 93 w 155"/>
              <a:gd name="T89" fmla="*/ 54 h 158"/>
              <a:gd name="T90" fmla="*/ 96 w 155"/>
              <a:gd name="T91" fmla="*/ 37 h 158"/>
              <a:gd name="T92" fmla="*/ 76 w 155"/>
              <a:gd name="T93" fmla="*/ 90 h 158"/>
              <a:gd name="T94" fmla="*/ 76 w 155"/>
              <a:gd name="T95" fmla="*/ 68 h 158"/>
              <a:gd name="T96" fmla="*/ 76 w 155"/>
              <a:gd name="T97" fmla="*/ 90 h 158"/>
              <a:gd name="T98" fmla="*/ 71 w 155"/>
              <a:gd name="T99" fmla="*/ 79 h 158"/>
              <a:gd name="T100" fmla="*/ 81 w 155"/>
              <a:gd name="T101"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5" h="158">
                <a:moveTo>
                  <a:pt x="76" y="158"/>
                </a:moveTo>
                <a:cubicBezTo>
                  <a:pt x="67" y="158"/>
                  <a:pt x="59" y="148"/>
                  <a:pt x="53" y="131"/>
                </a:cubicBezTo>
                <a:cubicBezTo>
                  <a:pt x="31" y="141"/>
                  <a:pt x="15" y="142"/>
                  <a:pt x="8" y="133"/>
                </a:cubicBezTo>
                <a:cubicBezTo>
                  <a:pt x="0" y="122"/>
                  <a:pt x="11" y="102"/>
                  <a:pt x="29" y="82"/>
                </a:cubicBezTo>
                <a:cubicBezTo>
                  <a:pt x="11" y="64"/>
                  <a:pt x="1" y="46"/>
                  <a:pt x="8" y="35"/>
                </a:cubicBezTo>
                <a:cubicBezTo>
                  <a:pt x="10" y="32"/>
                  <a:pt x="14" y="30"/>
                  <a:pt x="19" y="29"/>
                </a:cubicBezTo>
                <a:cubicBezTo>
                  <a:pt x="32" y="26"/>
                  <a:pt x="52" y="31"/>
                  <a:pt x="75" y="43"/>
                </a:cubicBezTo>
                <a:cubicBezTo>
                  <a:pt x="82" y="39"/>
                  <a:pt x="88" y="35"/>
                  <a:pt x="95" y="31"/>
                </a:cubicBezTo>
                <a:cubicBezTo>
                  <a:pt x="90" y="16"/>
                  <a:pt x="83" y="6"/>
                  <a:pt x="76" y="6"/>
                </a:cubicBezTo>
                <a:cubicBezTo>
                  <a:pt x="70" y="6"/>
                  <a:pt x="64" y="15"/>
                  <a:pt x="59" y="29"/>
                </a:cubicBezTo>
                <a:cubicBezTo>
                  <a:pt x="58" y="31"/>
                  <a:pt x="57" y="32"/>
                  <a:pt x="55" y="31"/>
                </a:cubicBezTo>
                <a:cubicBezTo>
                  <a:pt x="53" y="31"/>
                  <a:pt x="53" y="29"/>
                  <a:pt x="53" y="27"/>
                </a:cubicBezTo>
                <a:cubicBezTo>
                  <a:pt x="59" y="10"/>
                  <a:pt x="67" y="0"/>
                  <a:pt x="76" y="0"/>
                </a:cubicBezTo>
                <a:cubicBezTo>
                  <a:pt x="86" y="0"/>
                  <a:pt x="95" y="11"/>
                  <a:pt x="100" y="29"/>
                </a:cubicBezTo>
                <a:cubicBezTo>
                  <a:pt x="114" y="23"/>
                  <a:pt x="126" y="20"/>
                  <a:pt x="134" y="21"/>
                </a:cubicBezTo>
                <a:cubicBezTo>
                  <a:pt x="139" y="22"/>
                  <a:pt x="142" y="24"/>
                  <a:pt x="145" y="27"/>
                </a:cubicBezTo>
                <a:cubicBezTo>
                  <a:pt x="155" y="41"/>
                  <a:pt x="134" y="71"/>
                  <a:pt x="107" y="95"/>
                </a:cubicBezTo>
                <a:cubicBezTo>
                  <a:pt x="106" y="105"/>
                  <a:pt x="105" y="114"/>
                  <a:pt x="103" y="121"/>
                </a:cubicBezTo>
                <a:cubicBezTo>
                  <a:pt x="115" y="126"/>
                  <a:pt x="126" y="127"/>
                  <a:pt x="133" y="126"/>
                </a:cubicBezTo>
                <a:cubicBezTo>
                  <a:pt x="136" y="125"/>
                  <a:pt x="139" y="124"/>
                  <a:pt x="140" y="122"/>
                </a:cubicBezTo>
                <a:cubicBezTo>
                  <a:pt x="144" y="115"/>
                  <a:pt x="138" y="103"/>
                  <a:pt x="126" y="89"/>
                </a:cubicBezTo>
                <a:cubicBezTo>
                  <a:pt x="125" y="87"/>
                  <a:pt x="125" y="86"/>
                  <a:pt x="126" y="84"/>
                </a:cubicBezTo>
                <a:cubicBezTo>
                  <a:pt x="127" y="83"/>
                  <a:pt x="129" y="83"/>
                  <a:pt x="130" y="85"/>
                </a:cubicBezTo>
                <a:cubicBezTo>
                  <a:pt x="145" y="101"/>
                  <a:pt x="151" y="116"/>
                  <a:pt x="145" y="125"/>
                </a:cubicBezTo>
                <a:cubicBezTo>
                  <a:pt x="143" y="128"/>
                  <a:pt x="139" y="131"/>
                  <a:pt x="134" y="132"/>
                </a:cubicBezTo>
                <a:cubicBezTo>
                  <a:pt x="126" y="133"/>
                  <a:pt x="114" y="132"/>
                  <a:pt x="101" y="127"/>
                </a:cubicBezTo>
                <a:cubicBezTo>
                  <a:pt x="96" y="146"/>
                  <a:pt x="87" y="158"/>
                  <a:pt x="76" y="158"/>
                </a:cubicBezTo>
                <a:close/>
                <a:moveTo>
                  <a:pt x="58" y="128"/>
                </a:moveTo>
                <a:cubicBezTo>
                  <a:pt x="63" y="143"/>
                  <a:pt x="70" y="152"/>
                  <a:pt x="76" y="152"/>
                </a:cubicBezTo>
                <a:cubicBezTo>
                  <a:pt x="83" y="152"/>
                  <a:pt x="91" y="142"/>
                  <a:pt x="95" y="125"/>
                </a:cubicBezTo>
                <a:cubicBezTo>
                  <a:pt x="84" y="121"/>
                  <a:pt x="72" y="114"/>
                  <a:pt x="60" y="107"/>
                </a:cubicBezTo>
                <a:cubicBezTo>
                  <a:pt x="58" y="105"/>
                  <a:pt x="55" y="103"/>
                  <a:pt x="53" y="102"/>
                </a:cubicBezTo>
                <a:cubicBezTo>
                  <a:pt x="54" y="109"/>
                  <a:pt x="55" y="116"/>
                  <a:pt x="57" y="122"/>
                </a:cubicBezTo>
                <a:cubicBezTo>
                  <a:pt x="59" y="121"/>
                  <a:pt x="62" y="119"/>
                  <a:pt x="65" y="118"/>
                </a:cubicBezTo>
                <a:cubicBezTo>
                  <a:pt x="66" y="117"/>
                  <a:pt x="68" y="118"/>
                  <a:pt x="69" y="119"/>
                </a:cubicBezTo>
                <a:cubicBezTo>
                  <a:pt x="70" y="120"/>
                  <a:pt x="69" y="122"/>
                  <a:pt x="68" y="123"/>
                </a:cubicBezTo>
                <a:cubicBezTo>
                  <a:pt x="65" y="125"/>
                  <a:pt x="61" y="127"/>
                  <a:pt x="58" y="128"/>
                </a:cubicBezTo>
                <a:close/>
                <a:moveTo>
                  <a:pt x="33" y="86"/>
                </a:moveTo>
                <a:cubicBezTo>
                  <a:pt x="15" y="106"/>
                  <a:pt x="8" y="123"/>
                  <a:pt x="13" y="129"/>
                </a:cubicBezTo>
                <a:cubicBezTo>
                  <a:pt x="18" y="135"/>
                  <a:pt x="32" y="133"/>
                  <a:pt x="51" y="125"/>
                </a:cubicBezTo>
                <a:cubicBezTo>
                  <a:pt x="49" y="117"/>
                  <a:pt x="47" y="107"/>
                  <a:pt x="46" y="97"/>
                </a:cubicBezTo>
                <a:cubicBezTo>
                  <a:pt x="42" y="93"/>
                  <a:pt x="37" y="90"/>
                  <a:pt x="33" y="86"/>
                </a:cubicBezTo>
                <a:close/>
                <a:moveTo>
                  <a:pt x="83" y="113"/>
                </a:moveTo>
                <a:cubicBezTo>
                  <a:pt x="88" y="116"/>
                  <a:pt x="93" y="118"/>
                  <a:pt x="97" y="119"/>
                </a:cubicBezTo>
                <a:cubicBezTo>
                  <a:pt x="98" y="114"/>
                  <a:pt x="99" y="107"/>
                  <a:pt x="100" y="101"/>
                </a:cubicBezTo>
                <a:cubicBezTo>
                  <a:pt x="98" y="102"/>
                  <a:pt x="97" y="103"/>
                  <a:pt x="95" y="105"/>
                </a:cubicBezTo>
                <a:cubicBezTo>
                  <a:pt x="91" y="108"/>
                  <a:pt x="87" y="110"/>
                  <a:pt x="83" y="113"/>
                </a:cubicBezTo>
                <a:close/>
                <a:moveTo>
                  <a:pt x="52" y="94"/>
                </a:moveTo>
                <a:cubicBezTo>
                  <a:pt x="56" y="96"/>
                  <a:pt x="59" y="99"/>
                  <a:pt x="63" y="101"/>
                </a:cubicBezTo>
                <a:cubicBezTo>
                  <a:pt x="68" y="105"/>
                  <a:pt x="73" y="107"/>
                  <a:pt x="77" y="110"/>
                </a:cubicBezTo>
                <a:cubicBezTo>
                  <a:pt x="82" y="107"/>
                  <a:pt x="87" y="103"/>
                  <a:pt x="91" y="100"/>
                </a:cubicBezTo>
                <a:cubicBezTo>
                  <a:pt x="95" y="97"/>
                  <a:pt x="98" y="95"/>
                  <a:pt x="101" y="92"/>
                </a:cubicBezTo>
                <a:cubicBezTo>
                  <a:pt x="101" y="88"/>
                  <a:pt x="101" y="84"/>
                  <a:pt x="101" y="79"/>
                </a:cubicBezTo>
                <a:cubicBezTo>
                  <a:pt x="101" y="75"/>
                  <a:pt x="101" y="71"/>
                  <a:pt x="101" y="66"/>
                </a:cubicBezTo>
                <a:cubicBezTo>
                  <a:pt x="97" y="64"/>
                  <a:pt x="94" y="61"/>
                  <a:pt x="90" y="59"/>
                </a:cubicBezTo>
                <a:cubicBezTo>
                  <a:pt x="85" y="55"/>
                  <a:pt x="80" y="53"/>
                  <a:pt x="75" y="50"/>
                </a:cubicBezTo>
                <a:cubicBezTo>
                  <a:pt x="71" y="53"/>
                  <a:pt x="66" y="56"/>
                  <a:pt x="62" y="60"/>
                </a:cubicBezTo>
                <a:cubicBezTo>
                  <a:pt x="58" y="62"/>
                  <a:pt x="55" y="65"/>
                  <a:pt x="52" y="67"/>
                </a:cubicBezTo>
                <a:cubicBezTo>
                  <a:pt x="52" y="71"/>
                  <a:pt x="52" y="75"/>
                  <a:pt x="52" y="79"/>
                </a:cubicBezTo>
                <a:cubicBezTo>
                  <a:pt x="52" y="84"/>
                  <a:pt x="52" y="89"/>
                  <a:pt x="52" y="94"/>
                </a:cubicBezTo>
                <a:close/>
                <a:moveTo>
                  <a:pt x="37" y="82"/>
                </a:moveTo>
                <a:cubicBezTo>
                  <a:pt x="40" y="84"/>
                  <a:pt x="43" y="86"/>
                  <a:pt x="46" y="89"/>
                </a:cubicBezTo>
                <a:cubicBezTo>
                  <a:pt x="46" y="86"/>
                  <a:pt x="46" y="83"/>
                  <a:pt x="46" y="79"/>
                </a:cubicBezTo>
                <a:cubicBezTo>
                  <a:pt x="46" y="77"/>
                  <a:pt x="46" y="75"/>
                  <a:pt x="46" y="73"/>
                </a:cubicBezTo>
                <a:cubicBezTo>
                  <a:pt x="43" y="76"/>
                  <a:pt x="40" y="79"/>
                  <a:pt x="37" y="82"/>
                </a:cubicBezTo>
                <a:close/>
                <a:moveTo>
                  <a:pt x="107" y="71"/>
                </a:moveTo>
                <a:cubicBezTo>
                  <a:pt x="107" y="74"/>
                  <a:pt x="107" y="77"/>
                  <a:pt x="107" y="79"/>
                </a:cubicBezTo>
                <a:cubicBezTo>
                  <a:pt x="107" y="82"/>
                  <a:pt x="107" y="84"/>
                  <a:pt x="107" y="87"/>
                </a:cubicBezTo>
                <a:cubicBezTo>
                  <a:pt x="110" y="84"/>
                  <a:pt x="113" y="81"/>
                  <a:pt x="115" y="78"/>
                </a:cubicBezTo>
                <a:cubicBezTo>
                  <a:pt x="113" y="76"/>
                  <a:pt x="110" y="74"/>
                  <a:pt x="107" y="71"/>
                </a:cubicBezTo>
                <a:close/>
                <a:moveTo>
                  <a:pt x="26" y="34"/>
                </a:moveTo>
                <a:cubicBezTo>
                  <a:pt x="24" y="34"/>
                  <a:pt x="22" y="34"/>
                  <a:pt x="20" y="34"/>
                </a:cubicBezTo>
                <a:cubicBezTo>
                  <a:pt x="17" y="35"/>
                  <a:pt x="14" y="37"/>
                  <a:pt x="13" y="39"/>
                </a:cubicBezTo>
                <a:cubicBezTo>
                  <a:pt x="9" y="45"/>
                  <a:pt x="16" y="61"/>
                  <a:pt x="33" y="77"/>
                </a:cubicBezTo>
                <a:cubicBezTo>
                  <a:pt x="37" y="73"/>
                  <a:pt x="42" y="69"/>
                  <a:pt x="46" y="65"/>
                </a:cubicBezTo>
                <a:cubicBezTo>
                  <a:pt x="47" y="55"/>
                  <a:pt x="48" y="47"/>
                  <a:pt x="50" y="39"/>
                </a:cubicBezTo>
                <a:cubicBezTo>
                  <a:pt x="41" y="35"/>
                  <a:pt x="33" y="34"/>
                  <a:pt x="26" y="34"/>
                </a:cubicBezTo>
                <a:close/>
                <a:moveTo>
                  <a:pt x="107" y="63"/>
                </a:moveTo>
                <a:cubicBezTo>
                  <a:pt x="111" y="67"/>
                  <a:pt x="116" y="70"/>
                  <a:pt x="120" y="74"/>
                </a:cubicBezTo>
                <a:cubicBezTo>
                  <a:pt x="137" y="54"/>
                  <a:pt x="145" y="37"/>
                  <a:pt x="140" y="30"/>
                </a:cubicBezTo>
                <a:cubicBezTo>
                  <a:pt x="139" y="29"/>
                  <a:pt x="136" y="27"/>
                  <a:pt x="133" y="27"/>
                </a:cubicBezTo>
                <a:cubicBezTo>
                  <a:pt x="126" y="26"/>
                  <a:pt x="115" y="29"/>
                  <a:pt x="102" y="35"/>
                </a:cubicBezTo>
                <a:cubicBezTo>
                  <a:pt x="104" y="43"/>
                  <a:pt x="106" y="53"/>
                  <a:pt x="107" y="63"/>
                </a:cubicBezTo>
                <a:close/>
                <a:moveTo>
                  <a:pt x="56" y="41"/>
                </a:moveTo>
                <a:cubicBezTo>
                  <a:pt x="54" y="46"/>
                  <a:pt x="53" y="53"/>
                  <a:pt x="53" y="59"/>
                </a:cubicBezTo>
                <a:cubicBezTo>
                  <a:pt x="54" y="58"/>
                  <a:pt x="56" y="56"/>
                  <a:pt x="58" y="55"/>
                </a:cubicBezTo>
                <a:cubicBezTo>
                  <a:pt x="62" y="52"/>
                  <a:pt x="65" y="49"/>
                  <a:pt x="69" y="47"/>
                </a:cubicBezTo>
                <a:cubicBezTo>
                  <a:pt x="65" y="44"/>
                  <a:pt x="60" y="42"/>
                  <a:pt x="56" y="41"/>
                </a:cubicBezTo>
                <a:close/>
                <a:moveTo>
                  <a:pt x="81" y="46"/>
                </a:moveTo>
                <a:cubicBezTo>
                  <a:pt x="85" y="49"/>
                  <a:pt x="89" y="51"/>
                  <a:pt x="93" y="54"/>
                </a:cubicBezTo>
                <a:cubicBezTo>
                  <a:pt x="95" y="55"/>
                  <a:pt x="98" y="57"/>
                  <a:pt x="100" y="58"/>
                </a:cubicBezTo>
                <a:cubicBezTo>
                  <a:pt x="99" y="51"/>
                  <a:pt x="98" y="44"/>
                  <a:pt x="96" y="37"/>
                </a:cubicBezTo>
                <a:cubicBezTo>
                  <a:pt x="91" y="40"/>
                  <a:pt x="86" y="43"/>
                  <a:pt x="81" y="46"/>
                </a:cubicBezTo>
                <a:close/>
                <a:moveTo>
                  <a:pt x="76" y="90"/>
                </a:moveTo>
                <a:cubicBezTo>
                  <a:pt x="70" y="90"/>
                  <a:pt x="65" y="86"/>
                  <a:pt x="65" y="79"/>
                </a:cubicBezTo>
                <a:cubicBezTo>
                  <a:pt x="65" y="73"/>
                  <a:pt x="70" y="68"/>
                  <a:pt x="76" y="68"/>
                </a:cubicBezTo>
                <a:cubicBezTo>
                  <a:pt x="83" y="68"/>
                  <a:pt x="87" y="73"/>
                  <a:pt x="87" y="79"/>
                </a:cubicBezTo>
                <a:cubicBezTo>
                  <a:pt x="87" y="86"/>
                  <a:pt x="83" y="90"/>
                  <a:pt x="76" y="90"/>
                </a:cubicBezTo>
                <a:close/>
                <a:moveTo>
                  <a:pt x="76" y="74"/>
                </a:moveTo>
                <a:cubicBezTo>
                  <a:pt x="74" y="74"/>
                  <a:pt x="71" y="77"/>
                  <a:pt x="71" y="79"/>
                </a:cubicBezTo>
                <a:cubicBezTo>
                  <a:pt x="71" y="82"/>
                  <a:pt x="74" y="84"/>
                  <a:pt x="76" y="84"/>
                </a:cubicBezTo>
                <a:cubicBezTo>
                  <a:pt x="79" y="84"/>
                  <a:pt x="81" y="82"/>
                  <a:pt x="81" y="79"/>
                </a:cubicBezTo>
                <a:cubicBezTo>
                  <a:pt x="81" y="77"/>
                  <a:pt x="79" y="74"/>
                  <a:pt x="76" y="74"/>
                </a:cubicBezTo>
                <a:close/>
              </a:path>
            </a:pathLst>
          </a:custGeom>
          <a:solidFill>
            <a:srgbClr val="3E9CA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84" name="מלבן: פינות עליונות מעוגלות 3">
            <a:extLst>
              <a:ext uri="{FF2B5EF4-FFF2-40B4-BE49-F238E27FC236}">
                <a16:creationId xmlns:a16="http://schemas.microsoft.com/office/drawing/2014/main" xmlns="" id="{25661377-366A-4857-9176-9D2428F5D47B}"/>
              </a:ext>
            </a:extLst>
          </p:cNvPr>
          <p:cNvSpPr/>
          <p:nvPr/>
        </p:nvSpPr>
        <p:spPr>
          <a:xfrm rot="5400000">
            <a:off x="1246204" y="-673311"/>
            <a:ext cx="1263161" cy="2993571"/>
          </a:xfrm>
          <a:prstGeom prst="round2SameRect">
            <a:avLst>
              <a:gd name="adj1" fmla="val 39406"/>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white"/>
              </a:solidFill>
              <a:effectLst/>
              <a:uLnTx/>
              <a:uFillTx/>
              <a:latin typeface="Montserrat"/>
              <a:ea typeface="+mn-ea"/>
              <a:cs typeface="Calibri"/>
            </a:endParaRPr>
          </a:p>
        </p:txBody>
      </p:sp>
      <p:sp>
        <p:nvSpPr>
          <p:cNvPr id="86" name="TextBox 25">
            <a:extLst>
              <a:ext uri="{FF2B5EF4-FFF2-40B4-BE49-F238E27FC236}">
                <a16:creationId xmlns:a16="http://schemas.microsoft.com/office/drawing/2014/main" xmlns="" id="{D7A935A1-EC4F-4495-AAA3-E63679259076}"/>
              </a:ext>
            </a:extLst>
          </p:cNvPr>
          <p:cNvSpPr txBox="1"/>
          <p:nvPr/>
        </p:nvSpPr>
        <p:spPr>
          <a:xfrm>
            <a:off x="721042" y="572636"/>
            <a:ext cx="2169169" cy="501676"/>
          </a:xfrm>
          <a:prstGeom prst="rect">
            <a:avLst/>
          </a:prstGeom>
          <a:noFill/>
        </p:spPr>
        <p:txBody>
          <a:bodyPr wrap="square" lIns="91440" tIns="45720" rIns="91440" bIns="45720" anchor="ctr" anchorCtr="0">
            <a:spAutoFit/>
          </a:bodyPr>
          <a:lstStyle/>
          <a:p>
            <a:pPr marL="0" marR="0" lvl="0" indent="0" algn="l" defTabSz="914400" rtl="0" eaLnBrk="1" fontAlgn="auto" latinLnBrk="0" hangingPunct="1">
              <a:lnSpc>
                <a:spcPct val="95000"/>
              </a:lnSpc>
              <a:spcBef>
                <a:spcPts val="0"/>
              </a:spcBef>
              <a:spcAft>
                <a:spcPts val="0"/>
              </a:spcAft>
              <a:buClrTx/>
              <a:buSzTx/>
              <a:buFontTx/>
              <a:buNone/>
              <a:tabLst/>
              <a:defRPr/>
            </a:pPr>
            <a:r>
              <a:rPr lang="en-US" sz="2800" b="1" dirty="0">
                <a:solidFill>
                  <a:srgbClr val="3E9CA1"/>
                </a:solidFill>
                <a:latin typeface="Montserrat"/>
                <a:cs typeface="Calibri"/>
              </a:rPr>
              <a:t>HIT's</a:t>
            </a:r>
            <a:r>
              <a:rPr kumimoji="0" lang="en-US" sz="2800" b="1" i="0" u="none" strike="noStrike" kern="1200" cap="none" spc="0" normalizeH="0" baseline="0" noProof="0" dirty="0">
                <a:ln>
                  <a:noFill/>
                </a:ln>
                <a:solidFill>
                  <a:srgbClr val="3E9CA1"/>
                </a:solidFill>
                <a:effectLst/>
                <a:uLnTx/>
                <a:uFillTx/>
                <a:latin typeface="Montserrat"/>
                <a:ea typeface="+mn-ea"/>
                <a:cs typeface="Calibri"/>
              </a:rPr>
              <a:t> DNA</a:t>
            </a:r>
          </a:p>
        </p:txBody>
      </p:sp>
    </p:spTree>
    <p:extLst>
      <p:ext uri="{BB962C8B-B14F-4D97-AF65-F5344CB8AC3E}">
        <p14:creationId xmlns:p14="http://schemas.microsoft.com/office/powerpoint/2010/main" xmlns="" val="25469783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fade">
                                      <p:cBhvr>
                                        <p:cTn id="7" dur="500"/>
                                        <p:tgtEl>
                                          <p:spTgt spid="7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wipe(left)">
                                      <p:cBhvr>
                                        <p:cTn id="10" dur="500"/>
                                        <p:tgtEl>
                                          <p:spTgt spid="8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86"/>
                                        </p:tgtEl>
                                        <p:attrNameLst>
                                          <p:attrName>style.visibility</p:attrName>
                                        </p:attrNameLst>
                                      </p:cBhvr>
                                      <p:to>
                                        <p:strVal val="visible"/>
                                      </p:to>
                                    </p:set>
                                    <p:animEffect transition="in" filter="wipe(down)">
                                      <p:cBhvr>
                                        <p:cTn id="13"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84" grpId="0" animBg="1"/>
      <p:bldP spid="8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75543305-E080-4A29-BC0D-89EBA7C683E8}"/>
              </a:ext>
            </a:extLst>
          </p:cNvPr>
          <p:cNvSpPr txBox="1"/>
          <p:nvPr/>
        </p:nvSpPr>
        <p:spPr>
          <a:xfrm>
            <a:off x="1918504" y="875196"/>
            <a:ext cx="8214168" cy="2000548"/>
          </a:xfrm>
          <a:prstGeom prst="rect">
            <a:avLst/>
          </a:prstGeom>
          <a:noFill/>
        </p:spPr>
        <p:txBody>
          <a:bodyPr wrap="square">
            <a:spAutoFit/>
          </a:bodyPr>
          <a:lstStyle/>
          <a:p>
            <a:pPr algn="ctr"/>
            <a:r>
              <a:rPr lang="en-US" sz="6200" b="1" dirty="0">
                <a:solidFill>
                  <a:schemeClr val="bg1"/>
                </a:solidFill>
              </a:rPr>
              <a:t>8 Major </a:t>
            </a:r>
          </a:p>
          <a:p>
            <a:pPr algn="ctr"/>
            <a:r>
              <a:rPr lang="en-US" sz="6200" b="1" dirty="0">
                <a:solidFill>
                  <a:schemeClr val="bg1"/>
                </a:solidFill>
              </a:rPr>
              <a:t>Academic Units</a:t>
            </a:r>
          </a:p>
        </p:txBody>
      </p:sp>
      <p:sp>
        <p:nvSpPr>
          <p:cNvPr id="6" name="Oval 5">
            <a:extLst>
              <a:ext uri="{FF2B5EF4-FFF2-40B4-BE49-F238E27FC236}">
                <a16:creationId xmlns:a16="http://schemas.microsoft.com/office/drawing/2014/main" xmlns="" id="{D13CB66B-4C2B-41D7-96A5-75DB81E6E646}"/>
              </a:ext>
            </a:extLst>
          </p:cNvPr>
          <p:cNvSpPr/>
          <p:nvPr/>
        </p:nvSpPr>
        <p:spPr>
          <a:xfrm>
            <a:off x="458569"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hlinkClick r:id="rId4" action="ppaction://hlinksldjump"/>
            <a:extLst>
              <a:ext uri="{FF2B5EF4-FFF2-40B4-BE49-F238E27FC236}">
                <a16:creationId xmlns:a16="http://schemas.microsoft.com/office/drawing/2014/main" xmlns="" id="{3DD3DB97-C8A2-49F2-92F7-7A4947833F78}"/>
              </a:ext>
            </a:extLst>
          </p:cNvPr>
          <p:cNvSpPr/>
          <p:nvPr/>
        </p:nvSpPr>
        <p:spPr>
          <a:xfrm>
            <a:off x="1904578"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hlinkClick r:id="rId5" action="ppaction://hlinksldjump"/>
            <a:extLst>
              <a:ext uri="{FF2B5EF4-FFF2-40B4-BE49-F238E27FC236}">
                <a16:creationId xmlns:a16="http://schemas.microsoft.com/office/drawing/2014/main" xmlns="" id="{720B72EE-99C8-446C-B0EB-43D538ECE006}"/>
              </a:ext>
            </a:extLst>
          </p:cNvPr>
          <p:cNvSpPr/>
          <p:nvPr/>
        </p:nvSpPr>
        <p:spPr>
          <a:xfrm>
            <a:off x="3350586"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hlinkClick r:id="rId6" action="ppaction://hlinksldjump"/>
            <a:extLst>
              <a:ext uri="{FF2B5EF4-FFF2-40B4-BE49-F238E27FC236}">
                <a16:creationId xmlns:a16="http://schemas.microsoft.com/office/drawing/2014/main" xmlns="" id="{B3F6B82B-6075-4E1B-A558-143E624D0714}"/>
              </a:ext>
            </a:extLst>
          </p:cNvPr>
          <p:cNvSpPr/>
          <p:nvPr/>
        </p:nvSpPr>
        <p:spPr>
          <a:xfrm>
            <a:off x="6242604"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hlinkClick r:id="rId7" action="ppaction://hlinksldjump"/>
            <a:extLst>
              <a:ext uri="{FF2B5EF4-FFF2-40B4-BE49-F238E27FC236}">
                <a16:creationId xmlns:a16="http://schemas.microsoft.com/office/drawing/2014/main" xmlns="" id="{337FFB53-0822-457C-AAD4-0F6BEAD8C6D8}"/>
              </a:ext>
            </a:extLst>
          </p:cNvPr>
          <p:cNvSpPr/>
          <p:nvPr/>
        </p:nvSpPr>
        <p:spPr>
          <a:xfrm>
            <a:off x="7688612"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xmlns="" id="{07B69D03-AB7E-42D1-859C-90CB835E109E}"/>
              </a:ext>
            </a:extLst>
          </p:cNvPr>
          <p:cNvSpPr/>
          <p:nvPr/>
        </p:nvSpPr>
        <p:spPr>
          <a:xfrm>
            <a:off x="9134621"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xmlns="" id="{7F761E12-CBE9-4CC8-84E5-A72F907172A8}"/>
              </a:ext>
            </a:extLst>
          </p:cNvPr>
          <p:cNvSpPr txBox="1"/>
          <p:nvPr/>
        </p:nvSpPr>
        <p:spPr>
          <a:xfrm>
            <a:off x="358089" y="4437970"/>
            <a:ext cx="1453517" cy="789201"/>
          </a:xfrm>
          <a:prstGeom prst="rect">
            <a:avLst/>
          </a:prstGeom>
          <a:noFill/>
        </p:spPr>
        <p:txBody>
          <a:bodyPr wrap="square">
            <a:noAutofit/>
          </a:bodyPr>
          <a:lstStyle/>
          <a:p>
            <a:pPr algn="ctr"/>
            <a:r>
              <a:rPr lang="en-US" sz="1400" dirty="0"/>
              <a:t>Electric</a:t>
            </a:r>
          </a:p>
          <a:p>
            <a:pPr algn="ctr"/>
            <a:r>
              <a:rPr lang="en-US" sz="1400" dirty="0"/>
              <a:t>&amp; Electronics </a:t>
            </a:r>
          </a:p>
          <a:p>
            <a:pPr algn="ctr"/>
            <a:r>
              <a:rPr lang="en-US" sz="1400" dirty="0"/>
              <a:t>Engineering</a:t>
            </a:r>
          </a:p>
        </p:txBody>
      </p:sp>
      <p:sp>
        <p:nvSpPr>
          <p:cNvPr id="19" name="TextBox 18">
            <a:extLst>
              <a:ext uri="{FF2B5EF4-FFF2-40B4-BE49-F238E27FC236}">
                <a16:creationId xmlns:a16="http://schemas.microsoft.com/office/drawing/2014/main" xmlns="" id="{1DA8EA05-DB8F-4B2E-8AE8-E9563377A4F8}"/>
              </a:ext>
            </a:extLst>
          </p:cNvPr>
          <p:cNvSpPr txBox="1"/>
          <p:nvPr/>
        </p:nvSpPr>
        <p:spPr>
          <a:xfrm>
            <a:off x="3265123" y="4437970"/>
            <a:ext cx="1453517" cy="789201"/>
          </a:xfrm>
          <a:prstGeom prst="rect">
            <a:avLst/>
          </a:prstGeom>
          <a:noFill/>
        </p:spPr>
        <p:txBody>
          <a:bodyPr wrap="square">
            <a:noAutofit/>
          </a:bodyPr>
          <a:lstStyle/>
          <a:p>
            <a:pPr algn="ctr"/>
            <a:r>
              <a:rPr lang="en-US" sz="1400" dirty="0"/>
              <a:t>Design</a:t>
            </a:r>
          </a:p>
        </p:txBody>
      </p:sp>
      <p:sp>
        <p:nvSpPr>
          <p:cNvPr id="20" name="TextBox 19">
            <a:extLst>
              <a:ext uri="{FF2B5EF4-FFF2-40B4-BE49-F238E27FC236}">
                <a16:creationId xmlns:a16="http://schemas.microsoft.com/office/drawing/2014/main" xmlns="" id="{0A2DCE48-9E38-42C7-90F2-DA36A82D5035}"/>
              </a:ext>
            </a:extLst>
          </p:cNvPr>
          <p:cNvSpPr txBox="1"/>
          <p:nvPr/>
        </p:nvSpPr>
        <p:spPr>
          <a:xfrm>
            <a:off x="1819115" y="4437970"/>
            <a:ext cx="1453517" cy="789201"/>
          </a:xfrm>
          <a:prstGeom prst="rect">
            <a:avLst/>
          </a:prstGeom>
          <a:noFill/>
        </p:spPr>
        <p:txBody>
          <a:bodyPr wrap="square">
            <a:noAutofit/>
          </a:bodyPr>
          <a:lstStyle/>
          <a:p>
            <a:pPr algn="ctr"/>
            <a:r>
              <a:rPr lang="en-US" sz="1400" dirty="0"/>
              <a:t>Sciences</a:t>
            </a:r>
          </a:p>
        </p:txBody>
      </p:sp>
      <p:sp>
        <p:nvSpPr>
          <p:cNvPr id="21" name="TextBox 20">
            <a:extLst>
              <a:ext uri="{FF2B5EF4-FFF2-40B4-BE49-F238E27FC236}">
                <a16:creationId xmlns:a16="http://schemas.microsoft.com/office/drawing/2014/main" xmlns="" id="{36377B60-6CD3-41D8-9AA0-B9B59770EE1F}"/>
              </a:ext>
            </a:extLst>
          </p:cNvPr>
          <p:cNvSpPr txBox="1"/>
          <p:nvPr/>
        </p:nvSpPr>
        <p:spPr>
          <a:xfrm>
            <a:off x="4703626" y="4437970"/>
            <a:ext cx="1453517" cy="789201"/>
          </a:xfrm>
          <a:prstGeom prst="rect">
            <a:avLst/>
          </a:prstGeom>
          <a:noFill/>
        </p:spPr>
        <p:txBody>
          <a:bodyPr wrap="square">
            <a:noAutofit/>
          </a:bodyPr>
          <a:lstStyle/>
          <a:p>
            <a:pPr algn="ctr"/>
            <a:r>
              <a:rPr lang="en-US" sz="1400" dirty="0"/>
              <a:t>Industrial Engineering</a:t>
            </a:r>
          </a:p>
          <a:p>
            <a:pPr algn="ctr"/>
            <a:r>
              <a:rPr lang="en-US" sz="1400" dirty="0"/>
              <a:t> &amp; Technology Management</a:t>
            </a:r>
          </a:p>
        </p:txBody>
      </p:sp>
      <p:sp>
        <p:nvSpPr>
          <p:cNvPr id="23" name="TextBox 22">
            <a:extLst>
              <a:ext uri="{FF2B5EF4-FFF2-40B4-BE49-F238E27FC236}">
                <a16:creationId xmlns:a16="http://schemas.microsoft.com/office/drawing/2014/main" xmlns="" id="{229CFB4A-9508-46CF-92C7-E76CA42CD621}"/>
              </a:ext>
            </a:extLst>
          </p:cNvPr>
          <p:cNvSpPr txBox="1"/>
          <p:nvPr/>
        </p:nvSpPr>
        <p:spPr>
          <a:xfrm>
            <a:off x="9247246" y="4437970"/>
            <a:ext cx="1057342" cy="789201"/>
          </a:xfrm>
          <a:prstGeom prst="rect">
            <a:avLst/>
          </a:prstGeom>
          <a:noFill/>
        </p:spPr>
        <p:txBody>
          <a:bodyPr wrap="square">
            <a:noAutofit/>
          </a:bodyPr>
          <a:lstStyle/>
          <a:p>
            <a:pPr algn="ctr"/>
            <a:r>
              <a:rPr lang="en-US" sz="1400" dirty="0"/>
              <a:t>Data Science</a:t>
            </a:r>
          </a:p>
        </p:txBody>
      </p:sp>
      <p:pic>
        <p:nvPicPr>
          <p:cNvPr id="27" name="Picture 26">
            <a:extLst>
              <a:ext uri="{FF2B5EF4-FFF2-40B4-BE49-F238E27FC236}">
                <a16:creationId xmlns:a16="http://schemas.microsoft.com/office/drawing/2014/main" xmlns="" id="{284118DC-3068-4745-86E3-54D6AC810A86}"/>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90332" r="1598"/>
          <a:stretch/>
        </p:blipFill>
        <p:spPr>
          <a:xfrm>
            <a:off x="9299802" y="3074138"/>
            <a:ext cx="900995" cy="1213900"/>
          </a:xfrm>
          <a:prstGeom prst="rect">
            <a:avLst/>
          </a:prstGeom>
        </p:spPr>
      </p:pic>
      <p:pic>
        <p:nvPicPr>
          <p:cNvPr id="28" name="Picture 27">
            <a:extLst>
              <a:ext uri="{FF2B5EF4-FFF2-40B4-BE49-F238E27FC236}">
                <a16:creationId xmlns:a16="http://schemas.microsoft.com/office/drawing/2014/main" xmlns="" id="{5A6C035E-E774-47E5-8A33-309A92908292}"/>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r="95775"/>
          <a:stretch/>
        </p:blipFill>
        <p:spPr>
          <a:xfrm>
            <a:off x="864016" y="3142831"/>
            <a:ext cx="471697" cy="1213900"/>
          </a:xfrm>
          <a:prstGeom prst="rect">
            <a:avLst/>
          </a:prstGeom>
        </p:spPr>
      </p:pic>
      <p:pic>
        <p:nvPicPr>
          <p:cNvPr id="30" name="Picture 29">
            <a:extLst>
              <a:ext uri="{FF2B5EF4-FFF2-40B4-BE49-F238E27FC236}">
                <a16:creationId xmlns:a16="http://schemas.microsoft.com/office/drawing/2014/main" xmlns="" id="{AD64388B-6B49-4481-B9AC-55BDDA802D07}"/>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30251" r="63483"/>
          <a:stretch/>
        </p:blipFill>
        <p:spPr>
          <a:xfrm>
            <a:off x="3676534" y="3142831"/>
            <a:ext cx="699597" cy="1213900"/>
          </a:xfrm>
          <a:prstGeom prst="rect">
            <a:avLst/>
          </a:prstGeom>
        </p:spPr>
      </p:pic>
      <p:pic>
        <p:nvPicPr>
          <p:cNvPr id="31" name="Picture 30">
            <a:extLst>
              <a:ext uri="{FF2B5EF4-FFF2-40B4-BE49-F238E27FC236}">
                <a16:creationId xmlns:a16="http://schemas.microsoft.com/office/drawing/2014/main" xmlns="" id="{24537D87-5034-4693-8B68-3E456E746D62}"/>
              </a:ext>
            </a:extLst>
          </p:cNvPr>
          <p:cNvPicPr>
            <a:picLocks noChangeAspect="1"/>
          </p:cNvPicPr>
          <p:nvPr/>
        </p:nvPicPr>
        <p:blipFill rotWithShape="1">
          <a:blip r:embed="rId8" cstate="print">
            <a:extLst>
              <a:ext uri="{28A0092B-C50C-407E-A947-70E740481C1C}">
                <a14:useLocalDpi xmlns:a14="http://schemas.microsoft.com/office/drawing/2010/main" xmlns="" val="0"/>
              </a:ext>
            </a:extLst>
          </a:blip>
          <a:srcRect l="61709" r="32626"/>
          <a:stretch/>
        </p:blipFill>
        <p:spPr>
          <a:xfrm>
            <a:off x="6549118" y="3142830"/>
            <a:ext cx="632464" cy="1213900"/>
          </a:xfrm>
          <a:prstGeom prst="rect">
            <a:avLst/>
          </a:prstGeom>
        </p:spPr>
      </p:pic>
      <p:sp>
        <p:nvSpPr>
          <p:cNvPr id="32" name="TextBox 31">
            <a:extLst>
              <a:ext uri="{FF2B5EF4-FFF2-40B4-BE49-F238E27FC236}">
                <a16:creationId xmlns:a16="http://schemas.microsoft.com/office/drawing/2014/main" xmlns="" id="{022AAF64-9AF1-4E59-93CE-FA70649A1396}"/>
              </a:ext>
            </a:extLst>
          </p:cNvPr>
          <p:cNvSpPr txBox="1"/>
          <p:nvPr/>
        </p:nvSpPr>
        <p:spPr>
          <a:xfrm>
            <a:off x="6164649" y="4437970"/>
            <a:ext cx="1453517" cy="789201"/>
          </a:xfrm>
          <a:prstGeom prst="rect">
            <a:avLst/>
          </a:prstGeom>
          <a:noFill/>
        </p:spPr>
        <p:txBody>
          <a:bodyPr wrap="square">
            <a:noAutofit/>
          </a:bodyPr>
          <a:lstStyle/>
          <a:p>
            <a:pPr algn="ctr"/>
            <a:r>
              <a:rPr lang="en-US" sz="1400" dirty="0"/>
              <a:t>Instructional Technologies</a:t>
            </a:r>
          </a:p>
        </p:txBody>
      </p:sp>
      <p:sp>
        <p:nvSpPr>
          <p:cNvPr id="33" name="TextBox 32">
            <a:extLst>
              <a:ext uri="{FF2B5EF4-FFF2-40B4-BE49-F238E27FC236}">
                <a16:creationId xmlns:a16="http://schemas.microsoft.com/office/drawing/2014/main" xmlns="" id="{1B682E4A-7399-4097-9AD5-7BDF1DCCCB44}"/>
              </a:ext>
            </a:extLst>
          </p:cNvPr>
          <p:cNvSpPr txBox="1"/>
          <p:nvPr/>
        </p:nvSpPr>
        <p:spPr>
          <a:xfrm>
            <a:off x="7544629" y="4437970"/>
            <a:ext cx="1589992" cy="789201"/>
          </a:xfrm>
          <a:prstGeom prst="rect">
            <a:avLst/>
          </a:prstGeom>
          <a:noFill/>
        </p:spPr>
        <p:txBody>
          <a:bodyPr wrap="square">
            <a:noAutofit/>
          </a:bodyPr>
          <a:lstStyle/>
          <a:p>
            <a:pPr algn="ctr"/>
            <a:r>
              <a:rPr lang="en-US" sz="1400" dirty="0"/>
              <a:t>Digital Medical Technologies</a:t>
            </a:r>
          </a:p>
        </p:txBody>
      </p:sp>
      <p:pic>
        <p:nvPicPr>
          <p:cNvPr id="35" name="Picture 34">
            <a:extLst>
              <a:ext uri="{FF2B5EF4-FFF2-40B4-BE49-F238E27FC236}">
                <a16:creationId xmlns:a16="http://schemas.microsoft.com/office/drawing/2014/main" xmlns="" id="{08905A7B-E7FD-4B28-BF12-67003E056084}"/>
              </a:ext>
            </a:extLst>
          </p:cNvPr>
          <p:cNvPicPr>
            <a:picLocks noChangeAspect="1"/>
          </p:cNvPicPr>
          <p:nvPr/>
        </p:nvPicPr>
        <p:blipFill rotWithShape="1">
          <a:blip r:embed="rId9" cstate="print">
            <a:extLst>
              <a:ext uri="{28A0092B-C50C-407E-A947-70E740481C1C}">
                <a14:useLocalDpi xmlns:a14="http://schemas.microsoft.com/office/drawing/2010/main" xmlns="" val="0"/>
              </a:ext>
            </a:extLst>
          </a:blip>
          <a:srcRect l="76424" r="17262"/>
          <a:stretch/>
        </p:blipFill>
        <p:spPr>
          <a:xfrm>
            <a:off x="7964208" y="3155377"/>
            <a:ext cx="704896" cy="1213900"/>
          </a:xfrm>
          <a:prstGeom prst="rect">
            <a:avLst/>
          </a:prstGeom>
        </p:spPr>
      </p:pic>
      <p:pic>
        <p:nvPicPr>
          <p:cNvPr id="37" name="Picture 36" descr="Qr code&#10;&#10;Description automatically generated">
            <a:extLst>
              <a:ext uri="{FF2B5EF4-FFF2-40B4-BE49-F238E27FC236}">
                <a16:creationId xmlns:a16="http://schemas.microsoft.com/office/drawing/2014/main" xmlns="" id="{DE0B9DE8-A2FC-423D-A714-D509001A22F7}"/>
              </a:ext>
            </a:extLst>
          </p:cNvPr>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2212695" y="3438414"/>
            <a:ext cx="666271" cy="493189"/>
          </a:xfrm>
          <a:prstGeom prst="rect">
            <a:avLst/>
          </a:prstGeom>
        </p:spPr>
      </p:pic>
      <p:sp>
        <p:nvSpPr>
          <p:cNvPr id="9" name="Oval 8">
            <a:hlinkClick r:id="rId6" action="ppaction://hlinksldjump"/>
            <a:extLst>
              <a:ext uri="{FF2B5EF4-FFF2-40B4-BE49-F238E27FC236}">
                <a16:creationId xmlns:a16="http://schemas.microsoft.com/office/drawing/2014/main" xmlns="" id="{5483A7A2-665C-4EC8-BE64-F8826831FD52}"/>
              </a:ext>
            </a:extLst>
          </p:cNvPr>
          <p:cNvSpPr/>
          <p:nvPr/>
        </p:nvSpPr>
        <p:spPr>
          <a:xfrm>
            <a:off x="4743594" y="3108483"/>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descr="A picture containing text, clipart&#10;&#10;Description automatically generated">
            <a:extLst>
              <a:ext uri="{FF2B5EF4-FFF2-40B4-BE49-F238E27FC236}">
                <a16:creationId xmlns:a16="http://schemas.microsoft.com/office/drawing/2014/main" xmlns="" id="{D30BE95B-C802-4093-B758-A26FBA003ED8}"/>
              </a:ext>
            </a:extLst>
          </p:cNvPr>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5034499" y="3391929"/>
            <a:ext cx="677819" cy="647009"/>
          </a:xfrm>
          <a:prstGeom prst="rect">
            <a:avLst/>
          </a:prstGeom>
        </p:spPr>
      </p:pic>
      <p:sp>
        <p:nvSpPr>
          <p:cNvPr id="26" name="Oval 11">
            <a:hlinkClick r:id="rId12" action="ppaction://hlinksldjump"/>
            <a:extLst>
              <a:ext uri="{FF2B5EF4-FFF2-40B4-BE49-F238E27FC236}">
                <a16:creationId xmlns:a16="http://schemas.microsoft.com/office/drawing/2014/main" xmlns="" id="{431A6B53-DA50-4E13-A14B-408DD04A8E08}"/>
              </a:ext>
            </a:extLst>
          </p:cNvPr>
          <p:cNvSpPr/>
          <p:nvPr/>
        </p:nvSpPr>
        <p:spPr>
          <a:xfrm>
            <a:off x="10564094" y="3074138"/>
            <a:ext cx="1282593" cy="1282593"/>
          </a:xfrm>
          <a:prstGeom prst="ellipse">
            <a:avLst/>
          </a:prstGeom>
          <a:gradFill flip="none" rotWithShape="1">
            <a:gsLst>
              <a:gs pos="0">
                <a:srgbClr val="009086"/>
              </a:gs>
              <a:gs pos="100000">
                <a:srgbClr val="007473"/>
              </a:gs>
            </a:gsLst>
            <a:lin ang="0" scaled="1"/>
            <a:tileRect/>
          </a:gra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2">
            <a:extLst>
              <a:ext uri="{FF2B5EF4-FFF2-40B4-BE49-F238E27FC236}">
                <a16:creationId xmlns:a16="http://schemas.microsoft.com/office/drawing/2014/main" xmlns="" id="{D40F4BF6-704B-4860-873E-F3030F0577B8}"/>
              </a:ext>
            </a:extLst>
          </p:cNvPr>
          <p:cNvSpPr txBox="1"/>
          <p:nvPr/>
        </p:nvSpPr>
        <p:spPr>
          <a:xfrm>
            <a:off x="10344172" y="4437970"/>
            <a:ext cx="1722436" cy="789201"/>
          </a:xfrm>
          <a:prstGeom prst="rect">
            <a:avLst/>
          </a:prstGeom>
          <a:noFill/>
        </p:spPr>
        <p:txBody>
          <a:bodyPr wrap="square">
            <a:noAutofit/>
          </a:bodyPr>
          <a:lstStyle/>
          <a:p>
            <a:pPr algn="ctr"/>
            <a:r>
              <a:rPr lang="en-US" sz="1400" dirty="0"/>
              <a:t>The School of Multidisciplinary Studies</a:t>
            </a:r>
          </a:p>
        </p:txBody>
      </p:sp>
      <p:sp>
        <p:nvSpPr>
          <p:cNvPr id="34" name="Freeform 7">
            <a:extLst>
              <a:ext uri="{FF2B5EF4-FFF2-40B4-BE49-F238E27FC236}">
                <a16:creationId xmlns:a16="http://schemas.microsoft.com/office/drawing/2014/main" xmlns="" id="{86F39F92-9716-4505-8B9A-301A41258CAB}"/>
              </a:ext>
            </a:extLst>
          </p:cNvPr>
          <p:cNvSpPr>
            <a:spLocks noEditPoints="1"/>
          </p:cNvSpPr>
          <p:nvPr/>
        </p:nvSpPr>
        <p:spPr bwMode="auto">
          <a:xfrm>
            <a:off x="10971326" y="3454571"/>
            <a:ext cx="468128" cy="477032"/>
          </a:xfrm>
          <a:custGeom>
            <a:avLst/>
            <a:gdLst>
              <a:gd name="T0" fmla="*/ 53 w 155"/>
              <a:gd name="T1" fmla="*/ 131 h 158"/>
              <a:gd name="T2" fmla="*/ 29 w 155"/>
              <a:gd name="T3" fmla="*/ 82 h 158"/>
              <a:gd name="T4" fmla="*/ 19 w 155"/>
              <a:gd name="T5" fmla="*/ 29 h 158"/>
              <a:gd name="T6" fmla="*/ 95 w 155"/>
              <a:gd name="T7" fmla="*/ 31 h 158"/>
              <a:gd name="T8" fmla="*/ 59 w 155"/>
              <a:gd name="T9" fmla="*/ 29 h 158"/>
              <a:gd name="T10" fmla="*/ 53 w 155"/>
              <a:gd name="T11" fmla="*/ 27 h 158"/>
              <a:gd name="T12" fmla="*/ 100 w 155"/>
              <a:gd name="T13" fmla="*/ 29 h 158"/>
              <a:gd name="T14" fmla="*/ 145 w 155"/>
              <a:gd name="T15" fmla="*/ 27 h 158"/>
              <a:gd name="T16" fmla="*/ 103 w 155"/>
              <a:gd name="T17" fmla="*/ 121 h 158"/>
              <a:gd name="T18" fmla="*/ 140 w 155"/>
              <a:gd name="T19" fmla="*/ 122 h 158"/>
              <a:gd name="T20" fmla="*/ 126 w 155"/>
              <a:gd name="T21" fmla="*/ 84 h 158"/>
              <a:gd name="T22" fmla="*/ 145 w 155"/>
              <a:gd name="T23" fmla="*/ 125 h 158"/>
              <a:gd name="T24" fmla="*/ 101 w 155"/>
              <a:gd name="T25" fmla="*/ 127 h 158"/>
              <a:gd name="T26" fmla="*/ 58 w 155"/>
              <a:gd name="T27" fmla="*/ 128 h 158"/>
              <a:gd name="T28" fmla="*/ 95 w 155"/>
              <a:gd name="T29" fmla="*/ 125 h 158"/>
              <a:gd name="T30" fmla="*/ 53 w 155"/>
              <a:gd name="T31" fmla="*/ 102 h 158"/>
              <a:gd name="T32" fmla="*/ 65 w 155"/>
              <a:gd name="T33" fmla="*/ 118 h 158"/>
              <a:gd name="T34" fmla="*/ 68 w 155"/>
              <a:gd name="T35" fmla="*/ 123 h 158"/>
              <a:gd name="T36" fmla="*/ 33 w 155"/>
              <a:gd name="T37" fmla="*/ 86 h 158"/>
              <a:gd name="T38" fmla="*/ 51 w 155"/>
              <a:gd name="T39" fmla="*/ 125 h 158"/>
              <a:gd name="T40" fmla="*/ 33 w 155"/>
              <a:gd name="T41" fmla="*/ 86 h 158"/>
              <a:gd name="T42" fmla="*/ 97 w 155"/>
              <a:gd name="T43" fmla="*/ 119 h 158"/>
              <a:gd name="T44" fmla="*/ 95 w 155"/>
              <a:gd name="T45" fmla="*/ 105 h 158"/>
              <a:gd name="T46" fmla="*/ 52 w 155"/>
              <a:gd name="T47" fmla="*/ 94 h 158"/>
              <a:gd name="T48" fmla="*/ 77 w 155"/>
              <a:gd name="T49" fmla="*/ 110 h 158"/>
              <a:gd name="T50" fmla="*/ 101 w 155"/>
              <a:gd name="T51" fmla="*/ 92 h 158"/>
              <a:gd name="T52" fmla="*/ 101 w 155"/>
              <a:gd name="T53" fmla="*/ 66 h 158"/>
              <a:gd name="T54" fmla="*/ 75 w 155"/>
              <a:gd name="T55" fmla="*/ 50 h 158"/>
              <a:gd name="T56" fmla="*/ 52 w 155"/>
              <a:gd name="T57" fmla="*/ 67 h 158"/>
              <a:gd name="T58" fmla="*/ 52 w 155"/>
              <a:gd name="T59" fmla="*/ 94 h 158"/>
              <a:gd name="T60" fmla="*/ 46 w 155"/>
              <a:gd name="T61" fmla="*/ 89 h 158"/>
              <a:gd name="T62" fmla="*/ 46 w 155"/>
              <a:gd name="T63" fmla="*/ 73 h 158"/>
              <a:gd name="T64" fmla="*/ 107 w 155"/>
              <a:gd name="T65" fmla="*/ 71 h 158"/>
              <a:gd name="T66" fmla="*/ 107 w 155"/>
              <a:gd name="T67" fmla="*/ 87 h 158"/>
              <a:gd name="T68" fmla="*/ 107 w 155"/>
              <a:gd name="T69" fmla="*/ 71 h 158"/>
              <a:gd name="T70" fmla="*/ 20 w 155"/>
              <a:gd name="T71" fmla="*/ 34 h 158"/>
              <a:gd name="T72" fmla="*/ 33 w 155"/>
              <a:gd name="T73" fmla="*/ 77 h 158"/>
              <a:gd name="T74" fmla="*/ 50 w 155"/>
              <a:gd name="T75" fmla="*/ 39 h 158"/>
              <a:gd name="T76" fmla="*/ 107 w 155"/>
              <a:gd name="T77" fmla="*/ 63 h 158"/>
              <a:gd name="T78" fmla="*/ 140 w 155"/>
              <a:gd name="T79" fmla="*/ 30 h 158"/>
              <a:gd name="T80" fmla="*/ 102 w 155"/>
              <a:gd name="T81" fmla="*/ 35 h 158"/>
              <a:gd name="T82" fmla="*/ 56 w 155"/>
              <a:gd name="T83" fmla="*/ 41 h 158"/>
              <a:gd name="T84" fmla="*/ 58 w 155"/>
              <a:gd name="T85" fmla="*/ 55 h 158"/>
              <a:gd name="T86" fmla="*/ 56 w 155"/>
              <a:gd name="T87" fmla="*/ 41 h 158"/>
              <a:gd name="T88" fmla="*/ 93 w 155"/>
              <a:gd name="T89" fmla="*/ 54 h 158"/>
              <a:gd name="T90" fmla="*/ 96 w 155"/>
              <a:gd name="T91" fmla="*/ 37 h 158"/>
              <a:gd name="T92" fmla="*/ 76 w 155"/>
              <a:gd name="T93" fmla="*/ 90 h 158"/>
              <a:gd name="T94" fmla="*/ 76 w 155"/>
              <a:gd name="T95" fmla="*/ 68 h 158"/>
              <a:gd name="T96" fmla="*/ 76 w 155"/>
              <a:gd name="T97" fmla="*/ 90 h 158"/>
              <a:gd name="T98" fmla="*/ 71 w 155"/>
              <a:gd name="T99" fmla="*/ 79 h 158"/>
              <a:gd name="T100" fmla="*/ 81 w 155"/>
              <a:gd name="T101"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5" h="158">
                <a:moveTo>
                  <a:pt x="76" y="158"/>
                </a:moveTo>
                <a:cubicBezTo>
                  <a:pt x="67" y="158"/>
                  <a:pt x="59" y="148"/>
                  <a:pt x="53" y="131"/>
                </a:cubicBezTo>
                <a:cubicBezTo>
                  <a:pt x="31" y="141"/>
                  <a:pt x="15" y="142"/>
                  <a:pt x="8" y="133"/>
                </a:cubicBezTo>
                <a:cubicBezTo>
                  <a:pt x="0" y="122"/>
                  <a:pt x="11" y="102"/>
                  <a:pt x="29" y="82"/>
                </a:cubicBezTo>
                <a:cubicBezTo>
                  <a:pt x="11" y="64"/>
                  <a:pt x="1" y="46"/>
                  <a:pt x="8" y="35"/>
                </a:cubicBezTo>
                <a:cubicBezTo>
                  <a:pt x="10" y="32"/>
                  <a:pt x="14" y="30"/>
                  <a:pt x="19" y="29"/>
                </a:cubicBezTo>
                <a:cubicBezTo>
                  <a:pt x="32" y="26"/>
                  <a:pt x="52" y="31"/>
                  <a:pt x="75" y="43"/>
                </a:cubicBezTo>
                <a:cubicBezTo>
                  <a:pt x="82" y="39"/>
                  <a:pt x="88" y="35"/>
                  <a:pt x="95" y="31"/>
                </a:cubicBezTo>
                <a:cubicBezTo>
                  <a:pt x="90" y="16"/>
                  <a:pt x="83" y="6"/>
                  <a:pt x="76" y="6"/>
                </a:cubicBezTo>
                <a:cubicBezTo>
                  <a:pt x="70" y="6"/>
                  <a:pt x="64" y="15"/>
                  <a:pt x="59" y="29"/>
                </a:cubicBezTo>
                <a:cubicBezTo>
                  <a:pt x="58" y="31"/>
                  <a:pt x="57" y="32"/>
                  <a:pt x="55" y="31"/>
                </a:cubicBezTo>
                <a:cubicBezTo>
                  <a:pt x="53" y="31"/>
                  <a:pt x="53" y="29"/>
                  <a:pt x="53" y="27"/>
                </a:cubicBezTo>
                <a:cubicBezTo>
                  <a:pt x="59" y="10"/>
                  <a:pt x="67" y="0"/>
                  <a:pt x="76" y="0"/>
                </a:cubicBezTo>
                <a:cubicBezTo>
                  <a:pt x="86" y="0"/>
                  <a:pt x="95" y="11"/>
                  <a:pt x="100" y="29"/>
                </a:cubicBezTo>
                <a:cubicBezTo>
                  <a:pt x="114" y="23"/>
                  <a:pt x="126" y="20"/>
                  <a:pt x="134" y="21"/>
                </a:cubicBezTo>
                <a:cubicBezTo>
                  <a:pt x="139" y="22"/>
                  <a:pt x="142" y="24"/>
                  <a:pt x="145" y="27"/>
                </a:cubicBezTo>
                <a:cubicBezTo>
                  <a:pt x="155" y="41"/>
                  <a:pt x="134" y="71"/>
                  <a:pt x="107" y="95"/>
                </a:cubicBezTo>
                <a:cubicBezTo>
                  <a:pt x="106" y="105"/>
                  <a:pt x="105" y="114"/>
                  <a:pt x="103" y="121"/>
                </a:cubicBezTo>
                <a:cubicBezTo>
                  <a:pt x="115" y="126"/>
                  <a:pt x="126" y="127"/>
                  <a:pt x="133" y="126"/>
                </a:cubicBezTo>
                <a:cubicBezTo>
                  <a:pt x="136" y="125"/>
                  <a:pt x="139" y="124"/>
                  <a:pt x="140" y="122"/>
                </a:cubicBezTo>
                <a:cubicBezTo>
                  <a:pt x="144" y="115"/>
                  <a:pt x="138" y="103"/>
                  <a:pt x="126" y="89"/>
                </a:cubicBezTo>
                <a:cubicBezTo>
                  <a:pt x="125" y="87"/>
                  <a:pt x="125" y="86"/>
                  <a:pt x="126" y="84"/>
                </a:cubicBezTo>
                <a:cubicBezTo>
                  <a:pt x="127" y="83"/>
                  <a:pt x="129" y="83"/>
                  <a:pt x="130" y="85"/>
                </a:cubicBezTo>
                <a:cubicBezTo>
                  <a:pt x="145" y="101"/>
                  <a:pt x="151" y="116"/>
                  <a:pt x="145" y="125"/>
                </a:cubicBezTo>
                <a:cubicBezTo>
                  <a:pt x="143" y="128"/>
                  <a:pt x="139" y="131"/>
                  <a:pt x="134" y="132"/>
                </a:cubicBezTo>
                <a:cubicBezTo>
                  <a:pt x="126" y="133"/>
                  <a:pt x="114" y="132"/>
                  <a:pt x="101" y="127"/>
                </a:cubicBezTo>
                <a:cubicBezTo>
                  <a:pt x="96" y="146"/>
                  <a:pt x="87" y="158"/>
                  <a:pt x="76" y="158"/>
                </a:cubicBezTo>
                <a:close/>
                <a:moveTo>
                  <a:pt x="58" y="128"/>
                </a:moveTo>
                <a:cubicBezTo>
                  <a:pt x="63" y="143"/>
                  <a:pt x="70" y="152"/>
                  <a:pt x="76" y="152"/>
                </a:cubicBezTo>
                <a:cubicBezTo>
                  <a:pt x="83" y="152"/>
                  <a:pt x="91" y="142"/>
                  <a:pt x="95" y="125"/>
                </a:cubicBezTo>
                <a:cubicBezTo>
                  <a:pt x="84" y="121"/>
                  <a:pt x="72" y="114"/>
                  <a:pt x="60" y="107"/>
                </a:cubicBezTo>
                <a:cubicBezTo>
                  <a:pt x="58" y="105"/>
                  <a:pt x="55" y="103"/>
                  <a:pt x="53" y="102"/>
                </a:cubicBezTo>
                <a:cubicBezTo>
                  <a:pt x="54" y="109"/>
                  <a:pt x="55" y="116"/>
                  <a:pt x="57" y="122"/>
                </a:cubicBezTo>
                <a:cubicBezTo>
                  <a:pt x="59" y="121"/>
                  <a:pt x="62" y="119"/>
                  <a:pt x="65" y="118"/>
                </a:cubicBezTo>
                <a:cubicBezTo>
                  <a:pt x="66" y="117"/>
                  <a:pt x="68" y="118"/>
                  <a:pt x="69" y="119"/>
                </a:cubicBezTo>
                <a:cubicBezTo>
                  <a:pt x="70" y="120"/>
                  <a:pt x="69" y="122"/>
                  <a:pt x="68" y="123"/>
                </a:cubicBezTo>
                <a:cubicBezTo>
                  <a:pt x="65" y="125"/>
                  <a:pt x="61" y="127"/>
                  <a:pt x="58" y="128"/>
                </a:cubicBezTo>
                <a:close/>
                <a:moveTo>
                  <a:pt x="33" y="86"/>
                </a:moveTo>
                <a:cubicBezTo>
                  <a:pt x="15" y="106"/>
                  <a:pt x="8" y="123"/>
                  <a:pt x="13" y="129"/>
                </a:cubicBezTo>
                <a:cubicBezTo>
                  <a:pt x="18" y="135"/>
                  <a:pt x="32" y="133"/>
                  <a:pt x="51" y="125"/>
                </a:cubicBezTo>
                <a:cubicBezTo>
                  <a:pt x="49" y="117"/>
                  <a:pt x="47" y="107"/>
                  <a:pt x="46" y="97"/>
                </a:cubicBezTo>
                <a:cubicBezTo>
                  <a:pt x="42" y="93"/>
                  <a:pt x="37" y="90"/>
                  <a:pt x="33" y="86"/>
                </a:cubicBezTo>
                <a:close/>
                <a:moveTo>
                  <a:pt x="83" y="113"/>
                </a:moveTo>
                <a:cubicBezTo>
                  <a:pt x="88" y="116"/>
                  <a:pt x="93" y="118"/>
                  <a:pt x="97" y="119"/>
                </a:cubicBezTo>
                <a:cubicBezTo>
                  <a:pt x="98" y="114"/>
                  <a:pt x="99" y="107"/>
                  <a:pt x="100" y="101"/>
                </a:cubicBezTo>
                <a:cubicBezTo>
                  <a:pt x="98" y="102"/>
                  <a:pt x="97" y="103"/>
                  <a:pt x="95" y="105"/>
                </a:cubicBezTo>
                <a:cubicBezTo>
                  <a:pt x="91" y="108"/>
                  <a:pt x="87" y="110"/>
                  <a:pt x="83" y="113"/>
                </a:cubicBezTo>
                <a:close/>
                <a:moveTo>
                  <a:pt x="52" y="94"/>
                </a:moveTo>
                <a:cubicBezTo>
                  <a:pt x="56" y="96"/>
                  <a:pt x="59" y="99"/>
                  <a:pt x="63" y="101"/>
                </a:cubicBezTo>
                <a:cubicBezTo>
                  <a:pt x="68" y="105"/>
                  <a:pt x="73" y="107"/>
                  <a:pt x="77" y="110"/>
                </a:cubicBezTo>
                <a:cubicBezTo>
                  <a:pt x="82" y="107"/>
                  <a:pt x="87" y="103"/>
                  <a:pt x="91" y="100"/>
                </a:cubicBezTo>
                <a:cubicBezTo>
                  <a:pt x="95" y="97"/>
                  <a:pt x="98" y="95"/>
                  <a:pt x="101" y="92"/>
                </a:cubicBezTo>
                <a:cubicBezTo>
                  <a:pt x="101" y="88"/>
                  <a:pt x="101" y="84"/>
                  <a:pt x="101" y="79"/>
                </a:cubicBezTo>
                <a:cubicBezTo>
                  <a:pt x="101" y="75"/>
                  <a:pt x="101" y="71"/>
                  <a:pt x="101" y="66"/>
                </a:cubicBezTo>
                <a:cubicBezTo>
                  <a:pt x="97" y="64"/>
                  <a:pt x="94" y="61"/>
                  <a:pt x="90" y="59"/>
                </a:cubicBezTo>
                <a:cubicBezTo>
                  <a:pt x="85" y="55"/>
                  <a:pt x="80" y="53"/>
                  <a:pt x="75" y="50"/>
                </a:cubicBezTo>
                <a:cubicBezTo>
                  <a:pt x="71" y="53"/>
                  <a:pt x="66" y="56"/>
                  <a:pt x="62" y="60"/>
                </a:cubicBezTo>
                <a:cubicBezTo>
                  <a:pt x="58" y="62"/>
                  <a:pt x="55" y="65"/>
                  <a:pt x="52" y="67"/>
                </a:cubicBezTo>
                <a:cubicBezTo>
                  <a:pt x="52" y="71"/>
                  <a:pt x="52" y="75"/>
                  <a:pt x="52" y="79"/>
                </a:cubicBezTo>
                <a:cubicBezTo>
                  <a:pt x="52" y="84"/>
                  <a:pt x="52" y="89"/>
                  <a:pt x="52" y="94"/>
                </a:cubicBezTo>
                <a:close/>
                <a:moveTo>
                  <a:pt x="37" y="82"/>
                </a:moveTo>
                <a:cubicBezTo>
                  <a:pt x="40" y="84"/>
                  <a:pt x="43" y="86"/>
                  <a:pt x="46" y="89"/>
                </a:cubicBezTo>
                <a:cubicBezTo>
                  <a:pt x="46" y="86"/>
                  <a:pt x="46" y="83"/>
                  <a:pt x="46" y="79"/>
                </a:cubicBezTo>
                <a:cubicBezTo>
                  <a:pt x="46" y="77"/>
                  <a:pt x="46" y="75"/>
                  <a:pt x="46" y="73"/>
                </a:cubicBezTo>
                <a:cubicBezTo>
                  <a:pt x="43" y="76"/>
                  <a:pt x="40" y="79"/>
                  <a:pt x="37" y="82"/>
                </a:cubicBezTo>
                <a:close/>
                <a:moveTo>
                  <a:pt x="107" y="71"/>
                </a:moveTo>
                <a:cubicBezTo>
                  <a:pt x="107" y="74"/>
                  <a:pt x="107" y="77"/>
                  <a:pt x="107" y="79"/>
                </a:cubicBezTo>
                <a:cubicBezTo>
                  <a:pt x="107" y="82"/>
                  <a:pt x="107" y="84"/>
                  <a:pt x="107" y="87"/>
                </a:cubicBezTo>
                <a:cubicBezTo>
                  <a:pt x="110" y="84"/>
                  <a:pt x="113" y="81"/>
                  <a:pt x="115" y="78"/>
                </a:cubicBezTo>
                <a:cubicBezTo>
                  <a:pt x="113" y="76"/>
                  <a:pt x="110" y="74"/>
                  <a:pt x="107" y="71"/>
                </a:cubicBezTo>
                <a:close/>
                <a:moveTo>
                  <a:pt x="26" y="34"/>
                </a:moveTo>
                <a:cubicBezTo>
                  <a:pt x="24" y="34"/>
                  <a:pt x="22" y="34"/>
                  <a:pt x="20" y="34"/>
                </a:cubicBezTo>
                <a:cubicBezTo>
                  <a:pt x="17" y="35"/>
                  <a:pt x="14" y="37"/>
                  <a:pt x="13" y="39"/>
                </a:cubicBezTo>
                <a:cubicBezTo>
                  <a:pt x="9" y="45"/>
                  <a:pt x="16" y="61"/>
                  <a:pt x="33" y="77"/>
                </a:cubicBezTo>
                <a:cubicBezTo>
                  <a:pt x="37" y="73"/>
                  <a:pt x="42" y="69"/>
                  <a:pt x="46" y="65"/>
                </a:cubicBezTo>
                <a:cubicBezTo>
                  <a:pt x="47" y="55"/>
                  <a:pt x="48" y="47"/>
                  <a:pt x="50" y="39"/>
                </a:cubicBezTo>
                <a:cubicBezTo>
                  <a:pt x="41" y="35"/>
                  <a:pt x="33" y="34"/>
                  <a:pt x="26" y="34"/>
                </a:cubicBezTo>
                <a:close/>
                <a:moveTo>
                  <a:pt x="107" y="63"/>
                </a:moveTo>
                <a:cubicBezTo>
                  <a:pt x="111" y="67"/>
                  <a:pt x="116" y="70"/>
                  <a:pt x="120" y="74"/>
                </a:cubicBezTo>
                <a:cubicBezTo>
                  <a:pt x="137" y="54"/>
                  <a:pt x="145" y="37"/>
                  <a:pt x="140" y="30"/>
                </a:cubicBezTo>
                <a:cubicBezTo>
                  <a:pt x="139" y="29"/>
                  <a:pt x="136" y="27"/>
                  <a:pt x="133" y="27"/>
                </a:cubicBezTo>
                <a:cubicBezTo>
                  <a:pt x="126" y="26"/>
                  <a:pt x="115" y="29"/>
                  <a:pt x="102" y="35"/>
                </a:cubicBezTo>
                <a:cubicBezTo>
                  <a:pt x="104" y="43"/>
                  <a:pt x="106" y="53"/>
                  <a:pt x="107" y="63"/>
                </a:cubicBezTo>
                <a:close/>
                <a:moveTo>
                  <a:pt x="56" y="41"/>
                </a:moveTo>
                <a:cubicBezTo>
                  <a:pt x="54" y="46"/>
                  <a:pt x="53" y="53"/>
                  <a:pt x="53" y="59"/>
                </a:cubicBezTo>
                <a:cubicBezTo>
                  <a:pt x="54" y="58"/>
                  <a:pt x="56" y="56"/>
                  <a:pt x="58" y="55"/>
                </a:cubicBezTo>
                <a:cubicBezTo>
                  <a:pt x="62" y="52"/>
                  <a:pt x="65" y="49"/>
                  <a:pt x="69" y="47"/>
                </a:cubicBezTo>
                <a:cubicBezTo>
                  <a:pt x="65" y="44"/>
                  <a:pt x="60" y="42"/>
                  <a:pt x="56" y="41"/>
                </a:cubicBezTo>
                <a:close/>
                <a:moveTo>
                  <a:pt x="81" y="46"/>
                </a:moveTo>
                <a:cubicBezTo>
                  <a:pt x="85" y="49"/>
                  <a:pt x="89" y="51"/>
                  <a:pt x="93" y="54"/>
                </a:cubicBezTo>
                <a:cubicBezTo>
                  <a:pt x="95" y="55"/>
                  <a:pt x="98" y="57"/>
                  <a:pt x="100" y="58"/>
                </a:cubicBezTo>
                <a:cubicBezTo>
                  <a:pt x="99" y="51"/>
                  <a:pt x="98" y="44"/>
                  <a:pt x="96" y="37"/>
                </a:cubicBezTo>
                <a:cubicBezTo>
                  <a:pt x="91" y="40"/>
                  <a:pt x="86" y="43"/>
                  <a:pt x="81" y="46"/>
                </a:cubicBezTo>
                <a:close/>
                <a:moveTo>
                  <a:pt x="76" y="90"/>
                </a:moveTo>
                <a:cubicBezTo>
                  <a:pt x="70" y="90"/>
                  <a:pt x="65" y="86"/>
                  <a:pt x="65" y="79"/>
                </a:cubicBezTo>
                <a:cubicBezTo>
                  <a:pt x="65" y="73"/>
                  <a:pt x="70" y="68"/>
                  <a:pt x="76" y="68"/>
                </a:cubicBezTo>
                <a:cubicBezTo>
                  <a:pt x="83" y="68"/>
                  <a:pt x="87" y="73"/>
                  <a:pt x="87" y="79"/>
                </a:cubicBezTo>
                <a:cubicBezTo>
                  <a:pt x="87" y="86"/>
                  <a:pt x="83" y="90"/>
                  <a:pt x="76" y="90"/>
                </a:cubicBezTo>
                <a:close/>
                <a:moveTo>
                  <a:pt x="76" y="74"/>
                </a:moveTo>
                <a:cubicBezTo>
                  <a:pt x="74" y="74"/>
                  <a:pt x="71" y="77"/>
                  <a:pt x="71" y="79"/>
                </a:cubicBezTo>
                <a:cubicBezTo>
                  <a:pt x="71" y="82"/>
                  <a:pt x="74" y="84"/>
                  <a:pt x="76" y="84"/>
                </a:cubicBezTo>
                <a:cubicBezTo>
                  <a:pt x="79" y="84"/>
                  <a:pt x="81" y="82"/>
                  <a:pt x="81" y="79"/>
                </a:cubicBezTo>
                <a:cubicBezTo>
                  <a:pt x="81" y="77"/>
                  <a:pt x="79" y="74"/>
                  <a:pt x="76" y="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xmlns="" val="33063931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0D76BB11-9FC5-4E16-AB4B-8EDF69A1BBC1}"/>
              </a:ext>
            </a:extLst>
          </p:cNvPr>
          <p:cNvSpPr txBox="1"/>
          <p:nvPr/>
        </p:nvSpPr>
        <p:spPr>
          <a:xfrm>
            <a:off x="5603916" y="1669630"/>
            <a:ext cx="167847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Founded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in </a:t>
            </a:r>
            <a:r>
              <a:rPr kumimoji="0" lang="en-US" sz="1800" b="1" i="0" u="none" strike="noStrike" kern="1200" cap="none" spc="0" normalizeH="0" baseline="0" noProof="0" dirty="0">
                <a:ln>
                  <a:noFill/>
                </a:ln>
                <a:solidFill>
                  <a:prstClr val="white"/>
                </a:solidFill>
                <a:effectLst/>
                <a:uLnTx/>
                <a:uFillTx/>
                <a:latin typeface="Montserrat"/>
                <a:ea typeface="+mn-ea"/>
                <a:cs typeface="Calibri"/>
              </a:rPr>
              <a:t>1969</a:t>
            </a:r>
          </a:p>
        </p:txBody>
      </p:sp>
      <p:sp>
        <p:nvSpPr>
          <p:cNvPr id="8" name="TextBox 7">
            <a:extLst>
              <a:ext uri="{FF2B5EF4-FFF2-40B4-BE49-F238E27FC236}">
                <a16:creationId xmlns:a16="http://schemas.microsoft.com/office/drawing/2014/main" xmlns="" id="{AB3BFAFF-F205-48A4-90CE-F4A7BF9E0E5B}"/>
              </a:ext>
            </a:extLst>
          </p:cNvPr>
          <p:cNvSpPr txBox="1"/>
          <p:nvPr/>
        </p:nvSpPr>
        <p:spPr>
          <a:xfrm>
            <a:off x="8814255" y="1669630"/>
            <a:ext cx="215864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8 </a:t>
            </a:r>
            <a:r>
              <a:rPr kumimoji="0" lang="en-US" sz="1800" b="0" i="0" u="none" strike="noStrike" kern="1200" cap="none" spc="0" normalizeH="0" baseline="0" noProof="0" dirty="0">
                <a:ln>
                  <a:noFill/>
                </a:ln>
                <a:solidFill>
                  <a:prstClr val="white"/>
                </a:solidFill>
                <a:effectLst/>
                <a:uLnTx/>
                <a:uFillTx/>
                <a:latin typeface="Montserrat"/>
                <a:ea typeface="+mn-ea"/>
                <a:cs typeface="Calibri"/>
              </a:rPr>
              <a:t>major academic units</a:t>
            </a:r>
            <a:endParaRPr kumimoji="0" lang="en-US" sz="1800" b="1" i="0" u="none" strike="noStrike" kern="1200" cap="none" spc="0" normalizeH="0" baseline="0" noProof="0" dirty="0">
              <a:ln>
                <a:noFill/>
              </a:ln>
              <a:solidFill>
                <a:prstClr val="white"/>
              </a:solidFill>
              <a:effectLst/>
              <a:uLnTx/>
              <a:uFillTx/>
              <a:latin typeface="Montserrat"/>
              <a:ea typeface="+mn-ea"/>
              <a:cs typeface="Calibri"/>
            </a:endParaRPr>
          </a:p>
        </p:txBody>
      </p:sp>
      <p:sp>
        <p:nvSpPr>
          <p:cNvPr id="9" name="TextBox 8">
            <a:extLst>
              <a:ext uri="{FF2B5EF4-FFF2-40B4-BE49-F238E27FC236}">
                <a16:creationId xmlns:a16="http://schemas.microsoft.com/office/drawing/2014/main" xmlns="" id="{193F84F2-AA58-42F2-9F46-6D2D9B20D241}"/>
              </a:ext>
            </a:extLst>
          </p:cNvPr>
          <p:cNvSpPr txBox="1"/>
          <p:nvPr/>
        </p:nvSpPr>
        <p:spPr>
          <a:xfrm>
            <a:off x="5603916" y="2519220"/>
            <a:ext cx="205372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School – </a:t>
            </a:r>
            <a:r>
              <a:rPr kumimoji="0" lang="en-US" sz="1800" b="1" i="0" u="none" strike="noStrike" kern="1200" cap="none" spc="0" normalizeH="0" baseline="0" noProof="0" dirty="0">
                <a:ln>
                  <a:noFill/>
                </a:ln>
                <a:solidFill>
                  <a:prstClr val="white"/>
                </a:solidFill>
                <a:effectLst/>
                <a:uLnTx/>
                <a:uFillTx/>
                <a:latin typeface="Montserrat"/>
                <a:ea typeface="+mn-ea"/>
                <a:cs typeface="Calibri"/>
              </a:rPr>
              <a:t>Multi-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Disciplinary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Studies</a:t>
            </a:r>
            <a:endParaRPr kumimoji="0" lang="en-US" sz="1800" b="1" i="0" u="none" strike="noStrike" kern="1200" cap="none" spc="0" normalizeH="0" baseline="0" noProof="0" dirty="0">
              <a:ln>
                <a:noFill/>
              </a:ln>
              <a:solidFill>
                <a:prstClr val="white"/>
              </a:solidFill>
              <a:effectLst/>
              <a:uLnTx/>
              <a:uFillTx/>
              <a:latin typeface="Montserrat"/>
              <a:ea typeface="+mn-ea"/>
              <a:cs typeface="Calibri"/>
            </a:endParaRPr>
          </a:p>
        </p:txBody>
      </p:sp>
      <p:sp>
        <p:nvSpPr>
          <p:cNvPr id="11" name="TextBox 10">
            <a:extLst>
              <a:ext uri="{FF2B5EF4-FFF2-40B4-BE49-F238E27FC236}">
                <a16:creationId xmlns:a16="http://schemas.microsoft.com/office/drawing/2014/main" xmlns="" id="{7DF6F5AA-EEEE-4B4B-A078-8AE6CE83C592}"/>
              </a:ext>
            </a:extLst>
          </p:cNvPr>
          <p:cNvSpPr txBox="1"/>
          <p:nvPr/>
        </p:nvSpPr>
        <p:spPr>
          <a:xfrm>
            <a:off x="8902566" y="2593054"/>
            <a:ext cx="295244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Over </a:t>
            </a:r>
            <a:r>
              <a:rPr kumimoji="0" lang="en-US" sz="1800" b="1" i="0" u="none" strike="noStrike" kern="1200" cap="none" spc="0" normalizeH="0" baseline="0" noProof="0" dirty="0">
                <a:ln>
                  <a:noFill/>
                </a:ln>
                <a:solidFill>
                  <a:prstClr val="white"/>
                </a:solidFill>
                <a:effectLst/>
                <a:uLnTx/>
                <a:uFillTx/>
                <a:latin typeface="Montserrat"/>
                <a:ea typeface="+mn-ea"/>
                <a:cs typeface="Calibri"/>
              </a:rPr>
              <a:t>130</a:t>
            </a:r>
            <a:r>
              <a:rPr kumimoji="0" lang="en-US" sz="1800" b="0" i="0" u="none" strike="noStrike" kern="1200" cap="none" spc="0" normalizeH="0" baseline="0" noProof="0" dirty="0">
                <a:ln>
                  <a:noFill/>
                </a:ln>
                <a:solidFill>
                  <a:prstClr val="white"/>
                </a:solidFill>
                <a:effectLst/>
                <a:uLnTx/>
                <a:uFillTx/>
                <a:latin typeface="Montserrat"/>
                <a:ea typeface="+mn-ea"/>
                <a:cs typeface="Calibri"/>
              </a:rPr>
              <a:t> International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Academic Partners from </a:t>
            </a:r>
            <a:r>
              <a:rPr kumimoji="0" lang="en-US" sz="1800" b="1" i="0" u="none" strike="noStrike" kern="1200" cap="none" spc="0" normalizeH="0" baseline="0" noProof="0" dirty="0">
                <a:ln>
                  <a:noFill/>
                </a:ln>
                <a:solidFill>
                  <a:prstClr val="white"/>
                </a:solidFill>
                <a:effectLst/>
                <a:uLnTx/>
                <a:uFillTx/>
                <a:latin typeface="Montserrat"/>
                <a:ea typeface="+mn-ea"/>
                <a:cs typeface="Calibri"/>
              </a:rPr>
              <a:t>35 </a:t>
            </a:r>
            <a:r>
              <a:rPr kumimoji="0" lang="en-US" sz="1800" b="0" i="0" u="none" strike="noStrike" kern="1200" cap="none" spc="0" normalizeH="0" baseline="0" noProof="0" dirty="0">
                <a:ln>
                  <a:noFill/>
                </a:ln>
                <a:solidFill>
                  <a:prstClr val="white"/>
                </a:solidFill>
                <a:effectLst/>
                <a:uLnTx/>
                <a:uFillTx/>
                <a:latin typeface="Montserrat"/>
                <a:ea typeface="+mn-ea"/>
                <a:cs typeface="Calibri"/>
              </a:rPr>
              <a:t>countries</a:t>
            </a:r>
          </a:p>
        </p:txBody>
      </p:sp>
      <p:sp>
        <p:nvSpPr>
          <p:cNvPr id="12" name="TextBox 11">
            <a:extLst>
              <a:ext uri="{FF2B5EF4-FFF2-40B4-BE49-F238E27FC236}">
                <a16:creationId xmlns:a16="http://schemas.microsoft.com/office/drawing/2014/main" xmlns="" id="{E949D118-3A1D-4EA1-A120-BBD0D6631ACB}"/>
              </a:ext>
            </a:extLst>
          </p:cNvPr>
          <p:cNvSpPr txBox="1"/>
          <p:nvPr/>
        </p:nvSpPr>
        <p:spPr>
          <a:xfrm>
            <a:off x="5603916" y="3871914"/>
            <a:ext cx="1485719" cy="94346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Over </a:t>
            </a:r>
            <a:r>
              <a:rPr kumimoji="0" lang="en-US" sz="1800" b="1" i="0" u="none" strike="noStrike" kern="1200" cap="none" spc="0" normalizeH="0" baseline="0" noProof="0" dirty="0">
                <a:ln>
                  <a:noFill/>
                </a:ln>
                <a:solidFill>
                  <a:prstClr val="white"/>
                </a:solidFill>
                <a:effectLst/>
                <a:uLnTx/>
                <a:uFillTx/>
                <a:latin typeface="Montserrat"/>
                <a:ea typeface="+mn-ea"/>
                <a:cs typeface="Calibri"/>
              </a:rPr>
              <a:t>17,000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Alumni</a:t>
            </a:r>
            <a:endParaRPr kumimoji="0" lang="en-US" sz="1800" b="1" i="0" u="none" strike="noStrike" kern="1200" cap="none" spc="0" normalizeH="0" baseline="0" noProof="0" dirty="0">
              <a:ln>
                <a:noFill/>
              </a:ln>
              <a:solidFill>
                <a:prstClr val="white"/>
              </a:solidFill>
              <a:effectLst/>
              <a:uLnTx/>
              <a:uFillTx/>
              <a:latin typeface="Montserrat"/>
              <a:ea typeface="+mn-ea"/>
              <a:cs typeface="Calibri"/>
            </a:endParaRPr>
          </a:p>
        </p:txBody>
      </p:sp>
      <p:sp>
        <p:nvSpPr>
          <p:cNvPr id="13" name="TextBox 12">
            <a:extLst>
              <a:ext uri="{FF2B5EF4-FFF2-40B4-BE49-F238E27FC236}">
                <a16:creationId xmlns:a16="http://schemas.microsoft.com/office/drawing/2014/main" xmlns="" id="{1BE17CBD-3F6A-4911-A1FA-72E0FBEF1DCF}"/>
              </a:ext>
            </a:extLst>
          </p:cNvPr>
          <p:cNvSpPr txBox="1"/>
          <p:nvPr/>
        </p:nvSpPr>
        <p:spPr>
          <a:xfrm>
            <a:off x="10224874" y="4013204"/>
            <a:ext cx="180701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Montserrat"/>
                <a:ea typeface="+mn-ea"/>
                <a:cs typeface="Calibri"/>
              </a:rPr>
              <a:t>5,000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Montserrat"/>
                <a:ea typeface="+mn-ea"/>
                <a:cs typeface="Calibri"/>
              </a:rPr>
              <a:t>students</a:t>
            </a:r>
            <a:endParaRPr kumimoji="0" lang="en-US" sz="1800" b="1" i="0" u="none" strike="noStrike" kern="1200" cap="none" spc="0" normalizeH="0" baseline="0" noProof="0" dirty="0">
              <a:ln>
                <a:noFill/>
              </a:ln>
              <a:solidFill>
                <a:prstClr val="white"/>
              </a:solidFill>
              <a:effectLst/>
              <a:uLnTx/>
              <a:uFillTx/>
              <a:latin typeface="Montserrat"/>
              <a:ea typeface="+mn-ea"/>
              <a:cs typeface="Calibri"/>
            </a:endParaRPr>
          </a:p>
        </p:txBody>
      </p:sp>
      <p:cxnSp>
        <p:nvCxnSpPr>
          <p:cNvPr id="15" name="Straight Connector 14">
            <a:extLst>
              <a:ext uri="{FF2B5EF4-FFF2-40B4-BE49-F238E27FC236}">
                <a16:creationId xmlns:a16="http://schemas.microsoft.com/office/drawing/2014/main" xmlns="" id="{168FDFC1-AA81-4CC1-9CC9-98FA9FAF7183}"/>
              </a:ext>
            </a:extLst>
          </p:cNvPr>
          <p:cNvCxnSpPr>
            <a:cxnSpLocks/>
          </p:cNvCxnSpPr>
          <p:nvPr/>
        </p:nvCxnSpPr>
        <p:spPr>
          <a:xfrm>
            <a:off x="7897066" y="1575352"/>
            <a:ext cx="0" cy="759129"/>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D20902BA-B485-4253-A553-C9433C2D9D0B}"/>
              </a:ext>
            </a:extLst>
          </p:cNvPr>
          <p:cNvCxnSpPr>
            <a:cxnSpLocks/>
          </p:cNvCxnSpPr>
          <p:nvPr/>
        </p:nvCxnSpPr>
        <p:spPr>
          <a:xfrm>
            <a:off x="7897066" y="2533120"/>
            <a:ext cx="0" cy="1030721"/>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75D27E34-3D29-4845-8BF1-EBF068282E0D}"/>
              </a:ext>
            </a:extLst>
          </p:cNvPr>
          <p:cNvCxnSpPr>
            <a:cxnSpLocks/>
          </p:cNvCxnSpPr>
          <p:nvPr/>
        </p:nvCxnSpPr>
        <p:spPr>
          <a:xfrm>
            <a:off x="7897066" y="5200048"/>
            <a:ext cx="0" cy="1452392"/>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28624404-3C6F-48A4-99FB-B47D338C2782}"/>
              </a:ext>
            </a:extLst>
          </p:cNvPr>
          <p:cNvCxnSpPr>
            <a:cxnSpLocks/>
          </p:cNvCxnSpPr>
          <p:nvPr/>
        </p:nvCxnSpPr>
        <p:spPr>
          <a:xfrm flipH="1">
            <a:off x="4882086" y="3638164"/>
            <a:ext cx="5973417" cy="0"/>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76593311-D890-48FD-A5B3-305F620196F3}"/>
              </a:ext>
            </a:extLst>
          </p:cNvPr>
          <p:cNvCxnSpPr>
            <a:cxnSpLocks/>
          </p:cNvCxnSpPr>
          <p:nvPr/>
        </p:nvCxnSpPr>
        <p:spPr>
          <a:xfrm flipH="1">
            <a:off x="4882086" y="5062159"/>
            <a:ext cx="5973417" cy="0"/>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xmlns="" id="{EF64B35C-FFF1-4AD8-9542-149E4924180E}"/>
              </a:ext>
            </a:extLst>
          </p:cNvPr>
          <p:cNvSpPr txBox="1"/>
          <p:nvPr/>
        </p:nvSpPr>
        <p:spPr>
          <a:xfrm>
            <a:off x="8985709" y="5281654"/>
            <a:ext cx="2880001" cy="120032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Montserrat"/>
                <a:ea typeface="+mn-ea"/>
                <a:cs typeface="Calibri"/>
              </a:rPr>
              <a:t>Unique </a:t>
            </a:r>
            <a:br>
              <a:rPr kumimoji="0" lang="fr-FR" sz="1800" b="1" i="0" u="none" strike="noStrike" kern="1200" cap="none" spc="0" normalizeH="0" baseline="0" noProof="0" dirty="0">
                <a:ln>
                  <a:noFill/>
                </a:ln>
                <a:solidFill>
                  <a:srgbClr val="FFC000"/>
                </a:solidFill>
                <a:effectLst/>
                <a:uLnTx/>
                <a:uFillTx/>
                <a:latin typeface="Montserrat"/>
                <a:ea typeface="+mn-ea"/>
                <a:cs typeface="Calibri"/>
              </a:rPr>
            </a:br>
            <a:r>
              <a:rPr kumimoji="0" lang="fr-FR" sz="1800" b="0" i="0" u="none" strike="noStrike" kern="1200" cap="none" spc="0" normalizeH="0" baseline="0" noProof="0" dirty="0">
                <a:ln>
                  <a:noFill/>
                </a:ln>
                <a:solidFill>
                  <a:prstClr val="white"/>
                </a:solidFill>
                <a:effectLst/>
                <a:uLnTx/>
                <a:uFillTx/>
                <a:latin typeface="Montserrat"/>
                <a:ea typeface="+mn-ea"/>
                <a:cs typeface="Calibri"/>
              </a:rPr>
              <a:t>Digital </a:t>
            </a:r>
            <a:r>
              <a:rPr kumimoji="0" lang="fr-FR" sz="1800" b="0" i="0" u="none" strike="noStrike" kern="1200" cap="none" spc="0" normalizeH="0" baseline="0" noProof="0" dirty="0" err="1">
                <a:ln>
                  <a:noFill/>
                </a:ln>
                <a:solidFill>
                  <a:prstClr val="white"/>
                </a:solidFill>
                <a:effectLst/>
                <a:uLnTx/>
                <a:uFillTx/>
                <a:latin typeface="Montserrat"/>
                <a:ea typeface="+mn-ea"/>
                <a:cs typeface="Calibri"/>
              </a:rPr>
              <a:t>Medical</a:t>
            </a:r>
            <a:r>
              <a:rPr kumimoji="0" lang="fr-FR" sz="1800" b="0" i="0" u="none" strike="noStrike" kern="1200" cap="none" spc="0" normalizeH="0" baseline="0" noProof="0" dirty="0">
                <a:ln>
                  <a:noFill/>
                </a:ln>
                <a:solidFill>
                  <a:prstClr val="white"/>
                </a:solidFill>
                <a:effectLst/>
                <a:uLnTx/>
                <a:uFillTx/>
                <a:latin typeface="Montserrat"/>
                <a:ea typeface="+mn-ea"/>
                <a:cs typeface="Calibri"/>
              </a:rPr>
              <a:t> Technologies </a:t>
            </a:r>
            <a:r>
              <a:rPr kumimoji="0" lang="fr-FR" sz="1800" b="0" i="0" u="none" strike="noStrike" kern="1200" cap="none" spc="0" normalizeH="0" baseline="0" noProof="0" dirty="0" err="1">
                <a:ln>
                  <a:noFill/>
                </a:ln>
                <a:solidFill>
                  <a:prstClr val="white"/>
                </a:solidFill>
                <a:effectLst/>
                <a:uLnTx/>
                <a:uFillTx/>
                <a:latin typeface="Montserrat"/>
                <a:ea typeface="+mn-ea"/>
                <a:cs typeface="Calibri"/>
              </a:rPr>
              <a:t>Department</a:t>
            </a:r>
            <a:endParaRPr kumimoji="0" lang="fr-FR" sz="1800" b="0" i="0" u="none" strike="noStrike" kern="1200" cap="none" spc="0" normalizeH="0" baseline="0" noProof="0" dirty="0">
              <a:ln>
                <a:noFill/>
              </a:ln>
              <a:solidFill>
                <a:prstClr val="white"/>
              </a:solidFill>
              <a:effectLst/>
              <a:uLnTx/>
              <a:uFillTx/>
              <a:latin typeface="Montserrat"/>
              <a:ea typeface="+mn-ea"/>
              <a:cs typeface="Calibri"/>
            </a:endParaRPr>
          </a:p>
        </p:txBody>
      </p:sp>
      <p:cxnSp>
        <p:nvCxnSpPr>
          <p:cNvPr id="25" name="Straight Connector 24">
            <a:extLst>
              <a:ext uri="{FF2B5EF4-FFF2-40B4-BE49-F238E27FC236}">
                <a16:creationId xmlns:a16="http://schemas.microsoft.com/office/drawing/2014/main" xmlns="" id="{1660AD09-1618-4AEF-BFB0-3C5E136A2F29}"/>
              </a:ext>
            </a:extLst>
          </p:cNvPr>
          <p:cNvCxnSpPr>
            <a:cxnSpLocks/>
          </p:cNvCxnSpPr>
          <p:nvPr/>
        </p:nvCxnSpPr>
        <p:spPr>
          <a:xfrm flipH="1">
            <a:off x="4910357" y="2460595"/>
            <a:ext cx="5973417" cy="0"/>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sp>
        <p:nvSpPr>
          <p:cNvPr id="35" name="Freeform 5">
            <a:extLst>
              <a:ext uri="{FF2B5EF4-FFF2-40B4-BE49-F238E27FC236}">
                <a16:creationId xmlns:a16="http://schemas.microsoft.com/office/drawing/2014/main" xmlns="" id="{F6032EA3-FDF9-4E44-997B-DACE03F027B2}"/>
              </a:ext>
            </a:extLst>
          </p:cNvPr>
          <p:cNvSpPr>
            <a:spLocks noEditPoints="1"/>
          </p:cNvSpPr>
          <p:nvPr/>
        </p:nvSpPr>
        <p:spPr bwMode="auto">
          <a:xfrm>
            <a:off x="8136494" y="2781669"/>
            <a:ext cx="553358" cy="381626"/>
          </a:xfrm>
          <a:custGeom>
            <a:avLst/>
            <a:gdLst>
              <a:gd name="T0" fmla="*/ 68 w 183"/>
              <a:gd name="T1" fmla="*/ 117 h 126"/>
              <a:gd name="T2" fmla="*/ 55 w 183"/>
              <a:gd name="T3" fmla="*/ 107 h 126"/>
              <a:gd name="T4" fmla="*/ 42 w 183"/>
              <a:gd name="T5" fmla="*/ 98 h 126"/>
              <a:gd name="T6" fmla="*/ 24 w 183"/>
              <a:gd name="T7" fmla="*/ 78 h 126"/>
              <a:gd name="T8" fmla="*/ 1 w 183"/>
              <a:gd name="T9" fmla="*/ 57 h 126"/>
              <a:gd name="T10" fmla="*/ 59 w 183"/>
              <a:gd name="T11" fmla="*/ 17 h 126"/>
              <a:gd name="T12" fmla="*/ 45 w 183"/>
              <a:gd name="T13" fmla="*/ 0 h 126"/>
              <a:gd name="T14" fmla="*/ 84 w 183"/>
              <a:gd name="T15" fmla="*/ 22 h 126"/>
              <a:gd name="T16" fmla="*/ 127 w 183"/>
              <a:gd name="T17" fmla="*/ 10 h 126"/>
              <a:gd name="T18" fmla="*/ 154 w 183"/>
              <a:gd name="T19" fmla="*/ 2 h 126"/>
              <a:gd name="T20" fmla="*/ 157 w 183"/>
              <a:gd name="T21" fmla="*/ 73 h 126"/>
              <a:gd name="T22" fmla="*/ 181 w 183"/>
              <a:gd name="T23" fmla="*/ 70 h 126"/>
              <a:gd name="T24" fmla="*/ 141 w 183"/>
              <a:gd name="T25" fmla="*/ 90 h 126"/>
              <a:gd name="T26" fmla="*/ 137 w 183"/>
              <a:gd name="T27" fmla="*/ 102 h 126"/>
              <a:gd name="T28" fmla="*/ 126 w 183"/>
              <a:gd name="T29" fmla="*/ 113 h 126"/>
              <a:gd name="T30" fmla="*/ 108 w 183"/>
              <a:gd name="T31" fmla="*/ 119 h 126"/>
              <a:gd name="T32" fmla="*/ 87 w 183"/>
              <a:gd name="T33" fmla="*/ 122 h 126"/>
              <a:gd name="T34" fmla="*/ 74 w 183"/>
              <a:gd name="T35" fmla="*/ 112 h 126"/>
              <a:gd name="T36" fmla="*/ 79 w 183"/>
              <a:gd name="T37" fmla="*/ 120 h 126"/>
              <a:gd name="T38" fmla="*/ 88 w 183"/>
              <a:gd name="T39" fmla="*/ 109 h 126"/>
              <a:gd name="T40" fmla="*/ 84 w 183"/>
              <a:gd name="T41" fmla="*/ 102 h 126"/>
              <a:gd name="T42" fmla="*/ 74 w 183"/>
              <a:gd name="T43" fmla="*/ 112 h 126"/>
              <a:gd name="T44" fmla="*/ 96 w 183"/>
              <a:gd name="T45" fmla="*/ 117 h 126"/>
              <a:gd name="T46" fmla="*/ 102 w 183"/>
              <a:gd name="T47" fmla="*/ 110 h 126"/>
              <a:gd name="T48" fmla="*/ 92 w 183"/>
              <a:gd name="T49" fmla="*/ 115 h 126"/>
              <a:gd name="T50" fmla="*/ 121 w 183"/>
              <a:gd name="T51" fmla="*/ 110 h 126"/>
              <a:gd name="T52" fmla="*/ 87 w 183"/>
              <a:gd name="T53" fmla="*/ 77 h 126"/>
              <a:gd name="T54" fmla="*/ 126 w 183"/>
              <a:gd name="T55" fmla="*/ 100 h 126"/>
              <a:gd name="T56" fmla="*/ 97 w 183"/>
              <a:gd name="T57" fmla="*/ 69 h 126"/>
              <a:gd name="T58" fmla="*/ 133 w 183"/>
              <a:gd name="T59" fmla="*/ 86 h 126"/>
              <a:gd name="T60" fmla="*/ 137 w 183"/>
              <a:gd name="T61" fmla="*/ 85 h 126"/>
              <a:gd name="T62" fmla="*/ 139 w 183"/>
              <a:gd name="T63" fmla="*/ 80 h 126"/>
              <a:gd name="T64" fmla="*/ 120 w 183"/>
              <a:gd name="T65" fmla="*/ 61 h 126"/>
              <a:gd name="T66" fmla="*/ 96 w 183"/>
              <a:gd name="T67" fmla="*/ 41 h 126"/>
              <a:gd name="T68" fmla="*/ 62 w 183"/>
              <a:gd name="T69" fmla="*/ 34 h 126"/>
              <a:gd name="T70" fmla="*/ 64 w 183"/>
              <a:gd name="T71" fmla="*/ 20 h 126"/>
              <a:gd name="T72" fmla="*/ 42 w 183"/>
              <a:gd name="T73" fmla="*/ 67 h 126"/>
              <a:gd name="T74" fmla="*/ 61 w 183"/>
              <a:gd name="T75" fmla="*/ 68 h 126"/>
              <a:gd name="T76" fmla="*/ 79 w 183"/>
              <a:gd name="T77" fmla="*/ 75 h 126"/>
              <a:gd name="T78" fmla="*/ 87 w 183"/>
              <a:gd name="T79" fmla="*/ 93 h 126"/>
              <a:gd name="T80" fmla="*/ 76 w 183"/>
              <a:gd name="T81" fmla="*/ 87 h 126"/>
              <a:gd name="T82" fmla="*/ 62 w 183"/>
              <a:gd name="T83" fmla="*/ 103 h 126"/>
              <a:gd name="T84" fmla="*/ 76 w 183"/>
              <a:gd name="T85" fmla="*/ 100 h 126"/>
              <a:gd name="T86" fmla="*/ 79 w 183"/>
              <a:gd name="T87" fmla="*/ 88 h 126"/>
              <a:gd name="T88" fmla="*/ 49 w 183"/>
              <a:gd name="T89" fmla="*/ 94 h 126"/>
              <a:gd name="T90" fmla="*/ 57 w 183"/>
              <a:gd name="T91" fmla="*/ 100 h 126"/>
              <a:gd name="T92" fmla="*/ 73 w 183"/>
              <a:gd name="T93" fmla="*/ 76 h 126"/>
              <a:gd name="T94" fmla="*/ 64 w 183"/>
              <a:gd name="T95" fmla="*/ 74 h 126"/>
              <a:gd name="T96" fmla="*/ 49 w 183"/>
              <a:gd name="T97" fmla="*/ 94 h 126"/>
              <a:gd name="T98" fmla="*/ 37 w 183"/>
              <a:gd name="T99" fmla="*/ 85 h 126"/>
              <a:gd name="T100" fmla="*/ 55 w 183"/>
              <a:gd name="T101" fmla="*/ 76 h 126"/>
              <a:gd name="T102" fmla="*/ 51 w 183"/>
              <a:gd name="T103" fmla="*/ 68 h 126"/>
              <a:gd name="T104" fmla="*/ 145 w 183"/>
              <a:gd name="T105" fmla="*/ 80 h 126"/>
              <a:gd name="T106" fmla="*/ 110 w 183"/>
              <a:gd name="T107" fmla="*/ 18 h 126"/>
              <a:gd name="T108" fmla="*/ 84 w 183"/>
              <a:gd name="T109" fmla="*/ 39 h 126"/>
              <a:gd name="T110" fmla="*/ 107 w 183"/>
              <a:gd name="T111" fmla="*/ 47 h 126"/>
              <a:gd name="T112" fmla="*/ 136 w 183"/>
              <a:gd name="T113" fmla="*/ 54 h 126"/>
              <a:gd name="T114" fmla="*/ 141 w 183"/>
              <a:gd name="T115" fmla="*/ 72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3" h="126">
                <a:moveTo>
                  <a:pt x="78" y="126"/>
                </a:moveTo>
                <a:cubicBezTo>
                  <a:pt x="76" y="126"/>
                  <a:pt x="74" y="125"/>
                  <a:pt x="72" y="124"/>
                </a:cubicBezTo>
                <a:cubicBezTo>
                  <a:pt x="70" y="122"/>
                  <a:pt x="68" y="120"/>
                  <a:pt x="68" y="117"/>
                </a:cubicBezTo>
                <a:cubicBezTo>
                  <a:pt x="68" y="117"/>
                  <a:pt x="68" y="117"/>
                  <a:pt x="68" y="117"/>
                </a:cubicBezTo>
                <a:cubicBezTo>
                  <a:pt x="65" y="117"/>
                  <a:pt x="62" y="117"/>
                  <a:pt x="59" y="115"/>
                </a:cubicBezTo>
                <a:cubicBezTo>
                  <a:pt x="57" y="113"/>
                  <a:pt x="55" y="110"/>
                  <a:pt x="55" y="107"/>
                </a:cubicBezTo>
                <a:cubicBezTo>
                  <a:pt x="55" y="107"/>
                  <a:pt x="55" y="108"/>
                  <a:pt x="55" y="108"/>
                </a:cubicBezTo>
                <a:cubicBezTo>
                  <a:pt x="52" y="108"/>
                  <a:pt x="49" y="107"/>
                  <a:pt x="47" y="106"/>
                </a:cubicBezTo>
                <a:cubicBezTo>
                  <a:pt x="44" y="104"/>
                  <a:pt x="43" y="101"/>
                  <a:pt x="42" y="98"/>
                </a:cubicBezTo>
                <a:cubicBezTo>
                  <a:pt x="40" y="99"/>
                  <a:pt x="37" y="98"/>
                  <a:pt x="34" y="96"/>
                </a:cubicBezTo>
                <a:cubicBezTo>
                  <a:pt x="31" y="94"/>
                  <a:pt x="29" y="90"/>
                  <a:pt x="30" y="85"/>
                </a:cubicBezTo>
                <a:cubicBezTo>
                  <a:pt x="28" y="83"/>
                  <a:pt x="26" y="81"/>
                  <a:pt x="24" y="78"/>
                </a:cubicBezTo>
                <a:cubicBezTo>
                  <a:pt x="23" y="78"/>
                  <a:pt x="22" y="78"/>
                  <a:pt x="22" y="77"/>
                </a:cubicBezTo>
                <a:cubicBezTo>
                  <a:pt x="2" y="61"/>
                  <a:pt x="2" y="61"/>
                  <a:pt x="2" y="61"/>
                </a:cubicBezTo>
                <a:cubicBezTo>
                  <a:pt x="0" y="60"/>
                  <a:pt x="0" y="58"/>
                  <a:pt x="1" y="57"/>
                </a:cubicBezTo>
                <a:cubicBezTo>
                  <a:pt x="2" y="56"/>
                  <a:pt x="4" y="56"/>
                  <a:pt x="5" y="57"/>
                </a:cubicBezTo>
                <a:cubicBezTo>
                  <a:pt x="23" y="70"/>
                  <a:pt x="23" y="70"/>
                  <a:pt x="23" y="70"/>
                </a:cubicBezTo>
                <a:cubicBezTo>
                  <a:pt x="59" y="17"/>
                  <a:pt x="59" y="17"/>
                  <a:pt x="59" y="17"/>
                </a:cubicBezTo>
                <a:cubicBezTo>
                  <a:pt x="42" y="5"/>
                  <a:pt x="42" y="5"/>
                  <a:pt x="42" y="5"/>
                </a:cubicBezTo>
                <a:cubicBezTo>
                  <a:pt x="40" y="4"/>
                  <a:pt x="40" y="3"/>
                  <a:pt x="41" y="1"/>
                </a:cubicBezTo>
                <a:cubicBezTo>
                  <a:pt x="42" y="0"/>
                  <a:pt x="44" y="0"/>
                  <a:pt x="45" y="0"/>
                </a:cubicBezTo>
                <a:cubicBezTo>
                  <a:pt x="65" y="14"/>
                  <a:pt x="65" y="14"/>
                  <a:pt x="65" y="14"/>
                </a:cubicBezTo>
                <a:cubicBezTo>
                  <a:pt x="65" y="14"/>
                  <a:pt x="65" y="14"/>
                  <a:pt x="65" y="15"/>
                </a:cubicBezTo>
                <a:cubicBezTo>
                  <a:pt x="72" y="15"/>
                  <a:pt x="78" y="18"/>
                  <a:pt x="84" y="22"/>
                </a:cubicBezTo>
                <a:cubicBezTo>
                  <a:pt x="84" y="22"/>
                  <a:pt x="84" y="22"/>
                  <a:pt x="84" y="22"/>
                </a:cubicBezTo>
                <a:cubicBezTo>
                  <a:pt x="108" y="13"/>
                  <a:pt x="108" y="13"/>
                  <a:pt x="108" y="13"/>
                </a:cubicBezTo>
                <a:cubicBezTo>
                  <a:pt x="114" y="10"/>
                  <a:pt x="120" y="9"/>
                  <a:pt x="127" y="10"/>
                </a:cubicBezTo>
                <a:cubicBezTo>
                  <a:pt x="127" y="9"/>
                  <a:pt x="127" y="9"/>
                  <a:pt x="128" y="9"/>
                </a:cubicBezTo>
                <a:cubicBezTo>
                  <a:pt x="150" y="0"/>
                  <a:pt x="150" y="0"/>
                  <a:pt x="150" y="0"/>
                </a:cubicBezTo>
                <a:cubicBezTo>
                  <a:pt x="152" y="0"/>
                  <a:pt x="154" y="0"/>
                  <a:pt x="154" y="2"/>
                </a:cubicBezTo>
                <a:cubicBezTo>
                  <a:pt x="155" y="3"/>
                  <a:pt x="154" y="5"/>
                  <a:pt x="153" y="6"/>
                </a:cubicBezTo>
                <a:cubicBezTo>
                  <a:pt x="133" y="13"/>
                  <a:pt x="133" y="13"/>
                  <a:pt x="133" y="13"/>
                </a:cubicBezTo>
                <a:cubicBezTo>
                  <a:pt x="157" y="73"/>
                  <a:pt x="157" y="73"/>
                  <a:pt x="157" y="73"/>
                </a:cubicBezTo>
                <a:cubicBezTo>
                  <a:pt x="178" y="64"/>
                  <a:pt x="178" y="64"/>
                  <a:pt x="178" y="64"/>
                </a:cubicBezTo>
                <a:cubicBezTo>
                  <a:pt x="180" y="64"/>
                  <a:pt x="182" y="64"/>
                  <a:pt x="182" y="66"/>
                </a:cubicBezTo>
                <a:cubicBezTo>
                  <a:pt x="183" y="67"/>
                  <a:pt x="182" y="69"/>
                  <a:pt x="181" y="70"/>
                </a:cubicBezTo>
                <a:cubicBezTo>
                  <a:pt x="156" y="80"/>
                  <a:pt x="156" y="80"/>
                  <a:pt x="156" y="80"/>
                </a:cubicBezTo>
                <a:cubicBezTo>
                  <a:pt x="156" y="80"/>
                  <a:pt x="155" y="80"/>
                  <a:pt x="155" y="80"/>
                </a:cubicBezTo>
                <a:cubicBezTo>
                  <a:pt x="151" y="84"/>
                  <a:pt x="146" y="87"/>
                  <a:pt x="141" y="90"/>
                </a:cubicBezTo>
                <a:cubicBezTo>
                  <a:pt x="140" y="90"/>
                  <a:pt x="139" y="91"/>
                  <a:pt x="138" y="91"/>
                </a:cubicBezTo>
                <a:cubicBezTo>
                  <a:pt x="138" y="92"/>
                  <a:pt x="139" y="93"/>
                  <a:pt x="139" y="94"/>
                </a:cubicBezTo>
                <a:cubicBezTo>
                  <a:pt x="139" y="96"/>
                  <a:pt x="139" y="99"/>
                  <a:pt x="137" y="102"/>
                </a:cubicBezTo>
                <a:cubicBezTo>
                  <a:pt x="136" y="104"/>
                  <a:pt x="133" y="106"/>
                  <a:pt x="130" y="106"/>
                </a:cubicBezTo>
                <a:cubicBezTo>
                  <a:pt x="129" y="107"/>
                  <a:pt x="129" y="107"/>
                  <a:pt x="128" y="107"/>
                </a:cubicBezTo>
                <a:cubicBezTo>
                  <a:pt x="128" y="109"/>
                  <a:pt x="127" y="111"/>
                  <a:pt x="126" y="113"/>
                </a:cubicBezTo>
                <a:cubicBezTo>
                  <a:pt x="122" y="118"/>
                  <a:pt x="116" y="119"/>
                  <a:pt x="111" y="116"/>
                </a:cubicBezTo>
                <a:cubicBezTo>
                  <a:pt x="109" y="115"/>
                  <a:pt x="109" y="115"/>
                  <a:pt x="109" y="115"/>
                </a:cubicBezTo>
                <a:cubicBezTo>
                  <a:pt x="109" y="116"/>
                  <a:pt x="108" y="118"/>
                  <a:pt x="108" y="119"/>
                </a:cubicBezTo>
                <a:cubicBezTo>
                  <a:pt x="104" y="124"/>
                  <a:pt x="97" y="126"/>
                  <a:pt x="93" y="122"/>
                </a:cubicBezTo>
                <a:cubicBezTo>
                  <a:pt x="88" y="119"/>
                  <a:pt x="88" y="119"/>
                  <a:pt x="88" y="119"/>
                </a:cubicBezTo>
                <a:cubicBezTo>
                  <a:pt x="87" y="122"/>
                  <a:pt x="87" y="122"/>
                  <a:pt x="87" y="122"/>
                </a:cubicBezTo>
                <a:cubicBezTo>
                  <a:pt x="85" y="124"/>
                  <a:pt x="83" y="125"/>
                  <a:pt x="80" y="126"/>
                </a:cubicBezTo>
                <a:cubicBezTo>
                  <a:pt x="79" y="126"/>
                  <a:pt x="79" y="126"/>
                  <a:pt x="78" y="126"/>
                </a:cubicBezTo>
                <a:close/>
                <a:moveTo>
                  <a:pt x="74" y="112"/>
                </a:moveTo>
                <a:cubicBezTo>
                  <a:pt x="74" y="113"/>
                  <a:pt x="73" y="115"/>
                  <a:pt x="73" y="116"/>
                </a:cubicBezTo>
                <a:cubicBezTo>
                  <a:pt x="74" y="117"/>
                  <a:pt x="74" y="118"/>
                  <a:pt x="75" y="119"/>
                </a:cubicBezTo>
                <a:cubicBezTo>
                  <a:pt x="76" y="120"/>
                  <a:pt x="78" y="120"/>
                  <a:pt x="79" y="120"/>
                </a:cubicBezTo>
                <a:cubicBezTo>
                  <a:pt x="80" y="120"/>
                  <a:pt x="81" y="119"/>
                  <a:pt x="82" y="118"/>
                </a:cubicBezTo>
                <a:cubicBezTo>
                  <a:pt x="82" y="118"/>
                  <a:pt x="82" y="118"/>
                  <a:pt x="82" y="118"/>
                </a:cubicBezTo>
                <a:cubicBezTo>
                  <a:pt x="88" y="109"/>
                  <a:pt x="88" y="109"/>
                  <a:pt x="88" y="109"/>
                </a:cubicBezTo>
                <a:cubicBezTo>
                  <a:pt x="89" y="108"/>
                  <a:pt x="89" y="107"/>
                  <a:pt x="89" y="106"/>
                </a:cubicBezTo>
                <a:cubicBezTo>
                  <a:pt x="89" y="104"/>
                  <a:pt x="88" y="103"/>
                  <a:pt x="87" y="103"/>
                </a:cubicBezTo>
                <a:cubicBezTo>
                  <a:pt x="86" y="102"/>
                  <a:pt x="85" y="102"/>
                  <a:pt x="84" y="102"/>
                </a:cubicBezTo>
                <a:cubicBezTo>
                  <a:pt x="83" y="102"/>
                  <a:pt x="81" y="103"/>
                  <a:pt x="81" y="104"/>
                </a:cubicBezTo>
                <a:cubicBezTo>
                  <a:pt x="74" y="112"/>
                  <a:pt x="74" y="112"/>
                  <a:pt x="74" y="112"/>
                </a:cubicBezTo>
                <a:cubicBezTo>
                  <a:pt x="74" y="112"/>
                  <a:pt x="74" y="112"/>
                  <a:pt x="74" y="112"/>
                </a:cubicBezTo>
                <a:cubicBezTo>
                  <a:pt x="74" y="112"/>
                  <a:pt x="74" y="112"/>
                  <a:pt x="74" y="112"/>
                </a:cubicBezTo>
                <a:close/>
                <a:moveTo>
                  <a:pt x="92" y="115"/>
                </a:moveTo>
                <a:cubicBezTo>
                  <a:pt x="96" y="117"/>
                  <a:pt x="96" y="117"/>
                  <a:pt x="96" y="117"/>
                </a:cubicBezTo>
                <a:cubicBezTo>
                  <a:pt x="98" y="119"/>
                  <a:pt x="101" y="118"/>
                  <a:pt x="102" y="116"/>
                </a:cubicBezTo>
                <a:cubicBezTo>
                  <a:pt x="103" y="115"/>
                  <a:pt x="103" y="114"/>
                  <a:pt x="103" y="112"/>
                </a:cubicBezTo>
                <a:cubicBezTo>
                  <a:pt x="103" y="111"/>
                  <a:pt x="102" y="110"/>
                  <a:pt x="102" y="110"/>
                </a:cubicBezTo>
                <a:cubicBezTo>
                  <a:pt x="95" y="105"/>
                  <a:pt x="95" y="105"/>
                  <a:pt x="95" y="105"/>
                </a:cubicBezTo>
                <a:cubicBezTo>
                  <a:pt x="96" y="108"/>
                  <a:pt x="95" y="111"/>
                  <a:pt x="93" y="113"/>
                </a:cubicBezTo>
                <a:lnTo>
                  <a:pt x="92" y="115"/>
                </a:lnTo>
                <a:close/>
                <a:moveTo>
                  <a:pt x="105" y="105"/>
                </a:moveTo>
                <a:cubicBezTo>
                  <a:pt x="114" y="111"/>
                  <a:pt x="114" y="111"/>
                  <a:pt x="114" y="111"/>
                </a:cubicBezTo>
                <a:cubicBezTo>
                  <a:pt x="116" y="112"/>
                  <a:pt x="119" y="112"/>
                  <a:pt x="121" y="110"/>
                </a:cubicBezTo>
                <a:cubicBezTo>
                  <a:pt x="122" y="107"/>
                  <a:pt x="122" y="104"/>
                  <a:pt x="120" y="103"/>
                </a:cubicBezTo>
                <a:cubicBezTo>
                  <a:pt x="88" y="81"/>
                  <a:pt x="88" y="81"/>
                  <a:pt x="88" y="81"/>
                </a:cubicBezTo>
                <a:cubicBezTo>
                  <a:pt x="86" y="81"/>
                  <a:pt x="86" y="79"/>
                  <a:pt x="87" y="77"/>
                </a:cubicBezTo>
                <a:cubicBezTo>
                  <a:pt x="87" y="77"/>
                  <a:pt x="87" y="77"/>
                  <a:pt x="87" y="77"/>
                </a:cubicBezTo>
                <a:cubicBezTo>
                  <a:pt x="88" y="76"/>
                  <a:pt x="90" y="76"/>
                  <a:pt x="91" y="76"/>
                </a:cubicBezTo>
                <a:cubicBezTo>
                  <a:pt x="126" y="100"/>
                  <a:pt x="126" y="100"/>
                  <a:pt x="126" y="100"/>
                </a:cubicBezTo>
                <a:cubicBezTo>
                  <a:pt x="128" y="101"/>
                  <a:pt x="131" y="101"/>
                  <a:pt x="132" y="99"/>
                </a:cubicBezTo>
                <a:cubicBezTo>
                  <a:pt x="134" y="96"/>
                  <a:pt x="133" y="93"/>
                  <a:pt x="131" y="92"/>
                </a:cubicBezTo>
                <a:cubicBezTo>
                  <a:pt x="97" y="69"/>
                  <a:pt x="97" y="69"/>
                  <a:pt x="97" y="69"/>
                </a:cubicBezTo>
                <a:cubicBezTo>
                  <a:pt x="95" y="68"/>
                  <a:pt x="95" y="66"/>
                  <a:pt x="96" y="65"/>
                </a:cubicBezTo>
                <a:cubicBezTo>
                  <a:pt x="97" y="63"/>
                  <a:pt x="99" y="63"/>
                  <a:pt x="100" y="64"/>
                </a:cubicBezTo>
                <a:cubicBezTo>
                  <a:pt x="133" y="86"/>
                  <a:pt x="133" y="86"/>
                  <a:pt x="133" y="86"/>
                </a:cubicBezTo>
                <a:cubicBezTo>
                  <a:pt x="134" y="86"/>
                  <a:pt x="134" y="86"/>
                  <a:pt x="135" y="86"/>
                </a:cubicBezTo>
                <a:cubicBezTo>
                  <a:pt x="135" y="86"/>
                  <a:pt x="136" y="86"/>
                  <a:pt x="136" y="85"/>
                </a:cubicBezTo>
                <a:cubicBezTo>
                  <a:pt x="137" y="85"/>
                  <a:pt x="137" y="85"/>
                  <a:pt x="137" y="85"/>
                </a:cubicBezTo>
                <a:cubicBezTo>
                  <a:pt x="137" y="85"/>
                  <a:pt x="137" y="85"/>
                  <a:pt x="138" y="85"/>
                </a:cubicBezTo>
                <a:cubicBezTo>
                  <a:pt x="138" y="84"/>
                  <a:pt x="138" y="84"/>
                  <a:pt x="138" y="84"/>
                </a:cubicBezTo>
                <a:cubicBezTo>
                  <a:pt x="139" y="83"/>
                  <a:pt x="139" y="81"/>
                  <a:pt x="139" y="80"/>
                </a:cubicBezTo>
                <a:cubicBezTo>
                  <a:pt x="139" y="79"/>
                  <a:pt x="138" y="78"/>
                  <a:pt x="137" y="77"/>
                </a:cubicBezTo>
                <a:cubicBezTo>
                  <a:pt x="137" y="77"/>
                  <a:pt x="137" y="77"/>
                  <a:pt x="137" y="77"/>
                </a:cubicBezTo>
                <a:cubicBezTo>
                  <a:pt x="120" y="61"/>
                  <a:pt x="120" y="61"/>
                  <a:pt x="120" y="61"/>
                </a:cubicBezTo>
                <a:cubicBezTo>
                  <a:pt x="119" y="61"/>
                  <a:pt x="118" y="61"/>
                  <a:pt x="117" y="61"/>
                </a:cubicBezTo>
                <a:cubicBezTo>
                  <a:pt x="110" y="59"/>
                  <a:pt x="105" y="55"/>
                  <a:pt x="102" y="50"/>
                </a:cubicBezTo>
                <a:cubicBezTo>
                  <a:pt x="96" y="41"/>
                  <a:pt x="96" y="41"/>
                  <a:pt x="96" y="41"/>
                </a:cubicBezTo>
                <a:cubicBezTo>
                  <a:pt x="86" y="45"/>
                  <a:pt x="86" y="45"/>
                  <a:pt x="86" y="45"/>
                </a:cubicBezTo>
                <a:cubicBezTo>
                  <a:pt x="81" y="46"/>
                  <a:pt x="76" y="46"/>
                  <a:pt x="72" y="44"/>
                </a:cubicBezTo>
                <a:cubicBezTo>
                  <a:pt x="67" y="43"/>
                  <a:pt x="64" y="39"/>
                  <a:pt x="62" y="34"/>
                </a:cubicBezTo>
                <a:cubicBezTo>
                  <a:pt x="61" y="33"/>
                  <a:pt x="62" y="31"/>
                  <a:pt x="63" y="30"/>
                </a:cubicBezTo>
                <a:cubicBezTo>
                  <a:pt x="77" y="25"/>
                  <a:pt x="77" y="25"/>
                  <a:pt x="77" y="25"/>
                </a:cubicBezTo>
                <a:cubicBezTo>
                  <a:pt x="73" y="22"/>
                  <a:pt x="69" y="21"/>
                  <a:pt x="64" y="20"/>
                </a:cubicBezTo>
                <a:cubicBezTo>
                  <a:pt x="28" y="73"/>
                  <a:pt x="28" y="73"/>
                  <a:pt x="28" y="73"/>
                </a:cubicBezTo>
                <a:cubicBezTo>
                  <a:pt x="30" y="76"/>
                  <a:pt x="31" y="78"/>
                  <a:pt x="33" y="80"/>
                </a:cubicBezTo>
                <a:cubicBezTo>
                  <a:pt x="42" y="67"/>
                  <a:pt x="42" y="67"/>
                  <a:pt x="42" y="67"/>
                </a:cubicBezTo>
                <a:cubicBezTo>
                  <a:pt x="44" y="65"/>
                  <a:pt x="47" y="63"/>
                  <a:pt x="49" y="63"/>
                </a:cubicBezTo>
                <a:cubicBezTo>
                  <a:pt x="52" y="62"/>
                  <a:pt x="55" y="63"/>
                  <a:pt x="57" y="64"/>
                </a:cubicBezTo>
                <a:cubicBezTo>
                  <a:pt x="59" y="66"/>
                  <a:pt x="60" y="67"/>
                  <a:pt x="61" y="68"/>
                </a:cubicBezTo>
                <a:cubicBezTo>
                  <a:pt x="62" y="67"/>
                  <a:pt x="64" y="66"/>
                  <a:pt x="66" y="66"/>
                </a:cubicBezTo>
                <a:cubicBezTo>
                  <a:pt x="69" y="65"/>
                  <a:pt x="72" y="66"/>
                  <a:pt x="74" y="68"/>
                </a:cubicBezTo>
                <a:cubicBezTo>
                  <a:pt x="77" y="69"/>
                  <a:pt x="78" y="72"/>
                  <a:pt x="79" y="75"/>
                </a:cubicBezTo>
                <a:cubicBezTo>
                  <a:pt x="79" y="77"/>
                  <a:pt x="79" y="79"/>
                  <a:pt x="78" y="81"/>
                </a:cubicBezTo>
                <a:cubicBezTo>
                  <a:pt x="79" y="81"/>
                  <a:pt x="81" y="82"/>
                  <a:pt x="83" y="83"/>
                </a:cubicBezTo>
                <a:cubicBezTo>
                  <a:pt x="86" y="85"/>
                  <a:pt x="87" y="89"/>
                  <a:pt x="87" y="93"/>
                </a:cubicBezTo>
                <a:cubicBezTo>
                  <a:pt x="105" y="104"/>
                  <a:pt x="105" y="104"/>
                  <a:pt x="105" y="104"/>
                </a:cubicBezTo>
                <a:cubicBezTo>
                  <a:pt x="105" y="105"/>
                  <a:pt x="105" y="105"/>
                  <a:pt x="105" y="105"/>
                </a:cubicBezTo>
                <a:close/>
                <a:moveTo>
                  <a:pt x="76" y="87"/>
                </a:moveTo>
                <a:cubicBezTo>
                  <a:pt x="76" y="87"/>
                  <a:pt x="76" y="87"/>
                  <a:pt x="75" y="87"/>
                </a:cubicBezTo>
                <a:cubicBezTo>
                  <a:pt x="74" y="87"/>
                  <a:pt x="73" y="88"/>
                  <a:pt x="72" y="89"/>
                </a:cubicBezTo>
                <a:cubicBezTo>
                  <a:pt x="62" y="103"/>
                  <a:pt x="62" y="103"/>
                  <a:pt x="62" y="103"/>
                </a:cubicBezTo>
                <a:cubicBezTo>
                  <a:pt x="60" y="105"/>
                  <a:pt x="61" y="108"/>
                  <a:pt x="63" y="110"/>
                </a:cubicBezTo>
                <a:cubicBezTo>
                  <a:pt x="65" y="111"/>
                  <a:pt x="68" y="111"/>
                  <a:pt x="69" y="109"/>
                </a:cubicBezTo>
                <a:cubicBezTo>
                  <a:pt x="76" y="100"/>
                  <a:pt x="76" y="100"/>
                  <a:pt x="76" y="100"/>
                </a:cubicBezTo>
                <a:cubicBezTo>
                  <a:pt x="76" y="100"/>
                  <a:pt x="76" y="100"/>
                  <a:pt x="76" y="100"/>
                </a:cubicBezTo>
                <a:cubicBezTo>
                  <a:pt x="80" y="94"/>
                  <a:pt x="80" y="94"/>
                  <a:pt x="80" y="94"/>
                </a:cubicBezTo>
                <a:cubicBezTo>
                  <a:pt x="82" y="92"/>
                  <a:pt x="81" y="89"/>
                  <a:pt x="79" y="88"/>
                </a:cubicBezTo>
                <a:cubicBezTo>
                  <a:pt x="78" y="87"/>
                  <a:pt x="77" y="87"/>
                  <a:pt x="76" y="87"/>
                </a:cubicBezTo>
                <a:close/>
                <a:moveTo>
                  <a:pt x="49" y="94"/>
                </a:moveTo>
                <a:cubicBezTo>
                  <a:pt x="49" y="94"/>
                  <a:pt x="49" y="94"/>
                  <a:pt x="49" y="94"/>
                </a:cubicBezTo>
                <a:cubicBezTo>
                  <a:pt x="48" y="96"/>
                  <a:pt x="48" y="99"/>
                  <a:pt x="50" y="101"/>
                </a:cubicBezTo>
                <a:cubicBezTo>
                  <a:pt x="51" y="101"/>
                  <a:pt x="53" y="102"/>
                  <a:pt x="54" y="102"/>
                </a:cubicBezTo>
                <a:cubicBezTo>
                  <a:pt x="55" y="101"/>
                  <a:pt x="56" y="101"/>
                  <a:pt x="57" y="100"/>
                </a:cubicBezTo>
                <a:cubicBezTo>
                  <a:pt x="57" y="100"/>
                  <a:pt x="57" y="100"/>
                  <a:pt x="57" y="100"/>
                </a:cubicBezTo>
                <a:cubicBezTo>
                  <a:pt x="72" y="79"/>
                  <a:pt x="72" y="79"/>
                  <a:pt x="72" y="79"/>
                </a:cubicBezTo>
                <a:cubicBezTo>
                  <a:pt x="73" y="78"/>
                  <a:pt x="73" y="77"/>
                  <a:pt x="73" y="76"/>
                </a:cubicBezTo>
                <a:cubicBezTo>
                  <a:pt x="73" y="74"/>
                  <a:pt x="72" y="73"/>
                  <a:pt x="71" y="73"/>
                </a:cubicBezTo>
                <a:cubicBezTo>
                  <a:pt x="70" y="72"/>
                  <a:pt x="69" y="71"/>
                  <a:pt x="67" y="72"/>
                </a:cubicBezTo>
                <a:cubicBezTo>
                  <a:pt x="66" y="72"/>
                  <a:pt x="65" y="73"/>
                  <a:pt x="64" y="74"/>
                </a:cubicBezTo>
                <a:cubicBezTo>
                  <a:pt x="60" y="79"/>
                  <a:pt x="60" y="79"/>
                  <a:pt x="60" y="79"/>
                </a:cubicBezTo>
                <a:cubicBezTo>
                  <a:pt x="60" y="79"/>
                  <a:pt x="60" y="79"/>
                  <a:pt x="60" y="80"/>
                </a:cubicBezTo>
                <a:lnTo>
                  <a:pt x="49" y="94"/>
                </a:lnTo>
                <a:close/>
                <a:moveTo>
                  <a:pt x="51" y="68"/>
                </a:moveTo>
                <a:cubicBezTo>
                  <a:pt x="50" y="68"/>
                  <a:pt x="48" y="69"/>
                  <a:pt x="47" y="70"/>
                </a:cubicBezTo>
                <a:cubicBezTo>
                  <a:pt x="37" y="85"/>
                  <a:pt x="37" y="85"/>
                  <a:pt x="37" y="85"/>
                </a:cubicBezTo>
                <a:cubicBezTo>
                  <a:pt x="35" y="87"/>
                  <a:pt x="36" y="90"/>
                  <a:pt x="38" y="92"/>
                </a:cubicBezTo>
                <a:cubicBezTo>
                  <a:pt x="40" y="93"/>
                  <a:pt x="43" y="93"/>
                  <a:pt x="44" y="91"/>
                </a:cubicBezTo>
                <a:cubicBezTo>
                  <a:pt x="55" y="76"/>
                  <a:pt x="55" y="76"/>
                  <a:pt x="55" y="76"/>
                </a:cubicBezTo>
                <a:cubicBezTo>
                  <a:pt x="56" y="75"/>
                  <a:pt x="56" y="74"/>
                  <a:pt x="56" y="72"/>
                </a:cubicBezTo>
                <a:cubicBezTo>
                  <a:pt x="56" y="71"/>
                  <a:pt x="55" y="70"/>
                  <a:pt x="54" y="69"/>
                </a:cubicBezTo>
                <a:cubicBezTo>
                  <a:pt x="53" y="69"/>
                  <a:pt x="52" y="68"/>
                  <a:pt x="51" y="68"/>
                </a:cubicBezTo>
                <a:close/>
                <a:moveTo>
                  <a:pt x="141" y="72"/>
                </a:moveTo>
                <a:cubicBezTo>
                  <a:pt x="143" y="74"/>
                  <a:pt x="144" y="76"/>
                  <a:pt x="145" y="79"/>
                </a:cubicBezTo>
                <a:cubicBezTo>
                  <a:pt x="145" y="79"/>
                  <a:pt x="145" y="80"/>
                  <a:pt x="145" y="80"/>
                </a:cubicBezTo>
                <a:cubicBezTo>
                  <a:pt x="147" y="79"/>
                  <a:pt x="149" y="77"/>
                  <a:pt x="151" y="75"/>
                </a:cubicBezTo>
                <a:cubicBezTo>
                  <a:pt x="127" y="16"/>
                  <a:pt x="127" y="16"/>
                  <a:pt x="127" y="16"/>
                </a:cubicBezTo>
                <a:cubicBezTo>
                  <a:pt x="121" y="15"/>
                  <a:pt x="115" y="16"/>
                  <a:pt x="110" y="18"/>
                </a:cubicBezTo>
                <a:cubicBezTo>
                  <a:pt x="69" y="35"/>
                  <a:pt x="69" y="35"/>
                  <a:pt x="69" y="35"/>
                </a:cubicBezTo>
                <a:cubicBezTo>
                  <a:pt x="70" y="37"/>
                  <a:pt x="72" y="38"/>
                  <a:pt x="74" y="39"/>
                </a:cubicBezTo>
                <a:cubicBezTo>
                  <a:pt x="77" y="40"/>
                  <a:pt x="81" y="40"/>
                  <a:pt x="84" y="39"/>
                </a:cubicBezTo>
                <a:cubicBezTo>
                  <a:pt x="96" y="34"/>
                  <a:pt x="96" y="34"/>
                  <a:pt x="96" y="34"/>
                </a:cubicBezTo>
                <a:cubicBezTo>
                  <a:pt x="97" y="34"/>
                  <a:pt x="99" y="34"/>
                  <a:pt x="100" y="35"/>
                </a:cubicBezTo>
                <a:cubicBezTo>
                  <a:pt x="107" y="47"/>
                  <a:pt x="107" y="47"/>
                  <a:pt x="107" y="47"/>
                </a:cubicBezTo>
                <a:cubicBezTo>
                  <a:pt x="109" y="51"/>
                  <a:pt x="113" y="54"/>
                  <a:pt x="118" y="55"/>
                </a:cubicBezTo>
                <a:cubicBezTo>
                  <a:pt x="123" y="56"/>
                  <a:pt x="128" y="55"/>
                  <a:pt x="132" y="53"/>
                </a:cubicBezTo>
                <a:cubicBezTo>
                  <a:pt x="133" y="52"/>
                  <a:pt x="135" y="52"/>
                  <a:pt x="136" y="54"/>
                </a:cubicBezTo>
                <a:cubicBezTo>
                  <a:pt x="137" y="55"/>
                  <a:pt x="136" y="57"/>
                  <a:pt x="135" y="58"/>
                </a:cubicBezTo>
                <a:cubicBezTo>
                  <a:pt x="133" y="59"/>
                  <a:pt x="130" y="60"/>
                  <a:pt x="128" y="61"/>
                </a:cubicBezTo>
                <a:lnTo>
                  <a:pt x="141" y="72"/>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7" name="Freeform 7">
            <a:extLst>
              <a:ext uri="{FF2B5EF4-FFF2-40B4-BE49-F238E27FC236}">
                <a16:creationId xmlns:a16="http://schemas.microsoft.com/office/drawing/2014/main" xmlns="" id="{7CCF0A13-043F-48F2-87FF-37E10AFCEA73}"/>
              </a:ext>
            </a:extLst>
          </p:cNvPr>
          <p:cNvSpPr>
            <a:spLocks noEditPoints="1"/>
          </p:cNvSpPr>
          <p:nvPr/>
        </p:nvSpPr>
        <p:spPr bwMode="auto">
          <a:xfrm>
            <a:off x="4883638" y="2644457"/>
            <a:ext cx="468128" cy="477032"/>
          </a:xfrm>
          <a:custGeom>
            <a:avLst/>
            <a:gdLst>
              <a:gd name="T0" fmla="*/ 53 w 155"/>
              <a:gd name="T1" fmla="*/ 131 h 158"/>
              <a:gd name="T2" fmla="*/ 29 w 155"/>
              <a:gd name="T3" fmla="*/ 82 h 158"/>
              <a:gd name="T4" fmla="*/ 19 w 155"/>
              <a:gd name="T5" fmla="*/ 29 h 158"/>
              <a:gd name="T6" fmla="*/ 95 w 155"/>
              <a:gd name="T7" fmla="*/ 31 h 158"/>
              <a:gd name="T8" fmla="*/ 59 w 155"/>
              <a:gd name="T9" fmla="*/ 29 h 158"/>
              <a:gd name="T10" fmla="*/ 53 w 155"/>
              <a:gd name="T11" fmla="*/ 27 h 158"/>
              <a:gd name="T12" fmla="*/ 100 w 155"/>
              <a:gd name="T13" fmla="*/ 29 h 158"/>
              <a:gd name="T14" fmla="*/ 145 w 155"/>
              <a:gd name="T15" fmla="*/ 27 h 158"/>
              <a:gd name="T16" fmla="*/ 103 w 155"/>
              <a:gd name="T17" fmla="*/ 121 h 158"/>
              <a:gd name="T18" fmla="*/ 140 w 155"/>
              <a:gd name="T19" fmla="*/ 122 h 158"/>
              <a:gd name="T20" fmla="*/ 126 w 155"/>
              <a:gd name="T21" fmla="*/ 84 h 158"/>
              <a:gd name="T22" fmla="*/ 145 w 155"/>
              <a:gd name="T23" fmla="*/ 125 h 158"/>
              <a:gd name="T24" fmla="*/ 101 w 155"/>
              <a:gd name="T25" fmla="*/ 127 h 158"/>
              <a:gd name="T26" fmla="*/ 58 w 155"/>
              <a:gd name="T27" fmla="*/ 128 h 158"/>
              <a:gd name="T28" fmla="*/ 95 w 155"/>
              <a:gd name="T29" fmla="*/ 125 h 158"/>
              <a:gd name="T30" fmla="*/ 53 w 155"/>
              <a:gd name="T31" fmla="*/ 102 h 158"/>
              <a:gd name="T32" fmla="*/ 65 w 155"/>
              <a:gd name="T33" fmla="*/ 118 h 158"/>
              <a:gd name="T34" fmla="*/ 68 w 155"/>
              <a:gd name="T35" fmla="*/ 123 h 158"/>
              <a:gd name="T36" fmla="*/ 33 w 155"/>
              <a:gd name="T37" fmla="*/ 86 h 158"/>
              <a:gd name="T38" fmla="*/ 51 w 155"/>
              <a:gd name="T39" fmla="*/ 125 h 158"/>
              <a:gd name="T40" fmla="*/ 33 w 155"/>
              <a:gd name="T41" fmla="*/ 86 h 158"/>
              <a:gd name="T42" fmla="*/ 97 w 155"/>
              <a:gd name="T43" fmla="*/ 119 h 158"/>
              <a:gd name="T44" fmla="*/ 95 w 155"/>
              <a:gd name="T45" fmla="*/ 105 h 158"/>
              <a:gd name="T46" fmla="*/ 52 w 155"/>
              <a:gd name="T47" fmla="*/ 94 h 158"/>
              <a:gd name="T48" fmla="*/ 77 w 155"/>
              <a:gd name="T49" fmla="*/ 110 h 158"/>
              <a:gd name="T50" fmla="*/ 101 w 155"/>
              <a:gd name="T51" fmla="*/ 92 h 158"/>
              <a:gd name="T52" fmla="*/ 101 w 155"/>
              <a:gd name="T53" fmla="*/ 66 h 158"/>
              <a:gd name="T54" fmla="*/ 75 w 155"/>
              <a:gd name="T55" fmla="*/ 50 h 158"/>
              <a:gd name="T56" fmla="*/ 52 w 155"/>
              <a:gd name="T57" fmla="*/ 67 h 158"/>
              <a:gd name="T58" fmla="*/ 52 w 155"/>
              <a:gd name="T59" fmla="*/ 94 h 158"/>
              <a:gd name="T60" fmla="*/ 46 w 155"/>
              <a:gd name="T61" fmla="*/ 89 h 158"/>
              <a:gd name="T62" fmla="*/ 46 w 155"/>
              <a:gd name="T63" fmla="*/ 73 h 158"/>
              <a:gd name="T64" fmla="*/ 107 w 155"/>
              <a:gd name="T65" fmla="*/ 71 h 158"/>
              <a:gd name="T66" fmla="*/ 107 w 155"/>
              <a:gd name="T67" fmla="*/ 87 h 158"/>
              <a:gd name="T68" fmla="*/ 107 w 155"/>
              <a:gd name="T69" fmla="*/ 71 h 158"/>
              <a:gd name="T70" fmla="*/ 20 w 155"/>
              <a:gd name="T71" fmla="*/ 34 h 158"/>
              <a:gd name="T72" fmla="*/ 33 w 155"/>
              <a:gd name="T73" fmla="*/ 77 h 158"/>
              <a:gd name="T74" fmla="*/ 50 w 155"/>
              <a:gd name="T75" fmla="*/ 39 h 158"/>
              <a:gd name="T76" fmla="*/ 107 w 155"/>
              <a:gd name="T77" fmla="*/ 63 h 158"/>
              <a:gd name="T78" fmla="*/ 140 w 155"/>
              <a:gd name="T79" fmla="*/ 30 h 158"/>
              <a:gd name="T80" fmla="*/ 102 w 155"/>
              <a:gd name="T81" fmla="*/ 35 h 158"/>
              <a:gd name="T82" fmla="*/ 56 w 155"/>
              <a:gd name="T83" fmla="*/ 41 h 158"/>
              <a:gd name="T84" fmla="*/ 58 w 155"/>
              <a:gd name="T85" fmla="*/ 55 h 158"/>
              <a:gd name="T86" fmla="*/ 56 w 155"/>
              <a:gd name="T87" fmla="*/ 41 h 158"/>
              <a:gd name="T88" fmla="*/ 93 w 155"/>
              <a:gd name="T89" fmla="*/ 54 h 158"/>
              <a:gd name="T90" fmla="*/ 96 w 155"/>
              <a:gd name="T91" fmla="*/ 37 h 158"/>
              <a:gd name="T92" fmla="*/ 76 w 155"/>
              <a:gd name="T93" fmla="*/ 90 h 158"/>
              <a:gd name="T94" fmla="*/ 76 w 155"/>
              <a:gd name="T95" fmla="*/ 68 h 158"/>
              <a:gd name="T96" fmla="*/ 76 w 155"/>
              <a:gd name="T97" fmla="*/ 90 h 158"/>
              <a:gd name="T98" fmla="*/ 71 w 155"/>
              <a:gd name="T99" fmla="*/ 79 h 158"/>
              <a:gd name="T100" fmla="*/ 81 w 155"/>
              <a:gd name="T101" fmla="*/ 7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5" h="158">
                <a:moveTo>
                  <a:pt x="76" y="158"/>
                </a:moveTo>
                <a:cubicBezTo>
                  <a:pt x="67" y="158"/>
                  <a:pt x="59" y="148"/>
                  <a:pt x="53" y="131"/>
                </a:cubicBezTo>
                <a:cubicBezTo>
                  <a:pt x="31" y="141"/>
                  <a:pt x="15" y="142"/>
                  <a:pt x="8" y="133"/>
                </a:cubicBezTo>
                <a:cubicBezTo>
                  <a:pt x="0" y="122"/>
                  <a:pt x="11" y="102"/>
                  <a:pt x="29" y="82"/>
                </a:cubicBezTo>
                <a:cubicBezTo>
                  <a:pt x="11" y="64"/>
                  <a:pt x="1" y="46"/>
                  <a:pt x="8" y="35"/>
                </a:cubicBezTo>
                <a:cubicBezTo>
                  <a:pt x="10" y="32"/>
                  <a:pt x="14" y="30"/>
                  <a:pt x="19" y="29"/>
                </a:cubicBezTo>
                <a:cubicBezTo>
                  <a:pt x="32" y="26"/>
                  <a:pt x="52" y="31"/>
                  <a:pt x="75" y="43"/>
                </a:cubicBezTo>
                <a:cubicBezTo>
                  <a:pt x="82" y="39"/>
                  <a:pt x="88" y="35"/>
                  <a:pt x="95" y="31"/>
                </a:cubicBezTo>
                <a:cubicBezTo>
                  <a:pt x="90" y="16"/>
                  <a:pt x="83" y="6"/>
                  <a:pt x="76" y="6"/>
                </a:cubicBezTo>
                <a:cubicBezTo>
                  <a:pt x="70" y="6"/>
                  <a:pt x="64" y="15"/>
                  <a:pt x="59" y="29"/>
                </a:cubicBezTo>
                <a:cubicBezTo>
                  <a:pt x="58" y="31"/>
                  <a:pt x="57" y="32"/>
                  <a:pt x="55" y="31"/>
                </a:cubicBezTo>
                <a:cubicBezTo>
                  <a:pt x="53" y="31"/>
                  <a:pt x="53" y="29"/>
                  <a:pt x="53" y="27"/>
                </a:cubicBezTo>
                <a:cubicBezTo>
                  <a:pt x="59" y="10"/>
                  <a:pt x="67" y="0"/>
                  <a:pt x="76" y="0"/>
                </a:cubicBezTo>
                <a:cubicBezTo>
                  <a:pt x="86" y="0"/>
                  <a:pt x="95" y="11"/>
                  <a:pt x="100" y="29"/>
                </a:cubicBezTo>
                <a:cubicBezTo>
                  <a:pt x="114" y="23"/>
                  <a:pt x="126" y="20"/>
                  <a:pt x="134" y="21"/>
                </a:cubicBezTo>
                <a:cubicBezTo>
                  <a:pt x="139" y="22"/>
                  <a:pt x="142" y="24"/>
                  <a:pt x="145" y="27"/>
                </a:cubicBezTo>
                <a:cubicBezTo>
                  <a:pt x="155" y="41"/>
                  <a:pt x="134" y="71"/>
                  <a:pt x="107" y="95"/>
                </a:cubicBezTo>
                <a:cubicBezTo>
                  <a:pt x="106" y="105"/>
                  <a:pt x="105" y="114"/>
                  <a:pt x="103" y="121"/>
                </a:cubicBezTo>
                <a:cubicBezTo>
                  <a:pt x="115" y="126"/>
                  <a:pt x="126" y="127"/>
                  <a:pt x="133" y="126"/>
                </a:cubicBezTo>
                <a:cubicBezTo>
                  <a:pt x="136" y="125"/>
                  <a:pt x="139" y="124"/>
                  <a:pt x="140" y="122"/>
                </a:cubicBezTo>
                <a:cubicBezTo>
                  <a:pt x="144" y="115"/>
                  <a:pt x="138" y="103"/>
                  <a:pt x="126" y="89"/>
                </a:cubicBezTo>
                <a:cubicBezTo>
                  <a:pt x="125" y="87"/>
                  <a:pt x="125" y="86"/>
                  <a:pt x="126" y="84"/>
                </a:cubicBezTo>
                <a:cubicBezTo>
                  <a:pt x="127" y="83"/>
                  <a:pt x="129" y="83"/>
                  <a:pt x="130" y="85"/>
                </a:cubicBezTo>
                <a:cubicBezTo>
                  <a:pt x="145" y="101"/>
                  <a:pt x="151" y="116"/>
                  <a:pt x="145" y="125"/>
                </a:cubicBezTo>
                <a:cubicBezTo>
                  <a:pt x="143" y="128"/>
                  <a:pt x="139" y="131"/>
                  <a:pt x="134" y="132"/>
                </a:cubicBezTo>
                <a:cubicBezTo>
                  <a:pt x="126" y="133"/>
                  <a:pt x="114" y="132"/>
                  <a:pt x="101" y="127"/>
                </a:cubicBezTo>
                <a:cubicBezTo>
                  <a:pt x="96" y="146"/>
                  <a:pt x="87" y="158"/>
                  <a:pt x="76" y="158"/>
                </a:cubicBezTo>
                <a:close/>
                <a:moveTo>
                  <a:pt x="58" y="128"/>
                </a:moveTo>
                <a:cubicBezTo>
                  <a:pt x="63" y="143"/>
                  <a:pt x="70" y="152"/>
                  <a:pt x="76" y="152"/>
                </a:cubicBezTo>
                <a:cubicBezTo>
                  <a:pt x="83" y="152"/>
                  <a:pt x="91" y="142"/>
                  <a:pt x="95" y="125"/>
                </a:cubicBezTo>
                <a:cubicBezTo>
                  <a:pt x="84" y="121"/>
                  <a:pt x="72" y="114"/>
                  <a:pt x="60" y="107"/>
                </a:cubicBezTo>
                <a:cubicBezTo>
                  <a:pt x="58" y="105"/>
                  <a:pt x="55" y="103"/>
                  <a:pt x="53" y="102"/>
                </a:cubicBezTo>
                <a:cubicBezTo>
                  <a:pt x="54" y="109"/>
                  <a:pt x="55" y="116"/>
                  <a:pt x="57" y="122"/>
                </a:cubicBezTo>
                <a:cubicBezTo>
                  <a:pt x="59" y="121"/>
                  <a:pt x="62" y="119"/>
                  <a:pt x="65" y="118"/>
                </a:cubicBezTo>
                <a:cubicBezTo>
                  <a:pt x="66" y="117"/>
                  <a:pt x="68" y="118"/>
                  <a:pt x="69" y="119"/>
                </a:cubicBezTo>
                <a:cubicBezTo>
                  <a:pt x="70" y="120"/>
                  <a:pt x="69" y="122"/>
                  <a:pt x="68" y="123"/>
                </a:cubicBezTo>
                <a:cubicBezTo>
                  <a:pt x="65" y="125"/>
                  <a:pt x="61" y="127"/>
                  <a:pt x="58" y="128"/>
                </a:cubicBezTo>
                <a:close/>
                <a:moveTo>
                  <a:pt x="33" y="86"/>
                </a:moveTo>
                <a:cubicBezTo>
                  <a:pt x="15" y="106"/>
                  <a:pt x="8" y="123"/>
                  <a:pt x="13" y="129"/>
                </a:cubicBezTo>
                <a:cubicBezTo>
                  <a:pt x="18" y="135"/>
                  <a:pt x="32" y="133"/>
                  <a:pt x="51" y="125"/>
                </a:cubicBezTo>
                <a:cubicBezTo>
                  <a:pt x="49" y="117"/>
                  <a:pt x="47" y="107"/>
                  <a:pt x="46" y="97"/>
                </a:cubicBezTo>
                <a:cubicBezTo>
                  <a:pt x="42" y="93"/>
                  <a:pt x="37" y="90"/>
                  <a:pt x="33" y="86"/>
                </a:cubicBezTo>
                <a:close/>
                <a:moveTo>
                  <a:pt x="83" y="113"/>
                </a:moveTo>
                <a:cubicBezTo>
                  <a:pt x="88" y="116"/>
                  <a:pt x="93" y="118"/>
                  <a:pt x="97" y="119"/>
                </a:cubicBezTo>
                <a:cubicBezTo>
                  <a:pt x="98" y="114"/>
                  <a:pt x="99" y="107"/>
                  <a:pt x="100" y="101"/>
                </a:cubicBezTo>
                <a:cubicBezTo>
                  <a:pt x="98" y="102"/>
                  <a:pt x="97" y="103"/>
                  <a:pt x="95" y="105"/>
                </a:cubicBezTo>
                <a:cubicBezTo>
                  <a:pt x="91" y="108"/>
                  <a:pt x="87" y="110"/>
                  <a:pt x="83" y="113"/>
                </a:cubicBezTo>
                <a:close/>
                <a:moveTo>
                  <a:pt x="52" y="94"/>
                </a:moveTo>
                <a:cubicBezTo>
                  <a:pt x="56" y="96"/>
                  <a:pt x="59" y="99"/>
                  <a:pt x="63" y="101"/>
                </a:cubicBezTo>
                <a:cubicBezTo>
                  <a:pt x="68" y="105"/>
                  <a:pt x="73" y="107"/>
                  <a:pt x="77" y="110"/>
                </a:cubicBezTo>
                <a:cubicBezTo>
                  <a:pt x="82" y="107"/>
                  <a:pt x="87" y="103"/>
                  <a:pt x="91" y="100"/>
                </a:cubicBezTo>
                <a:cubicBezTo>
                  <a:pt x="95" y="97"/>
                  <a:pt x="98" y="95"/>
                  <a:pt x="101" y="92"/>
                </a:cubicBezTo>
                <a:cubicBezTo>
                  <a:pt x="101" y="88"/>
                  <a:pt x="101" y="84"/>
                  <a:pt x="101" y="79"/>
                </a:cubicBezTo>
                <a:cubicBezTo>
                  <a:pt x="101" y="75"/>
                  <a:pt x="101" y="71"/>
                  <a:pt x="101" y="66"/>
                </a:cubicBezTo>
                <a:cubicBezTo>
                  <a:pt x="97" y="64"/>
                  <a:pt x="94" y="61"/>
                  <a:pt x="90" y="59"/>
                </a:cubicBezTo>
                <a:cubicBezTo>
                  <a:pt x="85" y="55"/>
                  <a:pt x="80" y="53"/>
                  <a:pt x="75" y="50"/>
                </a:cubicBezTo>
                <a:cubicBezTo>
                  <a:pt x="71" y="53"/>
                  <a:pt x="66" y="56"/>
                  <a:pt x="62" y="60"/>
                </a:cubicBezTo>
                <a:cubicBezTo>
                  <a:pt x="58" y="62"/>
                  <a:pt x="55" y="65"/>
                  <a:pt x="52" y="67"/>
                </a:cubicBezTo>
                <a:cubicBezTo>
                  <a:pt x="52" y="71"/>
                  <a:pt x="52" y="75"/>
                  <a:pt x="52" y="79"/>
                </a:cubicBezTo>
                <a:cubicBezTo>
                  <a:pt x="52" y="84"/>
                  <a:pt x="52" y="89"/>
                  <a:pt x="52" y="94"/>
                </a:cubicBezTo>
                <a:close/>
                <a:moveTo>
                  <a:pt x="37" y="82"/>
                </a:moveTo>
                <a:cubicBezTo>
                  <a:pt x="40" y="84"/>
                  <a:pt x="43" y="86"/>
                  <a:pt x="46" y="89"/>
                </a:cubicBezTo>
                <a:cubicBezTo>
                  <a:pt x="46" y="86"/>
                  <a:pt x="46" y="83"/>
                  <a:pt x="46" y="79"/>
                </a:cubicBezTo>
                <a:cubicBezTo>
                  <a:pt x="46" y="77"/>
                  <a:pt x="46" y="75"/>
                  <a:pt x="46" y="73"/>
                </a:cubicBezTo>
                <a:cubicBezTo>
                  <a:pt x="43" y="76"/>
                  <a:pt x="40" y="79"/>
                  <a:pt x="37" y="82"/>
                </a:cubicBezTo>
                <a:close/>
                <a:moveTo>
                  <a:pt x="107" y="71"/>
                </a:moveTo>
                <a:cubicBezTo>
                  <a:pt x="107" y="74"/>
                  <a:pt x="107" y="77"/>
                  <a:pt x="107" y="79"/>
                </a:cubicBezTo>
                <a:cubicBezTo>
                  <a:pt x="107" y="82"/>
                  <a:pt x="107" y="84"/>
                  <a:pt x="107" y="87"/>
                </a:cubicBezTo>
                <a:cubicBezTo>
                  <a:pt x="110" y="84"/>
                  <a:pt x="113" y="81"/>
                  <a:pt x="115" y="78"/>
                </a:cubicBezTo>
                <a:cubicBezTo>
                  <a:pt x="113" y="76"/>
                  <a:pt x="110" y="74"/>
                  <a:pt x="107" y="71"/>
                </a:cubicBezTo>
                <a:close/>
                <a:moveTo>
                  <a:pt x="26" y="34"/>
                </a:moveTo>
                <a:cubicBezTo>
                  <a:pt x="24" y="34"/>
                  <a:pt x="22" y="34"/>
                  <a:pt x="20" y="34"/>
                </a:cubicBezTo>
                <a:cubicBezTo>
                  <a:pt x="17" y="35"/>
                  <a:pt x="14" y="37"/>
                  <a:pt x="13" y="39"/>
                </a:cubicBezTo>
                <a:cubicBezTo>
                  <a:pt x="9" y="45"/>
                  <a:pt x="16" y="61"/>
                  <a:pt x="33" y="77"/>
                </a:cubicBezTo>
                <a:cubicBezTo>
                  <a:pt x="37" y="73"/>
                  <a:pt x="42" y="69"/>
                  <a:pt x="46" y="65"/>
                </a:cubicBezTo>
                <a:cubicBezTo>
                  <a:pt x="47" y="55"/>
                  <a:pt x="48" y="47"/>
                  <a:pt x="50" y="39"/>
                </a:cubicBezTo>
                <a:cubicBezTo>
                  <a:pt x="41" y="35"/>
                  <a:pt x="33" y="34"/>
                  <a:pt x="26" y="34"/>
                </a:cubicBezTo>
                <a:close/>
                <a:moveTo>
                  <a:pt x="107" y="63"/>
                </a:moveTo>
                <a:cubicBezTo>
                  <a:pt x="111" y="67"/>
                  <a:pt x="116" y="70"/>
                  <a:pt x="120" y="74"/>
                </a:cubicBezTo>
                <a:cubicBezTo>
                  <a:pt x="137" y="54"/>
                  <a:pt x="145" y="37"/>
                  <a:pt x="140" y="30"/>
                </a:cubicBezTo>
                <a:cubicBezTo>
                  <a:pt x="139" y="29"/>
                  <a:pt x="136" y="27"/>
                  <a:pt x="133" y="27"/>
                </a:cubicBezTo>
                <a:cubicBezTo>
                  <a:pt x="126" y="26"/>
                  <a:pt x="115" y="29"/>
                  <a:pt x="102" y="35"/>
                </a:cubicBezTo>
                <a:cubicBezTo>
                  <a:pt x="104" y="43"/>
                  <a:pt x="106" y="53"/>
                  <a:pt x="107" y="63"/>
                </a:cubicBezTo>
                <a:close/>
                <a:moveTo>
                  <a:pt x="56" y="41"/>
                </a:moveTo>
                <a:cubicBezTo>
                  <a:pt x="54" y="46"/>
                  <a:pt x="53" y="53"/>
                  <a:pt x="53" y="59"/>
                </a:cubicBezTo>
                <a:cubicBezTo>
                  <a:pt x="54" y="58"/>
                  <a:pt x="56" y="56"/>
                  <a:pt x="58" y="55"/>
                </a:cubicBezTo>
                <a:cubicBezTo>
                  <a:pt x="62" y="52"/>
                  <a:pt x="65" y="49"/>
                  <a:pt x="69" y="47"/>
                </a:cubicBezTo>
                <a:cubicBezTo>
                  <a:pt x="65" y="44"/>
                  <a:pt x="60" y="42"/>
                  <a:pt x="56" y="41"/>
                </a:cubicBezTo>
                <a:close/>
                <a:moveTo>
                  <a:pt x="81" y="46"/>
                </a:moveTo>
                <a:cubicBezTo>
                  <a:pt x="85" y="49"/>
                  <a:pt x="89" y="51"/>
                  <a:pt x="93" y="54"/>
                </a:cubicBezTo>
                <a:cubicBezTo>
                  <a:pt x="95" y="55"/>
                  <a:pt x="98" y="57"/>
                  <a:pt x="100" y="58"/>
                </a:cubicBezTo>
                <a:cubicBezTo>
                  <a:pt x="99" y="51"/>
                  <a:pt x="98" y="44"/>
                  <a:pt x="96" y="37"/>
                </a:cubicBezTo>
                <a:cubicBezTo>
                  <a:pt x="91" y="40"/>
                  <a:pt x="86" y="43"/>
                  <a:pt x="81" y="46"/>
                </a:cubicBezTo>
                <a:close/>
                <a:moveTo>
                  <a:pt x="76" y="90"/>
                </a:moveTo>
                <a:cubicBezTo>
                  <a:pt x="70" y="90"/>
                  <a:pt x="65" y="86"/>
                  <a:pt x="65" y="79"/>
                </a:cubicBezTo>
                <a:cubicBezTo>
                  <a:pt x="65" y="73"/>
                  <a:pt x="70" y="68"/>
                  <a:pt x="76" y="68"/>
                </a:cubicBezTo>
                <a:cubicBezTo>
                  <a:pt x="83" y="68"/>
                  <a:pt x="87" y="73"/>
                  <a:pt x="87" y="79"/>
                </a:cubicBezTo>
                <a:cubicBezTo>
                  <a:pt x="87" y="86"/>
                  <a:pt x="83" y="90"/>
                  <a:pt x="76" y="90"/>
                </a:cubicBezTo>
                <a:close/>
                <a:moveTo>
                  <a:pt x="76" y="74"/>
                </a:moveTo>
                <a:cubicBezTo>
                  <a:pt x="74" y="74"/>
                  <a:pt x="71" y="77"/>
                  <a:pt x="71" y="79"/>
                </a:cubicBezTo>
                <a:cubicBezTo>
                  <a:pt x="71" y="82"/>
                  <a:pt x="74" y="84"/>
                  <a:pt x="76" y="84"/>
                </a:cubicBezTo>
                <a:cubicBezTo>
                  <a:pt x="79" y="84"/>
                  <a:pt x="81" y="82"/>
                  <a:pt x="81" y="79"/>
                </a:cubicBezTo>
                <a:cubicBezTo>
                  <a:pt x="81" y="77"/>
                  <a:pt x="79" y="74"/>
                  <a:pt x="76" y="7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8" name="Freeform 8">
            <a:extLst>
              <a:ext uri="{FF2B5EF4-FFF2-40B4-BE49-F238E27FC236}">
                <a16:creationId xmlns:a16="http://schemas.microsoft.com/office/drawing/2014/main" xmlns="" id="{A70683D4-358D-4CE2-9DEC-A96839C7B2EF}"/>
              </a:ext>
            </a:extLst>
          </p:cNvPr>
          <p:cNvSpPr>
            <a:spLocks noEditPoints="1"/>
          </p:cNvSpPr>
          <p:nvPr/>
        </p:nvSpPr>
        <p:spPr bwMode="auto">
          <a:xfrm>
            <a:off x="4862013" y="1723411"/>
            <a:ext cx="502475" cy="404524"/>
          </a:xfrm>
          <a:custGeom>
            <a:avLst/>
            <a:gdLst>
              <a:gd name="T0" fmla="*/ 0 w 166"/>
              <a:gd name="T1" fmla="*/ 131 h 134"/>
              <a:gd name="T2" fmla="*/ 27 w 166"/>
              <a:gd name="T3" fmla="*/ 44 h 134"/>
              <a:gd name="T4" fmla="*/ 6 w 166"/>
              <a:gd name="T5" fmla="*/ 50 h 134"/>
              <a:gd name="T6" fmla="*/ 30 w 166"/>
              <a:gd name="T7" fmla="*/ 59 h 134"/>
              <a:gd name="T8" fmla="*/ 6 w 166"/>
              <a:gd name="T9" fmla="*/ 128 h 134"/>
              <a:gd name="T10" fmla="*/ 39 w 166"/>
              <a:gd name="T11" fmla="*/ 0 h 134"/>
              <a:gd name="T12" fmla="*/ 130 w 166"/>
              <a:gd name="T13" fmla="*/ 128 h 134"/>
              <a:gd name="T14" fmla="*/ 139 w 166"/>
              <a:gd name="T15" fmla="*/ 62 h 134"/>
              <a:gd name="T16" fmla="*/ 160 w 166"/>
              <a:gd name="T17" fmla="*/ 56 h 134"/>
              <a:gd name="T18" fmla="*/ 136 w 166"/>
              <a:gd name="T19" fmla="*/ 47 h 134"/>
              <a:gd name="T20" fmla="*/ 166 w 166"/>
              <a:gd name="T21" fmla="*/ 47 h 134"/>
              <a:gd name="T22" fmla="*/ 94 w 166"/>
              <a:gd name="T23" fmla="*/ 128 h 134"/>
              <a:gd name="T24" fmla="*/ 123 w 166"/>
              <a:gd name="T25" fmla="*/ 18 h 134"/>
              <a:gd name="T26" fmla="*/ 72 w 166"/>
              <a:gd name="T27" fmla="*/ 128 h 134"/>
              <a:gd name="T28" fmla="*/ 91 w 166"/>
              <a:gd name="T29" fmla="*/ 100 h 134"/>
              <a:gd name="T30" fmla="*/ 78 w 166"/>
              <a:gd name="T31" fmla="*/ 128 h 134"/>
              <a:gd name="T32" fmla="*/ 78 w 166"/>
              <a:gd name="T33" fmla="*/ 106 h 134"/>
              <a:gd name="T34" fmla="*/ 123 w 166"/>
              <a:gd name="T35" fmla="*/ 12 h 134"/>
              <a:gd name="T36" fmla="*/ 42 w 166"/>
              <a:gd name="T37" fmla="*/ 6 h 134"/>
              <a:gd name="T38" fmla="*/ 139 w 166"/>
              <a:gd name="T39" fmla="*/ 114 h 134"/>
              <a:gd name="T40" fmla="*/ 151 w 166"/>
              <a:gd name="T41" fmla="*/ 108 h 134"/>
              <a:gd name="T42" fmla="*/ 27 w 166"/>
              <a:gd name="T43" fmla="*/ 114 h 134"/>
              <a:gd name="T44" fmla="*/ 15 w 166"/>
              <a:gd name="T45" fmla="*/ 108 h 134"/>
              <a:gd name="T46" fmla="*/ 27 w 166"/>
              <a:gd name="T47" fmla="*/ 114 h 134"/>
              <a:gd name="T48" fmla="*/ 136 w 166"/>
              <a:gd name="T49" fmla="*/ 95 h 134"/>
              <a:gd name="T50" fmla="*/ 154 w 166"/>
              <a:gd name="T51" fmla="*/ 95 h 134"/>
              <a:gd name="T52" fmla="*/ 15 w 166"/>
              <a:gd name="T53" fmla="*/ 98 h 134"/>
              <a:gd name="T54" fmla="*/ 27 w 166"/>
              <a:gd name="T55" fmla="*/ 92 h 134"/>
              <a:gd name="T56" fmla="*/ 151 w 166"/>
              <a:gd name="T57" fmla="*/ 82 h 134"/>
              <a:gd name="T58" fmla="*/ 139 w 166"/>
              <a:gd name="T59" fmla="*/ 76 h 134"/>
              <a:gd name="T60" fmla="*/ 151 w 166"/>
              <a:gd name="T61" fmla="*/ 82 h 134"/>
              <a:gd name="T62" fmla="*/ 12 w 166"/>
              <a:gd name="T63" fmla="*/ 79 h 134"/>
              <a:gd name="T64" fmla="*/ 30 w 166"/>
              <a:gd name="T65" fmla="*/ 79 h 134"/>
              <a:gd name="T66" fmla="*/ 51 w 166"/>
              <a:gd name="T67" fmla="*/ 74 h 134"/>
              <a:gd name="T68" fmla="*/ 51 w 166"/>
              <a:gd name="T69" fmla="*/ 52 h 134"/>
              <a:gd name="T70" fmla="*/ 118 w 166"/>
              <a:gd name="T71" fmla="*/ 71 h 134"/>
              <a:gd name="T72" fmla="*/ 112 w 166"/>
              <a:gd name="T73" fmla="*/ 68 h 134"/>
              <a:gd name="T74" fmla="*/ 54 w 166"/>
              <a:gd name="T75" fmla="*/ 68 h 134"/>
              <a:gd name="T76" fmla="*/ 48 w 166"/>
              <a:gd name="T77" fmla="*/ 43 h 134"/>
              <a:gd name="T78" fmla="*/ 115 w 166"/>
              <a:gd name="T79" fmla="*/ 24 h 134"/>
              <a:gd name="T80" fmla="*/ 115 w 166"/>
              <a:gd name="T81" fmla="*/ 46 h 134"/>
              <a:gd name="T82" fmla="*/ 112 w 166"/>
              <a:gd name="T83" fmla="*/ 30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6" h="134">
                <a:moveTo>
                  <a:pt x="163" y="134"/>
                </a:moveTo>
                <a:cubicBezTo>
                  <a:pt x="3" y="134"/>
                  <a:pt x="3" y="134"/>
                  <a:pt x="3" y="134"/>
                </a:cubicBezTo>
                <a:cubicBezTo>
                  <a:pt x="2" y="134"/>
                  <a:pt x="0" y="132"/>
                  <a:pt x="0" y="131"/>
                </a:cubicBezTo>
                <a:cubicBezTo>
                  <a:pt x="0" y="47"/>
                  <a:pt x="0" y="47"/>
                  <a:pt x="0" y="47"/>
                </a:cubicBezTo>
                <a:cubicBezTo>
                  <a:pt x="0" y="45"/>
                  <a:pt x="2" y="44"/>
                  <a:pt x="3" y="44"/>
                </a:cubicBezTo>
                <a:cubicBezTo>
                  <a:pt x="27" y="44"/>
                  <a:pt x="27" y="44"/>
                  <a:pt x="27" y="44"/>
                </a:cubicBezTo>
                <a:cubicBezTo>
                  <a:pt x="29" y="44"/>
                  <a:pt x="30" y="45"/>
                  <a:pt x="30" y="47"/>
                </a:cubicBezTo>
                <a:cubicBezTo>
                  <a:pt x="30" y="48"/>
                  <a:pt x="29" y="50"/>
                  <a:pt x="27" y="50"/>
                </a:cubicBezTo>
                <a:cubicBezTo>
                  <a:pt x="6" y="50"/>
                  <a:pt x="6" y="50"/>
                  <a:pt x="6" y="50"/>
                </a:cubicBezTo>
                <a:cubicBezTo>
                  <a:pt x="6" y="56"/>
                  <a:pt x="6" y="56"/>
                  <a:pt x="6" y="56"/>
                </a:cubicBezTo>
                <a:cubicBezTo>
                  <a:pt x="27" y="56"/>
                  <a:pt x="27" y="56"/>
                  <a:pt x="27" y="56"/>
                </a:cubicBezTo>
                <a:cubicBezTo>
                  <a:pt x="29" y="56"/>
                  <a:pt x="30" y="57"/>
                  <a:pt x="30" y="59"/>
                </a:cubicBezTo>
                <a:cubicBezTo>
                  <a:pt x="30" y="60"/>
                  <a:pt x="29" y="62"/>
                  <a:pt x="27" y="62"/>
                </a:cubicBezTo>
                <a:cubicBezTo>
                  <a:pt x="6" y="62"/>
                  <a:pt x="6" y="62"/>
                  <a:pt x="6" y="62"/>
                </a:cubicBezTo>
                <a:cubicBezTo>
                  <a:pt x="6" y="128"/>
                  <a:pt x="6" y="128"/>
                  <a:pt x="6" y="128"/>
                </a:cubicBezTo>
                <a:cubicBezTo>
                  <a:pt x="36" y="128"/>
                  <a:pt x="36" y="128"/>
                  <a:pt x="36" y="128"/>
                </a:cubicBezTo>
                <a:cubicBezTo>
                  <a:pt x="36" y="3"/>
                  <a:pt x="36" y="3"/>
                  <a:pt x="36" y="3"/>
                </a:cubicBezTo>
                <a:cubicBezTo>
                  <a:pt x="36" y="1"/>
                  <a:pt x="38" y="0"/>
                  <a:pt x="39" y="0"/>
                </a:cubicBezTo>
                <a:cubicBezTo>
                  <a:pt x="127" y="0"/>
                  <a:pt x="127" y="0"/>
                  <a:pt x="127" y="0"/>
                </a:cubicBezTo>
                <a:cubicBezTo>
                  <a:pt x="129" y="0"/>
                  <a:pt x="130" y="1"/>
                  <a:pt x="130" y="3"/>
                </a:cubicBezTo>
                <a:cubicBezTo>
                  <a:pt x="130" y="128"/>
                  <a:pt x="130" y="128"/>
                  <a:pt x="130" y="128"/>
                </a:cubicBezTo>
                <a:cubicBezTo>
                  <a:pt x="160" y="128"/>
                  <a:pt x="160" y="128"/>
                  <a:pt x="160" y="128"/>
                </a:cubicBezTo>
                <a:cubicBezTo>
                  <a:pt x="160" y="62"/>
                  <a:pt x="160" y="62"/>
                  <a:pt x="160" y="62"/>
                </a:cubicBezTo>
                <a:cubicBezTo>
                  <a:pt x="139" y="62"/>
                  <a:pt x="139" y="62"/>
                  <a:pt x="139" y="62"/>
                </a:cubicBezTo>
                <a:cubicBezTo>
                  <a:pt x="138" y="62"/>
                  <a:pt x="136" y="60"/>
                  <a:pt x="136" y="59"/>
                </a:cubicBezTo>
                <a:cubicBezTo>
                  <a:pt x="136" y="57"/>
                  <a:pt x="138" y="56"/>
                  <a:pt x="139" y="56"/>
                </a:cubicBezTo>
                <a:cubicBezTo>
                  <a:pt x="160" y="56"/>
                  <a:pt x="160" y="56"/>
                  <a:pt x="160" y="56"/>
                </a:cubicBezTo>
                <a:cubicBezTo>
                  <a:pt x="160" y="50"/>
                  <a:pt x="160" y="50"/>
                  <a:pt x="160" y="50"/>
                </a:cubicBezTo>
                <a:cubicBezTo>
                  <a:pt x="139" y="50"/>
                  <a:pt x="139" y="50"/>
                  <a:pt x="139" y="50"/>
                </a:cubicBezTo>
                <a:cubicBezTo>
                  <a:pt x="138" y="50"/>
                  <a:pt x="136" y="48"/>
                  <a:pt x="136" y="47"/>
                </a:cubicBezTo>
                <a:cubicBezTo>
                  <a:pt x="136" y="45"/>
                  <a:pt x="138" y="44"/>
                  <a:pt x="139" y="44"/>
                </a:cubicBezTo>
                <a:cubicBezTo>
                  <a:pt x="163" y="44"/>
                  <a:pt x="163" y="44"/>
                  <a:pt x="163" y="44"/>
                </a:cubicBezTo>
                <a:cubicBezTo>
                  <a:pt x="165" y="44"/>
                  <a:pt x="166" y="45"/>
                  <a:pt x="166" y="47"/>
                </a:cubicBezTo>
                <a:cubicBezTo>
                  <a:pt x="166" y="131"/>
                  <a:pt x="166" y="131"/>
                  <a:pt x="166" y="131"/>
                </a:cubicBezTo>
                <a:cubicBezTo>
                  <a:pt x="166" y="132"/>
                  <a:pt x="165" y="134"/>
                  <a:pt x="163" y="134"/>
                </a:cubicBezTo>
                <a:close/>
                <a:moveTo>
                  <a:pt x="94" y="128"/>
                </a:moveTo>
                <a:cubicBezTo>
                  <a:pt x="124" y="128"/>
                  <a:pt x="124" y="128"/>
                  <a:pt x="124" y="128"/>
                </a:cubicBezTo>
                <a:cubicBezTo>
                  <a:pt x="124" y="17"/>
                  <a:pt x="124" y="17"/>
                  <a:pt x="124" y="17"/>
                </a:cubicBezTo>
                <a:cubicBezTo>
                  <a:pt x="124" y="17"/>
                  <a:pt x="124" y="18"/>
                  <a:pt x="123" y="18"/>
                </a:cubicBezTo>
                <a:cubicBezTo>
                  <a:pt x="42" y="18"/>
                  <a:pt x="42" y="18"/>
                  <a:pt x="42" y="18"/>
                </a:cubicBezTo>
                <a:cubicBezTo>
                  <a:pt x="42" y="128"/>
                  <a:pt x="42" y="128"/>
                  <a:pt x="42" y="128"/>
                </a:cubicBezTo>
                <a:cubicBezTo>
                  <a:pt x="72" y="128"/>
                  <a:pt x="72" y="128"/>
                  <a:pt x="72" y="128"/>
                </a:cubicBezTo>
                <a:cubicBezTo>
                  <a:pt x="72" y="103"/>
                  <a:pt x="72" y="103"/>
                  <a:pt x="72" y="103"/>
                </a:cubicBezTo>
                <a:cubicBezTo>
                  <a:pt x="72" y="101"/>
                  <a:pt x="74" y="100"/>
                  <a:pt x="75" y="100"/>
                </a:cubicBezTo>
                <a:cubicBezTo>
                  <a:pt x="91" y="100"/>
                  <a:pt x="91" y="100"/>
                  <a:pt x="91" y="100"/>
                </a:cubicBezTo>
                <a:cubicBezTo>
                  <a:pt x="93" y="100"/>
                  <a:pt x="94" y="101"/>
                  <a:pt x="94" y="103"/>
                </a:cubicBezTo>
                <a:lnTo>
                  <a:pt x="94" y="128"/>
                </a:lnTo>
                <a:close/>
                <a:moveTo>
                  <a:pt x="78" y="128"/>
                </a:moveTo>
                <a:cubicBezTo>
                  <a:pt x="88" y="128"/>
                  <a:pt x="88" y="128"/>
                  <a:pt x="88" y="128"/>
                </a:cubicBezTo>
                <a:cubicBezTo>
                  <a:pt x="88" y="106"/>
                  <a:pt x="88" y="106"/>
                  <a:pt x="88" y="106"/>
                </a:cubicBezTo>
                <a:cubicBezTo>
                  <a:pt x="78" y="106"/>
                  <a:pt x="78" y="106"/>
                  <a:pt x="78" y="106"/>
                </a:cubicBezTo>
                <a:lnTo>
                  <a:pt x="78" y="128"/>
                </a:lnTo>
                <a:close/>
                <a:moveTo>
                  <a:pt x="42" y="12"/>
                </a:moveTo>
                <a:cubicBezTo>
                  <a:pt x="123" y="12"/>
                  <a:pt x="123" y="12"/>
                  <a:pt x="123" y="12"/>
                </a:cubicBezTo>
                <a:cubicBezTo>
                  <a:pt x="124" y="12"/>
                  <a:pt x="124" y="12"/>
                  <a:pt x="124" y="12"/>
                </a:cubicBezTo>
                <a:cubicBezTo>
                  <a:pt x="124" y="6"/>
                  <a:pt x="124" y="6"/>
                  <a:pt x="124" y="6"/>
                </a:cubicBezTo>
                <a:cubicBezTo>
                  <a:pt x="42" y="6"/>
                  <a:pt x="42" y="6"/>
                  <a:pt x="42" y="6"/>
                </a:cubicBezTo>
                <a:lnTo>
                  <a:pt x="42" y="12"/>
                </a:lnTo>
                <a:close/>
                <a:moveTo>
                  <a:pt x="151" y="114"/>
                </a:moveTo>
                <a:cubicBezTo>
                  <a:pt x="139" y="114"/>
                  <a:pt x="139" y="114"/>
                  <a:pt x="139" y="114"/>
                </a:cubicBezTo>
                <a:cubicBezTo>
                  <a:pt x="138" y="114"/>
                  <a:pt x="136" y="112"/>
                  <a:pt x="136" y="111"/>
                </a:cubicBezTo>
                <a:cubicBezTo>
                  <a:pt x="136" y="109"/>
                  <a:pt x="138" y="108"/>
                  <a:pt x="139" y="108"/>
                </a:cubicBezTo>
                <a:cubicBezTo>
                  <a:pt x="151" y="108"/>
                  <a:pt x="151" y="108"/>
                  <a:pt x="151" y="108"/>
                </a:cubicBezTo>
                <a:cubicBezTo>
                  <a:pt x="153" y="108"/>
                  <a:pt x="154" y="109"/>
                  <a:pt x="154" y="111"/>
                </a:cubicBezTo>
                <a:cubicBezTo>
                  <a:pt x="154" y="112"/>
                  <a:pt x="153" y="114"/>
                  <a:pt x="151" y="114"/>
                </a:cubicBezTo>
                <a:close/>
                <a:moveTo>
                  <a:pt x="27" y="114"/>
                </a:moveTo>
                <a:cubicBezTo>
                  <a:pt x="15" y="114"/>
                  <a:pt x="15" y="114"/>
                  <a:pt x="15" y="114"/>
                </a:cubicBezTo>
                <a:cubicBezTo>
                  <a:pt x="14" y="114"/>
                  <a:pt x="12" y="112"/>
                  <a:pt x="12" y="111"/>
                </a:cubicBezTo>
                <a:cubicBezTo>
                  <a:pt x="12" y="109"/>
                  <a:pt x="14" y="108"/>
                  <a:pt x="15" y="108"/>
                </a:cubicBezTo>
                <a:cubicBezTo>
                  <a:pt x="27" y="108"/>
                  <a:pt x="27" y="108"/>
                  <a:pt x="27" y="108"/>
                </a:cubicBezTo>
                <a:cubicBezTo>
                  <a:pt x="29" y="108"/>
                  <a:pt x="30" y="109"/>
                  <a:pt x="30" y="111"/>
                </a:cubicBezTo>
                <a:cubicBezTo>
                  <a:pt x="30" y="112"/>
                  <a:pt x="29" y="114"/>
                  <a:pt x="27" y="114"/>
                </a:cubicBezTo>
                <a:close/>
                <a:moveTo>
                  <a:pt x="151" y="98"/>
                </a:moveTo>
                <a:cubicBezTo>
                  <a:pt x="139" y="98"/>
                  <a:pt x="139" y="98"/>
                  <a:pt x="139" y="98"/>
                </a:cubicBezTo>
                <a:cubicBezTo>
                  <a:pt x="138" y="98"/>
                  <a:pt x="136" y="96"/>
                  <a:pt x="136" y="95"/>
                </a:cubicBezTo>
                <a:cubicBezTo>
                  <a:pt x="136" y="93"/>
                  <a:pt x="138" y="92"/>
                  <a:pt x="139" y="92"/>
                </a:cubicBezTo>
                <a:cubicBezTo>
                  <a:pt x="151" y="92"/>
                  <a:pt x="151" y="92"/>
                  <a:pt x="151" y="92"/>
                </a:cubicBezTo>
                <a:cubicBezTo>
                  <a:pt x="153" y="92"/>
                  <a:pt x="154" y="93"/>
                  <a:pt x="154" y="95"/>
                </a:cubicBezTo>
                <a:cubicBezTo>
                  <a:pt x="154" y="96"/>
                  <a:pt x="153" y="98"/>
                  <a:pt x="151" y="98"/>
                </a:cubicBezTo>
                <a:close/>
                <a:moveTo>
                  <a:pt x="27" y="98"/>
                </a:moveTo>
                <a:cubicBezTo>
                  <a:pt x="15" y="98"/>
                  <a:pt x="15" y="98"/>
                  <a:pt x="15" y="98"/>
                </a:cubicBezTo>
                <a:cubicBezTo>
                  <a:pt x="14" y="98"/>
                  <a:pt x="12" y="96"/>
                  <a:pt x="12" y="95"/>
                </a:cubicBezTo>
                <a:cubicBezTo>
                  <a:pt x="12" y="93"/>
                  <a:pt x="14" y="92"/>
                  <a:pt x="15" y="92"/>
                </a:cubicBezTo>
                <a:cubicBezTo>
                  <a:pt x="27" y="92"/>
                  <a:pt x="27" y="92"/>
                  <a:pt x="27" y="92"/>
                </a:cubicBezTo>
                <a:cubicBezTo>
                  <a:pt x="29" y="92"/>
                  <a:pt x="30" y="93"/>
                  <a:pt x="30" y="95"/>
                </a:cubicBezTo>
                <a:cubicBezTo>
                  <a:pt x="30" y="96"/>
                  <a:pt x="29" y="98"/>
                  <a:pt x="27" y="98"/>
                </a:cubicBezTo>
                <a:close/>
                <a:moveTo>
                  <a:pt x="151" y="82"/>
                </a:moveTo>
                <a:cubicBezTo>
                  <a:pt x="139" y="82"/>
                  <a:pt x="139" y="82"/>
                  <a:pt x="139" y="82"/>
                </a:cubicBezTo>
                <a:cubicBezTo>
                  <a:pt x="138" y="82"/>
                  <a:pt x="136" y="80"/>
                  <a:pt x="136" y="79"/>
                </a:cubicBezTo>
                <a:cubicBezTo>
                  <a:pt x="136" y="77"/>
                  <a:pt x="138" y="76"/>
                  <a:pt x="139" y="76"/>
                </a:cubicBezTo>
                <a:cubicBezTo>
                  <a:pt x="151" y="76"/>
                  <a:pt x="151" y="76"/>
                  <a:pt x="151" y="76"/>
                </a:cubicBezTo>
                <a:cubicBezTo>
                  <a:pt x="153" y="76"/>
                  <a:pt x="154" y="77"/>
                  <a:pt x="154" y="79"/>
                </a:cubicBezTo>
                <a:cubicBezTo>
                  <a:pt x="154" y="80"/>
                  <a:pt x="153" y="82"/>
                  <a:pt x="151" y="82"/>
                </a:cubicBezTo>
                <a:close/>
                <a:moveTo>
                  <a:pt x="27" y="82"/>
                </a:moveTo>
                <a:cubicBezTo>
                  <a:pt x="15" y="82"/>
                  <a:pt x="15" y="82"/>
                  <a:pt x="15" y="82"/>
                </a:cubicBezTo>
                <a:cubicBezTo>
                  <a:pt x="14" y="82"/>
                  <a:pt x="12" y="80"/>
                  <a:pt x="12" y="79"/>
                </a:cubicBezTo>
                <a:cubicBezTo>
                  <a:pt x="12" y="77"/>
                  <a:pt x="14" y="76"/>
                  <a:pt x="15" y="76"/>
                </a:cubicBezTo>
                <a:cubicBezTo>
                  <a:pt x="27" y="76"/>
                  <a:pt x="27" y="76"/>
                  <a:pt x="27" y="76"/>
                </a:cubicBezTo>
                <a:cubicBezTo>
                  <a:pt x="29" y="76"/>
                  <a:pt x="30" y="77"/>
                  <a:pt x="30" y="79"/>
                </a:cubicBezTo>
                <a:cubicBezTo>
                  <a:pt x="30" y="80"/>
                  <a:pt x="29" y="82"/>
                  <a:pt x="27" y="82"/>
                </a:cubicBezTo>
                <a:close/>
                <a:moveTo>
                  <a:pt x="115" y="74"/>
                </a:moveTo>
                <a:cubicBezTo>
                  <a:pt x="51" y="74"/>
                  <a:pt x="51" y="74"/>
                  <a:pt x="51" y="74"/>
                </a:cubicBezTo>
                <a:cubicBezTo>
                  <a:pt x="50" y="74"/>
                  <a:pt x="48" y="72"/>
                  <a:pt x="48" y="71"/>
                </a:cubicBezTo>
                <a:cubicBezTo>
                  <a:pt x="48" y="55"/>
                  <a:pt x="48" y="55"/>
                  <a:pt x="48" y="55"/>
                </a:cubicBezTo>
                <a:cubicBezTo>
                  <a:pt x="48" y="53"/>
                  <a:pt x="50" y="52"/>
                  <a:pt x="51" y="52"/>
                </a:cubicBezTo>
                <a:cubicBezTo>
                  <a:pt x="115" y="52"/>
                  <a:pt x="115" y="52"/>
                  <a:pt x="115" y="52"/>
                </a:cubicBezTo>
                <a:cubicBezTo>
                  <a:pt x="117" y="52"/>
                  <a:pt x="118" y="53"/>
                  <a:pt x="118" y="55"/>
                </a:cubicBezTo>
                <a:cubicBezTo>
                  <a:pt x="118" y="71"/>
                  <a:pt x="118" y="71"/>
                  <a:pt x="118" y="71"/>
                </a:cubicBezTo>
                <a:cubicBezTo>
                  <a:pt x="118" y="72"/>
                  <a:pt x="117" y="74"/>
                  <a:pt x="115" y="74"/>
                </a:cubicBezTo>
                <a:close/>
                <a:moveTo>
                  <a:pt x="54" y="68"/>
                </a:moveTo>
                <a:cubicBezTo>
                  <a:pt x="112" y="68"/>
                  <a:pt x="112" y="68"/>
                  <a:pt x="112" y="68"/>
                </a:cubicBezTo>
                <a:cubicBezTo>
                  <a:pt x="112" y="58"/>
                  <a:pt x="112" y="58"/>
                  <a:pt x="112" y="58"/>
                </a:cubicBezTo>
                <a:cubicBezTo>
                  <a:pt x="54" y="58"/>
                  <a:pt x="54" y="58"/>
                  <a:pt x="54" y="58"/>
                </a:cubicBezTo>
                <a:lnTo>
                  <a:pt x="54" y="68"/>
                </a:lnTo>
                <a:close/>
                <a:moveTo>
                  <a:pt x="115" y="46"/>
                </a:moveTo>
                <a:cubicBezTo>
                  <a:pt x="51" y="46"/>
                  <a:pt x="51" y="46"/>
                  <a:pt x="51" y="46"/>
                </a:cubicBezTo>
                <a:cubicBezTo>
                  <a:pt x="50" y="46"/>
                  <a:pt x="48" y="44"/>
                  <a:pt x="48" y="43"/>
                </a:cubicBezTo>
                <a:cubicBezTo>
                  <a:pt x="48" y="27"/>
                  <a:pt x="48" y="27"/>
                  <a:pt x="48" y="27"/>
                </a:cubicBezTo>
                <a:cubicBezTo>
                  <a:pt x="48" y="25"/>
                  <a:pt x="50" y="24"/>
                  <a:pt x="51" y="24"/>
                </a:cubicBezTo>
                <a:cubicBezTo>
                  <a:pt x="115" y="24"/>
                  <a:pt x="115" y="24"/>
                  <a:pt x="115" y="24"/>
                </a:cubicBezTo>
                <a:cubicBezTo>
                  <a:pt x="117" y="24"/>
                  <a:pt x="118" y="25"/>
                  <a:pt x="118" y="27"/>
                </a:cubicBezTo>
                <a:cubicBezTo>
                  <a:pt x="118" y="43"/>
                  <a:pt x="118" y="43"/>
                  <a:pt x="118" y="43"/>
                </a:cubicBezTo>
                <a:cubicBezTo>
                  <a:pt x="118" y="44"/>
                  <a:pt x="117" y="46"/>
                  <a:pt x="115" y="46"/>
                </a:cubicBezTo>
                <a:close/>
                <a:moveTo>
                  <a:pt x="54" y="40"/>
                </a:moveTo>
                <a:cubicBezTo>
                  <a:pt x="112" y="40"/>
                  <a:pt x="112" y="40"/>
                  <a:pt x="112" y="40"/>
                </a:cubicBezTo>
                <a:cubicBezTo>
                  <a:pt x="112" y="30"/>
                  <a:pt x="112" y="30"/>
                  <a:pt x="112" y="30"/>
                </a:cubicBezTo>
                <a:cubicBezTo>
                  <a:pt x="54" y="30"/>
                  <a:pt x="54" y="30"/>
                  <a:pt x="54" y="30"/>
                </a:cubicBezTo>
                <a:lnTo>
                  <a:pt x="54" y="40"/>
                </a:ln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9" name="Freeform 9">
            <a:extLst>
              <a:ext uri="{FF2B5EF4-FFF2-40B4-BE49-F238E27FC236}">
                <a16:creationId xmlns:a16="http://schemas.microsoft.com/office/drawing/2014/main" xmlns="" id="{42D71F26-85AF-4595-B37E-FA7AC3519363}"/>
              </a:ext>
            </a:extLst>
          </p:cNvPr>
          <p:cNvSpPr>
            <a:spLocks noEditPoints="1"/>
          </p:cNvSpPr>
          <p:nvPr/>
        </p:nvSpPr>
        <p:spPr bwMode="auto">
          <a:xfrm>
            <a:off x="8136494" y="1658648"/>
            <a:ext cx="477033" cy="507562"/>
          </a:xfrm>
          <a:custGeom>
            <a:avLst/>
            <a:gdLst>
              <a:gd name="T0" fmla="*/ 20 w 158"/>
              <a:gd name="T1" fmla="*/ 168 h 168"/>
              <a:gd name="T2" fmla="*/ 20 w 158"/>
              <a:gd name="T3" fmla="*/ 126 h 168"/>
              <a:gd name="T4" fmla="*/ 28 w 158"/>
              <a:gd name="T5" fmla="*/ 76 h 168"/>
              <a:gd name="T6" fmla="*/ 68 w 158"/>
              <a:gd name="T7" fmla="*/ 41 h 168"/>
              <a:gd name="T8" fmla="*/ 93 w 158"/>
              <a:gd name="T9" fmla="*/ 41 h 168"/>
              <a:gd name="T10" fmla="*/ 134 w 158"/>
              <a:gd name="T11" fmla="*/ 76 h 168"/>
              <a:gd name="T12" fmla="*/ 155 w 158"/>
              <a:gd name="T13" fmla="*/ 126 h 168"/>
              <a:gd name="T14" fmla="*/ 155 w 158"/>
              <a:gd name="T15" fmla="*/ 132 h 168"/>
              <a:gd name="T16" fmla="*/ 6 w 158"/>
              <a:gd name="T17" fmla="*/ 147 h 168"/>
              <a:gd name="T18" fmla="*/ 155 w 158"/>
              <a:gd name="T19" fmla="*/ 162 h 168"/>
              <a:gd name="T20" fmla="*/ 155 w 158"/>
              <a:gd name="T21" fmla="*/ 168 h 168"/>
              <a:gd name="T22" fmla="*/ 45 w 158"/>
              <a:gd name="T23" fmla="*/ 50 h 168"/>
              <a:gd name="T24" fmla="*/ 81 w 158"/>
              <a:gd name="T25" fmla="*/ 124 h 168"/>
              <a:gd name="T26" fmla="*/ 116 w 158"/>
              <a:gd name="T27" fmla="*/ 49 h 168"/>
              <a:gd name="T28" fmla="*/ 81 w 158"/>
              <a:gd name="T29" fmla="*/ 47 h 168"/>
              <a:gd name="T30" fmla="*/ 58 w 158"/>
              <a:gd name="T31" fmla="*/ 46 h 168"/>
              <a:gd name="T32" fmla="*/ 91 w 158"/>
              <a:gd name="T33" fmla="*/ 156 h 168"/>
              <a:gd name="T34" fmla="*/ 91 w 158"/>
              <a:gd name="T35" fmla="*/ 150 h 168"/>
              <a:gd name="T36" fmla="*/ 158 w 158"/>
              <a:gd name="T37" fmla="*/ 153 h 168"/>
              <a:gd name="T38" fmla="*/ 79 w 158"/>
              <a:gd name="T39" fmla="*/ 156 h 168"/>
              <a:gd name="T40" fmla="*/ 24 w 158"/>
              <a:gd name="T41" fmla="*/ 153 h 168"/>
              <a:gd name="T42" fmla="*/ 79 w 158"/>
              <a:gd name="T43" fmla="*/ 150 h 168"/>
              <a:gd name="T44" fmla="*/ 79 w 158"/>
              <a:gd name="T45" fmla="*/ 156 h 168"/>
              <a:gd name="T46" fmla="*/ 107 w 158"/>
              <a:gd name="T47" fmla="*/ 144 h 168"/>
              <a:gd name="T48" fmla="*/ 107 w 158"/>
              <a:gd name="T49" fmla="*/ 138 h 168"/>
              <a:gd name="T50" fmla="*/ 158 w 158"/>
              <a:gd name="T51" fmla="*/ 141 h 168"/>
              <a:gd name="T52" fmla="*/ 91 w 158"/>
              <a:gd name="T53" fmla="*/ 144 h 168"/>
              <a:gd name="T54" fmla="*/ 24 w 158"/>
              <a:gd name="T55" fmla="*/ 141 h 168"/>
              <a:gd name="T56" fmla="*/ 91 w 158"/>
              <a:gd name="T57" fmla="*/ 138 h 168"/>
              <a:gd name="T58" fmla="*/ 91 w 158"/>
              <a:gd name="T59" fmla="*/ 144 h 168"/>
              <a:gd name="T60" fmla="*/ 55 w 158"/>
              <a:gd name="T61" fmla="*/ 103 h 168"/>
              <a:gd name="T62" fmla="*/ 50 w 158"/>
              <a:gd name="T63" fmla="*/ 90 h 168"/>
              <a:gd name="T64" fmla="*/ 59 w 158"/>
              <a:gd name="T65" fmla="*/ 99 h 168"/>
              <a:gd name="T66" fmla="*/ 57 w 158"/>
              <a:gd name="T67" fmla="*/ 104 h 168"/>
              <a:gd name="T68" fmla="*/ 46 w 158"/>
              <a:gd name="T69" fmla="*/ 80 h 168"/>
              <a:gd name="T70" fmla="*/ 59 w 158"/>
              <a:gd name="T71" fmla="*/ 59 h 168"/>
              <a:gd name="T72" fmla="*/ 52 w 158"/>
              <a:gd name="T73" fmla="*/ 80 h 168"/>
              <a:gd name="T74" fmla="*/ 83 w 158"/>
              <a:gd name="T75" fmla="*/ 36 h 168"/>
              <a:gd name="T76" fmla="*/ 78 w 158"/>
              <a:gd name="T77" fmla="*/ 33 h 168"/>
              <a:gd name="T78" fmla="*/ 109 w 158"/>
              <a:gd name="T79" fmla="*/ 2 h 168"/>
              <a:gd name="T80" fmla="*/ 104 w 158"/>
              <a:gd name="T81" fmla="*/ 28 h 168"/>
              <a:gd name="T82" fmla="*/ 104 w 158"/>
              <a:gd name="T83" fmla="*/ 28 h 168"/>
              <a:gd name="T84" fmla="*/ 106 w 158"/>
              <a:gd name="T85" fmla="*/ 8 h 168"/>
              <a:gd name="T86" fmla="*/ 84 w 158"/>
              <a:gd name="T87" fmla="*/ 30 h 168"/>
              <a:gd name="T88" fmla="*/ 100 w 158"/>
              <a:gd name="T89" fmla="*/ 24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58" h="168">
                <a:moveTo>
                  <a:pt x="155" y="168"/>
                </a:moveTo>
                <a:cubicBezTo>
                  <a:pt x="20" y="168"/>
                  <a:pt x="20" y="168"/>
                  <a:pt x="20" y="168"/>
                </a:cubicBezTo>
                <a:cubicBezTo>
                  <a:pt x="9" y="168"/>
                  <a:pt x="0" y="158"/>
                  <a:pt x="0" y="147"/>
                </a:cubicBezTo>
                <a:cubicBezTo>
                  <a:pt x="0" y="135"/>
                  <a:pt x="9" y="126"/>
                  <a:pt x="20" y="126"/>
                </a:cubicBezTo>
                <a:cubicBezTo>
                  <a:pt x="60" y="126"/>
                  <a:pt x="60" y="126"/>
                  <a:pt x="60" y="126"/>
                </a:cubicBezTo>
                <a:cubicBezTo>
                  <a:pt x="41" y="118"/>
                  <a:pt x="28" y="99"/>
                  <a:pt x="28" y="76"/>
                </a:cubicBezTo>
                <a:cubicBezTo>
                  <a:pt x="28" y="63"/>
                  <a:pt x="32" y="53"/>
                  <a:pt x="41" y="45"/>
                </a:cubicBezTo>
                <a:cubicBezTo>
                  <a:pt x="49" y="39"/>
                  <a:pt x="58" y="40"/>
                  <a:pt x="68" y="41"/>
                </a:cubicBezTo>
                <a:cubicBezTo>
                  <a:pt x="72" y="41"/>
                  <a:pt x="76" y="41"/>
                  <a:pt x="81" y="41"/>
                </a:cubicBezTo>
                <a:cubicBezTo>
                  <a:pt x="85" y="41"/>
                  <a:pt x="89" y="41"/>
                  <a:pt x="93" y="41"/>
                </a:cubicBezTo>
                <a:cubicBezTo>
                  <a:pt x="103" y="39"/>
                  <a:pt x="112" y="39"/>
                  <a:pt x="120" y="45"/>
                </a:cubicBezTo>
                <a:cubicBezTo>
                  <a:pt x="129" y="52"/>
                  <a:pt x="134" y="63"/>
                  <a:pt x="134" y="76"/>
                </a:cubicBezTo>
                <a:cubicBezTo>
                  <a:pt x="134" y="99"/>
                  <a:pt x="120" y="118"/>
                  <a:pt x="101" y="126"/>
                </a:cubicBezTo>
                <a:cubicBezTo>
                  <a:pt x="155" y="126"/>
                  <a:pt x="155" y="126"/>
                  <a:pt x="155" y="126"/>
                </a:cubicBezTo>
                <a:cubicBezTo>
                  <a:pt x="156" y="126"/>
                  <a:pt x="158" y="127"/>
                  <a:pt x="158" y="129"/>
                </a:cubicBezTo>
                <a:cubicBezTo>
                  <a:pt x="158" y="130"/>
                  <a:pt x="156" y="132"/>
                  <a:pt x="155" y="132"/>
                </a:cubicBezTo>
                <a:cubicBezTo>
                  <a:pt x="20" y="132"/>
                  <a:pt x="20" y="132"/>
                  <a:pt x="20" y="132"/>
                </a:cubicBezTo>
                <a:cubicBezTo>
                  <a:pt x="12" y="132"/>
                  <a:pt x="6" y="138"/>
                  <a:pt x="6" y="147"/>
                </a:cubicBezTo>
                <a:cubicBezTo>
                  <a:pt x="6" y="155"/>
                  <a:pt x="12" y="162"/>
                  <a:pt x="20" y="162"/>
                </a:cubicBezTo>
                <a:cubicBezTo>
                  <a:pt x="155" y="162"/>
                  <a:pt x="155" y="162"/>
                  <a:pt x="155" y="162"/>
                </a:cubicBezTo>
                <a:cubicBezTo>
                  <a:pt x="156" y="162"/>
                  <a:pt x="158" y="163"/>
                  <a:pt x="158" y="165"/>
                </a:cubicBezTo>
                <a:cubicBezTo>
                  <a:pt x="158" y="166"/>
                  <a:pt x="156" y="168"/>
                  <a:pt x="155" y="168"/>
                </a:cubicBezTo>
                <a:close/>
                <a:moveTo>
                  <a:pt x="58" y="46"/>
                </a:moveTo>
                <a:cubicBezTo>
                  <a:pt x="53" y="46"/>
                  <a:pt x="48" y="47"/>
                  <a:pt x="45" y="50"/>
                </a:cubicBezTo>
                <a:cubicBezTo>
                  <a:pt x="37" y="56"/>
                  <a:pt x="34" y="65"/>
                  <a:pt x="34" y="76"/>
                </a:cubicBezTo>
                <a:cubicBezTo>
                  <a:pt x="34" y="103"/>
                  <a:pt x="55" y="124"/>
                  <a:pt x="81" y="124"/>
                </a:cubicBezTo>
                <a:cubicBezTo>
                  <a:pt x="107" y="124"/>
                  <a:pt x="128" y="103"/>
                  <a:pt x="128" y="76"/>
                </a:cubicBezTo>
                <a:cubicBezTo>
                  <a:pt x="128" y="65"/>
                  <a:pt x="124" y="56"/>
                  <a:pt x="116" y="49"/>
                </a:cubicBezTo>
                <a:cubicBezTo>
                  <a:pt x="110" y="45"/>
                  <a:pt x="103" y="46"/>
                  <a:pt x="94" y="46"/>
                </a:cubicBezTo>
                <a:cubicBezTo>
                  <a:pt x="89" y="47"/>
                  <a:pt x="85" y="47"/>
                  <a:pt x="81" y="47"/>
                </a:cubicBezTo>
                <a:cubicBezTo>
                  <a:pt x="76" y="47"/>
                  <a:pt x="72" y="47"/>
                  <a:pt x="68" y="47"/>
                </a:cubicBezTo>
                <a:cubicBezTo>
                  <a:pt x="64" y="46"/>
                  <a:pt x="61" y="46"/>
                  <a:pt x="58" y="46"/>
                </a:cubicBezTo>
                <a:close/>
                <a:moveTo>
                  <a:pt x="155" y="156"/>
                </a:moveTo>
                <a:cubicBezTo>
                  <a:pt x="91" y="156"/>
                  <a:pt x="91" y="156"/>
                  <a:pt x="91" y="156"/>
                </a:cubicBezTo>
                <a:cubicBezTo>
                  <a:pt x="89" y="156"/>
                  <a:pt x="88" y="154"/>
                  <a:pt x="88" y="153"/>
                </a:cubicBezTo>
                <a:cubicBezTo>
                  <a:pt x="88" y="151"/>
                  <a:pt x="89" y="150"/>
                  <a:pt x="91" y="150"/>
                </a:cubicBezTo>
                <a:cubicBezTo>
                  <a:pt x="155" y="150"/>
                  <a:pt x="155" y="150"/>
                  <a:pt x="155" y="150"/>
                </a:cubicBezTo>
                <a:cubicBezTo>
                  <a:pt x="156" y="150"/>
                  <a:pt x="158" y="151"/>
                  <a:pt x="158" y="153"/>
                </a:cubicBezTo>
                <a:cubicBezTo>
                  <a:pt x="158" y="154"/>
                  <a:pt x="156" y="156"/>
                  <a:pt x="155" y="156"/>
                </a:cubicBezTo>
                <a:close/>
                <a:moveTo>
                  <a:pt x="79" y="156"/>
                </a:moveTo>
                <a:cubicBezTo>
                  <a:pt x="27" y="156"/>
                  <a:pt x="27" y="156"/>
                  <a:pt x="27" y="156"/>
                </a:cubicBezTo>
                <a:cubicBezTo>
                  <a:pt x="25" y="156"/>
                  <a:pt x="24" y="154"/>
                  <a:pt x="24" y="153"/>
                </a:cubicBezTo>
                <a:cubicBezTo>
                  <a:pt x="24" y="151"/>
                  <a:pt x="25" y="150"/>
                  <a:pt x="27" y="150"/>
                </a:cubicBezTo>
                <a:cubicBezTo>
                  <a:pt x="79" y="150"/>
                  <a:pt x="79" y="150"/>
                  <a:pt x="79" y="150"/>
                </a:cubicBezTo>
                <a:cubicBezTo>
                  <a:pt x="80" y="150"/>
                  <a:pt x="82" y="151"/>
                  <a:pt x="82" y="153"/>
                </a:cubicBezTo>
                <a:cubicBezTo>
                  <a:pt x="82" y="154"/>
                  <a:pt x="80" y="156"/>
                  <a:pt x="79" y="156"/>
                </a:cubicBezTo>
                <a:close/>
                <a:moveTo>
                  <a:pt x="155" y="144"/>
                </a:moveTo>
                <a:cubicBezTo>
                  <a:pt x="107" y="144"/>
                  <a:pt x="107" y="144"/>
                  <a:pt x="107" y="144"/>
                </a:cubicBezTo>
                <a:cubicBezTo>
                  <a:pt x="105" y="144"/>
                  <a:pt x="104" y="142"/>
                  <a:pt x="104" y="141"/>
                </a:cubicBezTo>
                <a:cubicBezTo>
                  <a:pt x="104" y="139"/>
                  <a:pt x="105" y="138"/>
                  <a:pt x="107" y="138"/>
                </a:cubicBezTo>
                <a:cubicBezTo>
                  <a:pt x="155" y="138"/>
                  <a:pt x="155" y="138"/>
                  <a:pt x="155" y="138"/>
                </a:cubicBezTo>
                <a:cubicBezTo>
                  <a:pt x="156" y="138"/>
                  <a:pt x="158" y="139"/>
                  <a:pt x="158" y="141"/>
                </a:cubicBezTo>
                <a:cubicBezTo>
                  <a:pt x="158" y="142"/>
                  <a:pt x="156" y="144"/>
                  <a:pt x="155" y="144"/>
                </a:cubicBezTo>
                <a:close/>
                <a:moveTo>
                  <a:pt x="91" y="144"/>
                </a:moveTo>
                <a:cubicBezTo>
                  <a:pt x="27" y="144"/>
                  <a:pt x="27" y="144"/>
                  <a:pt x="27" y="144"/>
                </a:cubicBezTo>
                <a:cubicBezTo>
                  <a:pt x="25" y="144"/>
                  <a:pt x="24" y="142"/>
                  <a:pt x="24" y="141"/>
                </a:cubicBezTo>
                <a:cubicBezTo>
                  <a:pt x="24" y="139"/>
                  <a:pt x="25" y="138"/>
                  <a:pt x="27" y="138"/>
                </a:cubicBezTo>
                <a:cubicBezTo>
                  <a:pt x="91" y="138"/>
                  <a:pt x="91" y="138"/>
                  <a:pt x="91" y="138"/>
                </a:cubicBezTo>
                <a:cubicBezTo>
                  <a:pt x="92" y="138"/>
                  <a:pt x="94" y="139"/>
                  <a:pt x="94" y="141"/>
                </a:cubicBezTo>
                <a:cubicBezTo>
                  <a:pt x="94" y="142"/>
                  <a:pt x="92" y="144"/>
                  <a:pt x="91" y="144"/>
                </a:cubicBezTo>
                <a:close/>
                <a:moveTo>
                  <a:pt x="57" y="104"/>
                </a:moveTo>
                <a:cubicBezTo>
                  <a:pt x="56" y="104"/>
                  <a:pt x="55" y="104"/>
                  <a:pt x="55" y="103"/>
                </a:cubicBezTo>
                <a:cubicBezTo>
                  <a:pt x="52" y="101"/>
                  <a:pt x="50" y="97"/>
                  <a:pt x="49" y="94"/>
                </a:cubicBezTo>
                <a:cubicBezTo>
                  <a:pt x="48" y="92"/>
                  <a:pt x="49" y="91"/>
                  <a:pt x="50" y="90"/>
                </a:cubicBezTo>
                <a:cubicBezTo>
                  <a:pt x="52" y="89"/>
                  <a:pt x="53" y="90"/>
                  <a:pt x="54" y="91"/>
                </a:cubicBezTo>
                <a:cubicBezTo>
                  <a:pt x="55" y="94"/>
                  <a:pt x="57" y="97"/>
                  <a:pt x="59" y="99"/>
                </a:cubicBezTo>
                <a:cubicBezTo>
                  <a:pt x="60" y="101"/>
                  <a:pt x="60" y="102"/>
                  <a:pt x="59" y="104"/>
                </a:cubicBezTo>
                <a:cubicBezTo>
                  <a:pt x="58" y="104"/>
                  <a:pt x="58" y="104"/>
                  <a:pt x="57" y="104"/>
                </a:cubicBezTo>
                <a:close/>
                <a:moveTo>
                  <a:pt x="49" y="83"/>
                </a:moveTo>
                <a:cubicBezTo>
                  <a:pt x="47" y="83"/>
                  <a:pt x="46" y="81"/>
                  <a:pt x="46" y="80"/>
                </a:cubicBezTo>
                <a:cubicBezTo>
                  <a:pt x="46" y="71"/>
                  <a:pt x="49" y="64"/>
                  <a:pt x="55" y="58"/>
                </a:cubicBezTo>
                <a:cubicBezTo>
                  <a:pt x="56" y="57"/>
                  <a:pt x="58" y="58"/>
                  <a:pt x="59" y="59"/>
                </a:cubicBezTo>
                <a:cubicBezTo>
                  <a:pt x="60" y="60"/>
                  <a:pt x="60" y="62"/>
                  <a:pt x="59" y="63"/>
                </a:cubicBezTo>
                <a:cubicBezTo>
                  <a:pt x="54" y="67"/>
                  <a:pt x="52" y="73"/>
                  <a:pt x="52" y="80"/>
                </a:cubicBezTo>
                <a:cubicBezTo>
                  <a:pt x="52" y="81"/>
                  <a:pt x="50" y="83"/>
                  <a:pt x="49" y="83"/>
                </a:cubicBezTo>
                <a:close/>
                <a:moveTo>
                  <a:pt x="83" y="36"/>
                </a:moveTo>
                <a:cubicBezTo>
                  <a:pt x="82" y="36"/>
                  <a:pt x="81" y="36"/>
                  <a:pt x="80" y="36"/>
                </a:cubicBezTo>
                <a:cubicBezTo>
                  <a:pt x="79" y="35"/>
                  <a:pt x="78" y="34"/>
                  <a:pt x="78" y="33"/>
                </a:cubicBezTo>
                <a:cubicBezTo>
                  <a:pt x="78" y="32"/>
                  <a:pt x="76" y="18"/>
                  <a:pt x="85" y="9"/>
                </a:cubicBezTo>
                <a:cubicBezTo>
                  <a:pt x="93" y="0"/>
                  <a:pt x="108" y="2"/>
                  <a:pt x="109" y="2"/>
                </a:cubicBezTo>
                <a:cubicBezTo>
                  <a:pt x="110" y="2"/>
                  <a:pt x="111" y="3"/>
                  <a:pt x="111" y="5"/>
                </a:cubicBezTo>
                <a:cubicBezTo>
                  <a:pt x="112" y="5"/>
                  <a:pt x="113" y="20"/>
                  <a:pt x="104" y="28"/>
                </a:cubicBezTo>
                <a:cubicBezTo>
                  <a:pt x="104" y="28"/>
                  <a:pt x="104" y="28"/>
                  <a:pt x="104" y="28"/>
                </a:cubicBezTo>
                <a:cubicBezTo>
                  <a:pt x="104" y="28"/>
                  <a:pt x="104" y="28"/>
                  <a:pt x="104" y="28"/>
                </a:cubicBezTo>
                <a:cubicBezTo>
                  <a:pt x="98" y="35"/>
                  <a:pt x="88" y="36"/>
                  <a:pt x="83" y="36"/>
                </a:cubicBezTo>
                <a:close/>
                <a:moveTo>
                  <a:pt x="106" y="8"/>
                </a:moveTo>
                <a:cubicBezTo>
                  <a:pt x="102" y="8"/>
                  <a:pt x="94" y="9"/>
                  <a:pt x="89" y="13"/>
                </a:cubicBezTo>
                <a:cubicBezTo>
                  <a:pt x="84" y="18"/>
                  <a:pt x="84" y="26"/>
                  <a:pt x="84" y="30"/>
                </a:cubicBezTo>
                <a:cubicBezTo>
                  <a:pt x="88" y="30"/>
                  <a:pt x="95" y="29"/>
                  <a:pt x="100" y="24"/>
                </a:cubicBezTo>
                <a:cubicBezTo>
                  <a:pt x="100" y="24"/>
                  <a:pt x="100" y="24"/>
                  <a:pt x="100" y="24"/>
                </a:cubicBezTo>
                <a:cubicBezTo>
                  <a:pt x="105" y="20"/>
                  <a:pt x="106" y="12"/>
                  <a:pt x="106" y="8"/>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0" name="Freeform 10">
            <a:extLst>
              <a:ext uri="{FF2B5EF4-FFF2-40B4-BE49-F238E27FC236}">
                <a16:creationId xmlns:a16="http://schemas.microsoft.com/office/drawing/2014/main" xmlns="" id="{BF999C49-EAEF-4BD9-98B2-B65DBE9EDDA7}"/>
              </a:ext>
            </a:extLst>
          </p:cNvPr>
          <p:cNvSpPr>
            <a:spLocks noEditPoints="1"/>
          </p:cNvSpPr>
          <p:nvPr/>
        </p:nvSpPr>
        <p:spPr bwMode="auto">
          <a:xfrm>
            <a:off x="4973661" y="3898186"/>
            <a:ext cx="507563" cy="526644"/>
          </a:xfrm>
          <a:custGeom>
            <a:avLst/>
            <a:gdLst>
              <a:gd name="T0" fmla="*/ 120 w 168"/>
              <a:gd name="T1" fmla="*/ 171 h 174"/>
              <a:gd name="T2" fmla="*/ 117 w 168"/>
              <a:gd name="T3" fmla="*/ 120 h 174"/>
              <a:gd name="T4" fmla="*/ 114 w 168"/>
              <a:gd name="T5" fmla="*/ 147 h 174"/>
              <a:gd name="T6" fmla="*/ 108 w 168"/>
              <a:gd name="T7" fmla="*/ 147 h 174"/>
              <a:gd name="T8" fmla="*/ 57 w 168"/>
              <a:gd name="T9" fmla="*/ 169 h 174"/>
              <a:gd name="T10" fmla="*/ 36 w 168"/>
              <a:gd name="T11" fmla="*/ 164 h 174"/>
              <a:gd name="T12" fmla="*/ 31 w 168"/>
              <a:gd name="T13" fmla="*/ 143 h 174"/>
              <a:gd name="T14" fmla="*/ 140 w 168"/>
              <a:gd name="T15" fmla="*/ 36 h 174"/>
              <a:gd name="T16" fmla="*/ 163 w 168"/>
              <a:gd name="T17" fmla="*/ 63 h 174"/>
              <a:gd name="T18" fmla="*/ 163 w 168"/>
              <a:gd name="T19" fmla="*/ 64 h 174"/>
              <a:gd name="T20" fmla="*/ 121 w 168"/>
              <a:gd name="T21" fmla="*/ 116 h 174"/>
              <a:gd name="T22" fmla="*/ 126 w 168"/>
              <a:gd name="T23" fmla="*/ 171 h 174"/>
              <a:gd name="T24" fmla="*/ 86 w 168"/>
              <a:gd name="T25" fmla="*/ 98 h 174"/>
              <a:gd name="T26" fmla="*/ 35 w 168"/>
              <a:gd name="T27" fmla="*/ 152 h 174"/>
              <a:gd name="T28" fmla="*/ 49 w 168"/>
              <a:gd name="T29" fmla="*/ 165 h 174"/>
              <a:gd name="T30" fmla="*/ 103 w 168"/>
              <a:gd name="T31" fmla="*/ 115 h 174"/>
              <a:gd name="T32" fmla="*/ 86 w 168"/>
              <a:gd name="T33" fmla="*/ 98 h 174"/>
              <a:gd name="T34" fmla="*/ 92 w 168"/>
              <a:gd name="T35" fmla="*/ 92 h 174"/>
              <a:gd name="T36" fmla="*/ 91 w 168"/>
              <a:gd name="T37" fmla="*/ 96 h 174"/>
              <a:gd name="T38" fmla="*/ 109 w 168"/>
              <a:gd name="T39" fmla="*/ 109 h 174"/>
              <a:gd name="T40" fmla="*/ 153 w 168"/>
              <a:gd name="T41" fmla="*/ 65 h 174"/>
              <a:gd name="T42" fmla="*/ 136 w 168"/>
              <a:gd name="T43" fmla="*/ 47 h 174"/>
              <a:gd name="T44" fmla="*/ 144 w 168"/>
              <a:gd name="T45" fmla="*/ 41 h 174"/>
              <a:gd name="T46" fmla="*/ 147 w 168"/>
              <a:gd name="T47" fmla="*/ 54 h 174"/>
              <a:gd name="T48" fmla="*/ 159 w 168"/>
              <a:gd name="T49" fmla="*/ 59 h 174"/>
              <a:gd name="T50" fmla="*/ 154 w 168"/>
              <a:gd name="T51" fmla="*/ 47 h 174"/>
              <a:gd name="T52" fmla="*/ 23 w 168"/>
              <a:gd name="T53" fmla="*/ 142 h 174"/>
              <a:gd name="T54" fmla="*/ 0 w 168"/>
              <a:gd name="T55" fmla="*/ 139 h 174"/>
              <a:gd name="T56" fmla="*/ 3 w 168"/>
              <a:gd name="T57" fmla="*/ 0 h 174"/>
              <a:gd name="T58" fmla="*/ 114 w 168"/>
              <a:gd name="T59" fmla="*/ 3 h 174"/>
              <a:gd name="T60" fmla="*/ 111 w 168"/>
              <a:gd name="T61" fmla="*/ 54 h 174"/>
              <a:gd name="T62" fmla="*/ 108 w 168"/>
              <a:gd name="T63" fmla="*/ 6 h 174"/>
              <a:gd name="T64" fmla="*/ 6 w 168"/>
              <a:gd name="T65" fmla="*/ 136 h 174"/>
              <a:gd name="T66" fmla="*/ 26 w 168"/>
              <a:gd name="T67" fmla="*/ 139 h 174"/>
              <a:gd name="T68" fmla="*/ 35 w 168"/>
              <a:gd name="T69" fmla="*/ 122 h 174"/>
              <a:gd name="T70" fmla="*/ 35 w 168"/>
              <a:gd name="T71" fmla="*/ 100 h 174"/>
              <a:gd name="T72" fmla="*/ 35 w 168"/>
              <a:gd name="T73" fmla="*/ 122 h 174"/>
              <a:gd name="T74" fmla="*/ 30 w 168"/>
              <a:gd name="T75" fmla="*/ 111 h 174"/>
              <a:gd name="T76" fmla="*/ 40 w 168"/>
              <a:gd name="T77" fmla="*/ 111 h 174"/>
              <a:gd name="T78" fmla="*/ 67 w 168"/>
              <a:gd name="T79" fmla="*/ 82 h 174"/>
              <a:gd name="T80" fmla="*/ 20 w 168"/>
              <a:gd name="T81" fmla="*/ 79 h 174"/>
              <a:gd name="T82" fmla="*/ 67 w 168"/>
              <a:gd name="T83" fmla="*/ 76 h 174"/>
              <a:gd name="T84" fmla="*/ 67 w 168"/>
              <a:gd name="T85" fmla="*/ 82 h 174"/>
              <a:gd name="T86" fmla="*/ 23 w 168"/>
              <a:gd name="T87" fmla="*/ 66 h 174"/>
              <a:gd name="T88" fmla="*/ 23 w 168"/>
              <a:gd name="T89" fmla="*/ 60 h 174"/>
              <a:gd name="T90" fmla="*/ 90 w 168"/>
              <a:gd name="T91" fmla="*/ 63 h 174"/>
              <a:gd name="T92" fmla="*/ 87 w 168"/>
              <a:gd name="T93" fmla="*/ 50 h 174"/>
              <a:gd name="T94" fmla="*/ 20 w 168"/>
              <a:gd name="T95" fmla="*/ 47 h 174"/>
              <a:gd name="T96" fmla="*/ 87 w 168"/>
              <a:gd name="T97" fmla="*/ 44 h 174"/>
              <a:gd name="T98" fmla="*/ 87 w 168"/>
              <a:gd name="T99" fmla="*/ 50 h 174"/>
              <a:gd name="T100" fmla="*/ 23 w 168"/>
              <a:gd name="T101" fmla="*/ 34 h 174"/>
              <a:gd name="T102" fmla="*/ 23 w 168"/>
              <a:gd name="T103" fmla="*/ 28 h 174"/>
              <a:gd name="T104" fmla="*/ 90 w 168"/>
              <a:gd name="T105" fmla="*/ 3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8" h="174">
                <a:moveTo>
                  <a:pt x="123" y="174"/>
                </a:moveTo>
                <a:cubicBezTo>
                  <a:pt x="121" y="174"/>
                  <a:pt x="120" y="172"/>
                  <a:pt x="120" y="171"/>
                </a:cubicBezTo>
                <a:cubicBezTo>
                  <a:pt x="120" y="127"/>
                  <a:pt x="120" y="127"/>
                  <a:pt x="120" y="127"/>
                </a:cubicBezTo>
                <a:cubicBezTo>
                  <a:pt x="120" y="124"/>
                  <a:pt x="119" y="122"/>
                  <a:pt x="117" y="120"/>
                </a:cubicBezTo>
                <a:cubicBezTo>
                  <a:pt x="116" y="119"/>
                  <a:pt x="115" y="119"/>
                  <a:pt x="114" y="118"/>
                </a:cubicBezTo>
                <a:cubicBezTo>
                  <a:pt x="114" y="147"/>
                  <a:pt x="114" y="147"/>
                  <a:pt x="114" y="147"/>
                </a:cubicBezTo>
                <a:cubicBezTo>
                  <a:pt x="114" y="148"/>
                  <a:pt x="112" y="150"/>
                  <a:pt x="111" y="150"/>
                </a:cubicBezTo>
                <a:cubicBezTo>
                  <a:pt x="109" y="150"/>
                  <a:pt x="108" y="148"/>
                  <a:pt x="108" y="147"/>
                </a:cubicBezTo>
                <a:cubicBezTo>
                  <a:pt x="108" y="119"/>
                  <a:pt x="108" y="119"/>
                  <a:pt x="108" y="119"/>
                </a:cubicBezTo>
                <a:cubicBezTo>
                  <a:pt x="57" y="169"/>
                  <a:pt x="57" y="169"/>
                  <a:pt x="57" y="169"/>
                </a:cubicBezTo>
                <a:cubicBezTo>
                  <a:pt x="55" y="172"/>
                  <a:pt x="51" y="172"/>
                  <a:pt x="47" y="171"/>
                </a:cubicBezTo>
                <a:cubicBezTo>
                  <a:pt x="43" y="170"/>
                  <a:pt x="40" y="167"/>
                  <a:pt x="36" y="164"/>
                </a:cubicBezTo>
                <a:cubicBezTo>
                  <a:pt x="33" y="161"/>
                  <a:pt x="31" y="157"/>
                  <a:pt x="30" y="154"/>
                </a:cubicBezTo>
                <a:cubicBezTo>
                  <a:pt x="28" y="149"/>
                  <a:pt x="29" y="146"/>
                  <a:pt x="31" y="143"/>
                </a:cubicBezTo>
                <a:cubicBezTo>
                  <a:pt x="137" y="37"/>
                  <a:pt x="137" y="37"/>
                  <a:pt x="137" y="37"/>
                </a:cubicBezTo>
                <a:cubicBezTo>
                  <a:pt x="138" y="37"/>
                  <a:pt x="139" y="36"/>
                  <a:pt x="140" y="36"/>
                </a:cubicBezTo>
                <a:cubicBezTo>
                  <a:pt x="144" y="34"/>
                  <a:pt x="152" y="36"/>
                  <a:pt x="158" y="43"/>
                </a:cubicBezTo>
                <a:cubicBezTo>
                  <a:pt x="165" y="50"/>
                  <a:pt x="168" y="59"/>
                  <a:pt x="163" y="63"/>
                </a:cubicBezTo>
                <a:cubicBezTo>
                  <a:pt x="163" y="63"/>
                  <a:pt x="163" y="63"/>
                  <a:pt x="163" y="63"/>
                </a:cubicBezTo>
                <a:cubicBezTo>
                  <a:pt x="163" y="64"/>
                  <a:pt x="163" y="64"/>
                  <a:pt x="163" y="64"/>
                </a:cubicBezTo>
                <a:cubicBezTo>
                  <a:pt x="114" y="112"/>
                  <a:pt x="114" y="112"/>
                  <a:pt x="114" y="112"/>
                </a:cubicBezTo>
                <a:cubicBezTo>
                  <a:pt x="117" y="113"/>
                  <a:pt x="119" y="114"/>
                  <a:pt x="121" y="116"/>
                </a:cubicBezTo>
                <a:cubicBezTo>
                  <a:pt x="124" y="119"/>
                  <a:pt x="126" y="123"/>
                  <a:pt x="126" y="127"/>
                </a:cubicBezTo>
                <a:cubicBezTo>
                  <a:pt x="126" y="171"/>
                  <a:pt x="126" y="171"/>
                  <a:pt x="126" y="171"/>
                </a:cubicBezTo>
                <a:cubicBezTo>
                  <a:pt x="126" y="172"/>
                  <a:pt x="124" y="174"/>
                  <a:pt x="123" y="174"/>
                </a:cubicBezTo>
                <a:close/>
                <a:moveTo>
                  <a:pt x="86" y="98"/>
                </a:moveTo>
                <a:cubicBezTo>
                  <a:pt x="35" y="148"/>
                  <a:pt x="35" y="148"/>
                  <a:pt x="35" y="148"/>
                </a:cubicBezTo>
                <a:cubicBezTo>
                  <a:pt x="35" y="148"/>
                  <a:pt x="35" y="150"/>
                  <a:pt x="35" y="152"/>
                </a:cubicBezTo>
                <a:cubicBezTo>
                  <a:pt x="36" y="155"/>
                  <a:pt x="38" y="157"/>
                  <a:pt x="41" y="160"/>
                </a:cubicBezTo>
                <a:cubicBezTo>
                  <a:pt x="43" y="163"/>
                  <a:pt x="46" y="164"/>
                  <a:pt x="49" y="165"/>
                </a:cubicBezTo>
                <a:cubicBezTo>
                  <a:pt x="51" y="166"/>
                  <a:pt x="52" y="166"/>
                  <a:pt x="53" y="165"/>
                </a:cubicBezTo>
                <a:cubicBezTo>
                  <a:pt x="103" y="115"/>
                  <a:pt x="103" y="115"/>
                  <a:pt x="103" y="115"/>
                </a:cubicBezTo>
                <a:cubicBezTo>
                  <a:pt x="100" y="114"/>
                  <a:pt x="96" y="112"/>
                  <a:pt x="92" y="108"/>
                </a:cubicBezTo>
                <a:cubicBezTo>
                  <a:pt x="89" y="105"/>
                  <a:pt x="87" y="101"/>
                  <a:pt x="86" y="98"/>
                </a:cubicBezTo>
                <a:cubicBezTo>
                  <a:pt x="86" y="98"/>
                  <a:pt x="86" y="98"/>
                  <a:pt x="86" y="98"/>
                </a:cubicBezTo>
                <a:close/>
                <a:moveTo>
                  <a:pt x="92" y="92"/>
                </a:moveTo>
                <a:cubicBezTo>
                  <a:pt x="91" y="92"/>
                  <a:pt x="91" y="92"/>
                  <a:pt x="91" y="92"/>
                </a:cubicBezTo>
                <a:cubicBezTo>
                  <a:pt x="91" y="92"/>
                  <a:pt x="91" y="94"/>
                  <a:pt x="91" y="96"/>
                </a:cubicBezTo>
                <a:cubicBezTo>
                  <a:pt x="92" y="99"/>
                  <a:pt x="94" y="102"/>
                  <a:pt x="97" y="104"/>
                </a:cubicBezTo>
                <a:cubicBezTo>
                  <a:pt x="102" y="109"/>
                  <a:pt x="107" y="111"/>
                  <a:pt x="109" y="109"/>
                </a:cubicBezTo>
                <a:cubicBezTo>
                  <a:pt x="109" y="109"/>
                  <a:pt x="109" y="109"/>
                  <a:pt x="109" y="109"/>
                </a:cubicBezTo>
                <a:cubicBezTo>
                  <a:pt x="153" y="65"/>
                  <a:pt x="153" y="65"/>
                  <a:pt x="153" y="65"/>
                </a:cubicBezTo>
                <a:cubicBezTo>
                  <a:pt x="150" y="64"/>
                  <a:pt x="146" y="61"/>
                  <a:pt x="143" y="58"/>
                </a:cubicBezTo>
                <a:cubicBezTo>
                  <a:pt x="139" y="55"/>
                  <a:pt x="137" y="51"/>
                  <a:pt x="136" y="47"/>
                </a:cubicBezTo>
                <a:lnTo>
                  <a:pt x="92" y="92"/>
                </a:lnTo>
                <a:close/>
                <a:moveTo>
                  <a:pt x="144" y="41"/>
                </a:moveTo>
                <a:cubicBezTo>
                  <a:pt x="143" y="41"/>
                  <a:pt x="142" y="42"/>
                  <a:pt x="142" y="42"/>
                </a:cubicBezTo>
                <a:cubicBezTo>
                  <a:pt x="141" y="43"/>
                  <a:pt x="142" y="49"/>
                  <a:pt x="147" y="54"/>
                </a:cubicBezTo>
                <a:cubicBezTo>
                  <a:pt x="152" y="59"/>
                  <a:pt x="157" y="60"/>
                  <a:pt x="159" y="59"/>
                </a:cubicBezTo>
                <a:cubicBezTo>
                  <a:pt x="159" y="59"/>
                  <a:pt x="159" y="59"/>
                  <a:pt x="159" y="59"/>
                </a:cubicBezTo>
                <a:cubicBezTo>
                  <a:pt x="159" y="59"/>
                  <a:pt x="159" y="59"/>
                  <a:pt x="159" y="59"/>
                </a:cubicBezTo>
                <a:cubicBezTo>
                  <a:pt x="160" y="57"/>
                  <a:pt x="159" y="52"/>
                  <a:pt x="154" y="47"/>
                </a:cubicBezTo>
                <a:cubicBezTo>
                  <a:pt x="150" y="43"/>
                  <a:pt x="146" y="41"/>
                  <a:pt x="144" y="41"/>
                </a:cubicBezTo>
                <a:close/>
                <a:moveTo>
                  <a:pt x="23" y="142"/>
                </a:moveTo>
                <a:cubicBezTo>
                  <a:pt x="3" y="142"/>
                  <a:pt x="3" y="142"/>
                  <a:pt x="3" y="142"/>
                </a:cubicBezTo>
                <a:cubicBezTo>
                  <a:pt x="1" y="142"/>
                  <a:pt x="0" y="140"/>
                  <a:pt x="0" y="139"/>
                </a:cubicBezTo>
                <a:cubicBezTo>
                  <a:pt x="0" y="3"/>
                  <a:pt x="0" y="3"/>
                  <a:pt x="0" y="3"/>
                </a:cubicBezTo>
                <a:cubicBezTo>
                  <a:pt x="0" y="1"/>
                  <a:pt x="1" y="0"/>
                  <a:pt x="3" y="0"/>
                </a:cubicBezTo>
                <a:cubicBezTo>
                  <a:pt x="111" y="0"/>
                  <a:pt x="111" y="0"/>
                  <a:pt x="111" y="0"/>
                </a:cubicBezTo>
                <a:cubicBezTo>
                  <a:pt x="112" y="0"/>
                  <a:pt x="114" y="1"/>
                  <a:pt x="114" y="3"/>
                </a:cubicBezTo>
                <a:cubicBezTo>
                  <a:pt x="114" y="51"/>
                  <a:pt x="114" y="51"/>
                  <a:pt x="114" y="51"/>
                </a:cubicBezTo>
                <a:cubicBezTo>
                  <a:pt x="114" y="52"/>
                  <a:pt x="112" y="54"/>
                  <a:pt x="111" y="54"/>
                </a:cubicBezTo>
                <a:cubicBezTo>
                  <a:pt x="109" y="54"/>
                  <a:pt x="108" y="52"/>
                  <a:pt x="108" y="51"/>
                </a:cubicBezTo>
                <a:cubicBezTo>
                  <a:pt x="108" y="6"/>
                  <a:pt x="108" y="6"/>
                  <a:pt x="108" y="6"/>
                </a:cubicBezTo>
                <a:cubicBezTo>
                  <a:pt x="6" y="6"/>
                  <a:pt x="6" y="6"/>
                  <a:pt x="6" y="6"/>
                </a:cubicBezTo>
                <a:cubicBezTo>
                  <a:pt x="6" y="136"/>
                  <a:pt x="6" y="136"/>
                  <a:pt x="6" y="136"/>
                </a:cubicBezTo>
                <a:cubicBezTo>
                  <a:pt x="23" y="136"/>
                  <a:pt x="23" y="136"/>
                  <a:pt x="23" y="136"/>
                </a:cubicBezTo>
                <a:cubicBezTo>
                  <a:pt x="24" y="136"/>
                  <a:pt x="26" y="137"/>
                  <a:pt x="26" y="139"/>
                </a:cubicBezTo>
                <a:cubicBezTo>
                  <a:pt x="26" y="140"/>
                  <a:pt x="24" y="142"/>
                  <a:pt x="23" y="142"/>
                </a:cubicBezTo>
                <a:close/>
                <a:moveTo>
                  <a:pt x="35" y="122"/>
                </a:moveTo>
                <a:cubicBezTo>
                  <a:pt x="29" y="122"/>
                  <a:pt x="24" y="117"/>
                  <a:pt x="24" y="111"/>
                </a:cubicBezTo>
                <a:cubicBezTo>
                  <a:pt x="24" y="104"/>
                  <a:pt x="29" y="100"/>
                  <a:pt x="35" y="100"/>
                </a:cubicBezTo>
                <a:cubicBezTo>
                  <a:pt x="41" y="100"/>
                  <a:pt x="46" y="104"/>
                  <a:pt x="46" y="111"/>
                </a:cubicBezTo>
                <a:cubicBezTo>
                  <a:pt x="46" y="117"/>
                  <a:pt x="41" y="122"/>
                  <a:pt x="35" y="122"/>
                </a:cubicBezTo>
                <a:close/>
                <a:moveTo>
                  <a:pt x="35" y="106"/>
                </a:moveTo>
                <a:cubicBezTo>
                  <a:pt x="32" y="106"/>
                  <a:pt x="30" y="108"/>
                  <a:pt x="30" y="111"/>
                </a:cubicBezTo>
                <a:cubicBezTo>
                  <a:pt x="30" y="113"/>
                  <a:pt x="32" y="116"/>
                  <a:pt x="35" y="116"/>
                </a:cubicBezTo>
                <a:cubicBezTo>
                  <a:pt x="37" y="116"/>
                  <a:pt x="40" y="113"/>
                  <a:pt x="40" y="111"/>
                </a:cubicBezTo>
                <a:cubicBezTo>
                  <a:pt x="40" y="108"/>
                  <a:pt x="37" y="106"/>
                  <a:pt x="35" y="106"/>
                </a:cubicBezTo>
                <a:close/>
                <a:moveTo>
                  <a:pt x="67" y="82"/>
                </a:moveTo>
                <a:cubicBezTo>
                  <a:pt x="23" y="82"/>
                  <a:pt x="23" y="82"/>
                  <a:pt x="23" y="82"/>
                </a:cubicBezTo>
                <a:cubicBezTo>
                  <a:pt x="21" y="82"/>
                  <a:pt x="20" y="80"/>
                  <a:pt x="20" y="79"/>
                </a:cubicBezTo>
                <a:cubicBezTo>
                  <a:pt x="20" y="77"/>
                  <a:pt x="21" y="76"/>
                  <a:pt x="23" y="76"/>
                </a:cubicBezTo>
                <a:cubicBezTo>
                  <a:pt x="67" y="76"/>
                  <a:pt x="67" y="76"/>
                  <a:pt x="67" y="76"/>
                </a:cubicBezTo>
                <a:cubicBezTo>
                  <a:pt x="68" y="76"/>
                  <a:pt x="70" y="77"/>
                  <a:pt x="70" y="79"/>
                </a:cubicBezTo>
                <a:cubicBezTo>
                  <a:pt x="70" y="80"/>
                  <a:pt x="68" y="82"/>
                  <a:pt x="67" y="82"/>
                </a:cubicBezTo>
                <a:close/>
                <a:moveTo>
                  <a:pt x="87" y="66"/>
                </a:moveTo>
                <a:cubicBezTo>
                  <a:pt x="23" y="66"/>
                  <a:pt x="23" y="66"/>
                  <a:pt x="23" y="66"/>
                </a:cubicBezTo>
                <a:cubicBezTo>
                  <a:pt x="21" y="66"/>
                  <a:pt x="20" y="64"/>
                  <a:pt x="20" y="63"/>
                </a:cubicBezTo>
                <a:cubicBezTo>
                  <a:pt x="20" y="61"/>
                  <a:pt x="21" y="60"/>
                  <a:pt x="23" y="60"/>
                </a:cubicBezTo>
                <a:cubicBezTo>
                  <a:pt x="87" y="60"/>
                  <a:pt x="87" y="60"/>
                  <a:pt x="87" y="60"/>
                </a:cubicBezTo>
                <a:cubicBezTo>
                  <a:pt x="88" y="60"/>
                  <a:pt x="90" y="61"/>
                  <a:pt x="90" y="63"/>
                </a:cubicBezTo>
                <a:cubicBezTo>
                  <a:pt x="90" y="64"/>
                  <a:pt x="88" y="66"/>
                  <a:pt x="87" y="66"/>
                </a:cubicBezTo>
                <a:close/>
                <a:moveTo>
                  <a:pt x="87" y="50"/>
                </a:moveTo>
                <a:cubicBezTo>
                  <a:pt x="23" y="50"/>
                  <a:pt x="23" y="50"/>
                  <a:pt x="23" y="50"/>
                </a:cubicBezTo>
                <a:cubicBezTo>
                  <a:pt x="21" y="50"/>
                  <a:pt x="20" y="48"/>
                  <a:pt x="20" y="47"/>
                </a:cubicBezTo>
                <a:cubicBezTo>
                  <a:pt x="20" y="45"/>
                  <a:pt x="21" y="44"/>
                  <a:pt x="23" y="44"/>
                </a:cubicBezTo>
                <a:cubicBezTo>
                  <a:pt x="87" y="44"/>
                  <a:pt x="87" y="44"/>
                  <a:pt x="87" y="44"/>
                </a:cubicBezTo>
                <a:cubicBezTo>
                  <a:pt x="88" y="44"/>
                  <a:pt x="90" y="45"/>
                  <a:pt x="90" y="47"/>
                </a:cubicBezTo>
                <a:cubicBezTo>
                  <a:pt x="90" y="48"/>
                  <a:pt x="88" y="50"/>
                  <a:pt x="87" y="50"/>
                </a:cubicBezTo>
                <a:close/>
                <a:moveTo>
                  <a:pt x="87" y="34"/>
                </a:moveTo>
                <a:cubicBezTo>
                  <a:pt x="23" y="34"/>
                  <a:pt x="23" y="34"/>
                  <a:pt x="23" y="34"/>
                </a:cubicBezTo>
                <a:cubicBezTo>
                  <a:pt x="21" y="34"/>
                  <a:pt x="20" y="32"/>
                  <a:pt x="20" y="31"/>
                </a:cubicBezTo>
                <a:cubicBezTo>
                  <a:pt x="20" y="29"/>
                  <a:pt x="21" y="28"/>
                  <a:pt x="23" y="28"/>
                </a:cubicBezTo>
                <a:cubicBezTo>
                  <a:pt x="87" y="28"/>
                  <a:pt x="87" y="28"/>
                  <a:pt x="87" y="28"/>
                </a:cubicBezTo>
                <a:cubicBezTo>
                  <a:pt x="88" y="28"/>
                  <a:pt x="90" y="29"/>
                  <a:pt x="90" y="31"/>
                </a:cubicBezTo>
                <a:cubicBezTo>
                  <a:pt x="90" y="32"/>
                  <a:pt x="88" y="34"/>
                  <a:pt x="87" y="34"/>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41" name="Freeform 11">
            <a:extLst>
              <a:ext uri="{FF2B5EF4-FFF2-40B4-BE49-F238E27FC236}">
                <a16:creationId xmlns:a16="http://schemas.microsoft.com/office/drawing/2014/main" xmlns="" id="{BDE9C3C3-DCA2-4F16-AA90-DBEF7B597E79}"/>
              </a:ext>
            </a:extLst>
          </p:cNvPr>
          <p:cNvSpPr>
            <a:spLocks noEditPoints="1"/>
          </p:cNvSpPr>
          <p:nvPr/>
        </p:nvSpPr>
        <p:spPr bwMode="auto">
          <a:xfrm>
            <a:off x="9547113" y="3898186"/>
            <a:ext cx="454136" cy="478305"/>
          </a:xfrm>
          <a:custGeom>
            <a:avLst/>
            <a:gdLst>
              <a:gd name="T0" fmla="*/ 123 w 150"/>
              <a:gd name="T1" fmla="*/ 134 h 158"/>
              <a:gd name="T2" fmla="*/ 86 w 150"/>
              <a:gd name="T3" fmla="*/ 140 h 158"/>
              <a:gd name="T4" fmla="*/ 80 w 150"/>
              <a:gd name="T5" fmla="*/ 155 h 158"/>
              <a:gd name="T6" fmla="*/ 70 w 150"/>
              <a:gd name="T7" fmla="*/ 155 h 158"/>
              <a:gd name="T8" fmla="*/ 64 w 150"/>
              <a:gd name="T9" fmla="*/ 140 h 158"/>
              <a:gd name="T10" fmla="*/ 27 w 150"/>
              <a:gd name="T11" fmla="*/ 134 h 158"/>
              <a:gd name="T12" fmla="*/ 0 w 150"/>
              <a:gd name="T13" fmla="*/ 155 h 158"/>
              <a:gd name="T14" fmla="*/ 48 w 150"/>
              <a:gd name="T15" fmla="*/ 119 h 158"/>
              <a:gd name="T16" fmla="*/ 31 w 150"/>
              <a:gd name="T17" fmla="*/ 90 h 158"/>
              <a:gd name="T18" fmla="*/ 27 w 150"/>
              <a:gd name="T19" fmla="*/ 52 h 158"/>
              <a:gd name="T20" fmla="*/ 59 w 150"/>
              <a:gd name="T21" fmla="*/ 0 h 158"/>
              <a:gd name="T22" fmla="*/ 118 w 150"/>
              <a:gd name="T23" fmla="*/ 52 h 158"/>
              <a:gd name="T24" fmla="*/ 130 w 150"/>
              <a:gd name="T25" fmla="*/ 79 h 158"/>
              <a:gd name="T26" fmla="*/ 102 w 150"/>
              <a:gd name="T27" fmla="*/ 112 h 158"/>
              <a:gd name="T28" fmla="*/ 123 w 150"/>
              <a:gd name="T29" fmla="*/ 128 h 158"/>
              <a:gd name="T30" fmla="*/ 52 w 150"/>
              <a:gd name="T31" fmla="*/ 127 h 158"/>
              <a:gd name="T32" fmla="*/ 96 w 150"/>
              <a:gd name="T33" fmla="*/ 119 h 158"/>
              <a:gd name="T34" fmla="*/ 54 w 150"/>
              <a:gd name="T35" fmla="*/ 116 h 158"/>
              <a:gd name="T36" fmla="*/ 54 w 150"/>
              <a:gd name="T37" fmla="*/ 108 h 158"/>
              <a:gd name="T38" fmla="*/ 98 w 150"/>
              <a:gd name="T39" fmla="*/ 108 h 158"/>
              <a:gd name="T40" fmla="*/ 118 w 150"/>
              <a:gd name="T41" fmla="*/ 83 h 158"/>
              <a:gd name="T42" fmla="*/ 124 w 150"/>
              <a:gd name="T43" fmla="*/ 79 h 158"/>
              <a:gd name="T44" fmla="*/ 118 w 150"/>
              <a:gd name="T45" fmla="*/ 58 h 158"/>
              <a:gd name="T46" fmla="*/ 90 w 150"/>
              <a:gd name="T47" fmla="*/ 78 h 158"/>
              <a:gd name="T48" fmla="*/ 70 w 150"/>
              <a:gd name="T49" fmla="*/ 66 h 158"/>
              <a:gd name="T50" fmla="*/ 40 w 150"/>
              <a:gd name="T51" fmla="*/ 78 h 158"/>
              <a:gd name="T52" fmla="*/ 27 w 150"/>
              <a:gd name="T53" fmla="*/ 58 h 158"/>
              <a:gd name="T54" fmla="*/ 31 w 150"/>
              <a:gd name="T55" fmla="*/ 84 h 158"/>
              <a:gd name="T56" fmla="*/ 35 w 150"/>
              <a:gd name="T57" fmla="*/ 80 h 158"/>
              <a:gd name="T58" fmla="*/ 54 w 150"/>
              <a:gd name="T59" fmla="*/ 108 h 158"/>
              <a:gd name="T60" fmla="*/ 90 w 150"/>
              <a:gd name="T61" fmla="*/ 72 h 158"/>
              <a:gd name="T62" fmla="*/ 112 w 150"/>
              <a:gd name="T63" fmla="*/ 59 h 158"/>
              <a:gd name="T64" fmla="*/ 86 w 150"/>
              <a:gd name="T65" fmla="*/ 59 h 158"/>
              <a:gd name="T66" fmla="*/ 38 w 150"/>
              <a:gd name="T67" fmla="*/ 70 h 158"/>
              <a:gd name="T68" fmla="*/ 64 w 150"/>
              <a:gd name="T69" fmla="*/ 68 h 158"/>
              <a:gd name="T70" fmla="*/ 40 w 150"/>
              <a:gd name="T71" fmla="*/ 58 h 158"/>
              <a:gd name="T72" fmla="*/ 70 w 150"/>
              <a:gd name="T73" fmla="*/ 60 h 158"/>
              <a:gd name="T74" fmla="*/ 88 w 150"/>
              <a:gd name="T75" fmla="*/ 52 h 158"/>
              <a:gd name="T76" fmla="*/ 112 w 150"/>
              <a:gd name="T77" fmla="*/ 46 h 158"/>
              <a:gd name="T78" fmla="*/ 51 w 150"/>
              <a:gd name="T79" fmla="*/ 24 h 158"/>
              <a:gd name="T80" fmla="*/ 112 w 150"/>
              <a:gd name="T81" fmla="*/ 40 h 158"/>
              <a:gd name="T82" fmla="*/ 59 w 150"/>
              <a:gd name="T83" fmla="*/ 6 h 158"/>
              <a:gd name="T84" fmla="*/ 40 w 150"/>
              <a:gd name="T85" fmla="*/ 52 h 158"/>
              <a:gd name="T86" fmla="*/ 70 w 150"/>
              <a:gd name="T87" fmla="*/ 60 h 158"/>
              <a:gd name="T88" fmla="*/ 54 w 150"/>
              <a:gd name="T89" fmla="*/ 88 h 158"/>
              <a:gd name="T90" fmla="*/ 92 w 150"/>
              <a:gd name="T91" fmla="*/ 89 h 158"/>
              <a:gd name="T92" fmla="*/ 75 w 150"/>
              <a:gd name="T93" fmla="*/ 102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50" h="158">
                <a:moveTo>
                  <a:pt x="147" y="158"/>
                </a:moveTo>
                <a:cubicBezTo>
                  <a:pt x="146" y="158"/>
                  <a:pt x="144" y="156"/>
                  <a:pt x="144" y="155"/>
                </a:cubicBezTo>
                <a:cubicBezTo>
                  <a:pt x="144" y="143"/>
                  <a:pt x="135" y="134"/>
                  <a:pt x="123" y="134"/>
                </a:cubicBezTo>
                <a:cubicBezTo>
                  <a:pt x="111" y="134"/>
                  <a:pt x="111" y="134"/>
                  <a:pt x="111" y="134"/>
                </a:cubicBezTo>
                <a:cubicBezTo>
                  <a:pt x="108" y="134"/>
                  <a:pt x="105" y="133"/>
                  <a:pt x="103" y="131"/>
                </a:cubicBezTo>
                <a:cubicBezTo>
                  <a:pt x="98" y="135"/>
                  <a:pt x="93" y="138"/>
                  <a:pt x="86" y="140"/>
                </a:cubicBezTo>
                <a:cubicBezTo>
                  <a:pt x="86" y="155"/>
                  <a:pt x="86" y="155"/>
                  <a:pt x="86" y="155"/>
                </a:cubicBezTo>
                <a:cubicBezTo>
                  <a:pt x="86" y="156"/>
                  <a:pt x="85" y="158"/>
                  <a:pt x="83" y="158"/>
                </a:cubicBezTo>
                <a:cubicBezTo>
                  <a:pt x="82" y="158"/>
                  <a:pt x="80" y="156"/>
                  <a:pt x="80" y="155"/>
                </a:cubicBezTo>
                <a:cubicBezTo>
                  <a:pt x="80" y="141"/>
                  <a:pt x="80" y="141"/>
                  <a:pt x="80" y="141"/>
                </a:cubicBezTo>
                <a:cubicBezTo>
                  <a:pt x="77" y="142"/>
                  <a:pt x="74" y="142"/>
                  <a:pt x="70" y="141"/>
                </a:cubicBezTo>
                <a:cubicBezTo>
                  <a:pt x="70" y="155"/>
                  <a:pt x="70" y="155"/>
                  <a:pt x="70" y="155"/>
                </a:cubicBezTo>
                <a:cubicBezTo>
                  <a:pt x="70" y="156"/>
                  <a:pt x="69" y="158"/>
                  <a:pt x="67" y="158"/>
                </a:cubicBezTo>
                <a:cubicBezTo>
                  <a:pt x="66" y="158"/>
                  <a:pt x="64" y="156"/>
                  <a:pt x="64" y="155"/>
                </a:cubicBezTo>
                <a:cubicBezTo>
                  <a:pt x="64" y="140"/>
                  <a:pt x="64" y="140"/>
                  <a:pt x="64" y="140"/>
                </a:cubicBezTo>
                <a:cubicBezTo>
                  <a:pt x="58" y="139"/>
                  <a:pt x="52" y="136"/>
                  <a:pt x="47" y="132"/>
                </a:cubicBezTo>
                <a:cubicBezTo>
                  <a:pt x="45" y="133"/>
                  <a:pt x="43" y="134"/>
                  <a:pt x="40" y="134"/>
                </a:cubicBezTo>
                <a:cubicBezTo>
                  <a:pt x="27" y="134"/>
                  <a:pt x="27" y="134"/>
                  <a:pt x="27" y="134"/>
                </a:cubicBezTo>
                <a:cubicBezTo>
                  <a:pt x="16" y="134"/>
                  <a:pt x="6" y="143"/>
                  <a:pt x="6" y="155"/>
                </a:cubicBezTo>
                <a:cubicBezTo>
                  <a:pt x="6" y="156"/>
                  <a:pt x="5" y="158"/>
                  <a:pt x="3" y="158"/>
                </a:cubicBezTo>
                <a:cubicBezTo>
                  <a:pt x="2" y="158"/>
                  <a:pt x="0" y="156"/>
                  <a:pt x="0" y="155"/>
                </a:cubicBezTo>
                <a:cubicBezTo>
                  <a:pt x="0" y="140"/>
                  <a:pt x="13" y="128"/>
                  <a:pt x="27" y="128"/>
                </a:cubicBezTo>
                <a:cubicBezTo>
                  <a:pt x="40" y="128"/>
                  <a:pt x="40" y="128"/>
                  <a:pt x="40" y="128"/>
                </a:cubicBezTo>
                <a:cubicBezTo>
                  <a:pt x="45" y="128"/>
                  <a:pt x="48" y="124"/>
                  <a:pt x="48" y="119"/>
                </a:cubicBezTo>
                <a:cubicBezTo>
                  <a:pt x="48" y="112"/>
                  <a:pt x="48" y="112"/>
                  <a:pt x="48" y="112"/>
                </a:cubicBezTo>
                <a:cubicBezTo>
                  <a:pt x="41" y="106"/>
                  <a:pt x="36" y="99"/>
                  <a:pt x="34" y="90"/>
                </a:cubicBezTo>
                <a:cubicBezTo>
                  <a:pt x="31" y="90"/>
                  <a:pt x="31" y="90"/>
                  <a:pt x="31" y="90"/>
                </a:cubicBezTo>
                <a:cubicBezTo>
                  <a:pt x="25" y="90"/>
                  <a:pt x="20" y="85"/>
                  <a:pt x="20" y="79"/>
                </a:cubicBezTo>
                <a:cubicBezTo>
                  <a:pt x="20" y="58"/>
                  <a:pt x="20" y="58"/>
                  <a:pt x="20" y="58"/>
                </a:cubicBezTo>
                <a:cubicBezTo>
                  <a:pt x="20" y="54"/>
                  <a:pt x="23" y="52"/>
                  <a:pt x="27" y="52"/>
                </a:cubicBezTo>
                <a:cubicBezTo>
                  <a:pt x="32" y="52"/>
                  <a:pt x="32" y="52"/>
                  <a:pt x="32" y="52"/>
                </a:cubicBezTo>
                <a:cubicBezTo>
                  <a:pt x="32" y="27"/>
                  <a:pt x="32" y="27"/>
                  <a:pt x="32" y="27"/>
                </a:cubicBezTo>
                <a:cubicBezTo>
                  <a:pt x="32" y="12"/>
                  <a:pt x="45" y="0"/>
                  <a:pt x="59" y="0"/>
                </a:cubicBezTo>
                <a:cubicBezTo>
                  <a:pt x="91" y="0"/>
                  <a:pt x="91" y="0"/>
                  <a:pt x="91" y="0"/>
                </a:cubicBezTo>
                <a:cubicBezTo>
                  <a:pt x="106" y="0"/>
                  <a:pt x="118" y="12"/>
                  <a:pt x="118" y="27"/>
                </a:cubicBezTo>
                <a:cubicBezTo>
                  <a:pt x="118" y="52"/>
                  <a:pt x="118" y="52"/>
                  <a:pt x="118" y="52"/>
                </a:cubicBezTo>
                <a:cubicBezTo>
                  <a:pt x="124" y="52"/>
                  <a:pt x="124" y="52"/>
                  <a:pt x="124" y="52"/>
                </a:cubicBezTo>
                <a:cubicBezTo>
                  <a:pt x="128" y="52"/>
                  <a:pt x="130" y="54"/>
                  <a:pt x="130" y="58"/>
                </a:cubicBezTo>
                <a:cubicBezTo>
                  <a:pt x="130" y="79"/>
                  <a:pt x="130" y="79"/>
                  <a:pt x="130" y="79"/>
                </a:cubicBezTo>
                <a:cubicBezTo>
                  <a:pt x="130" y="85"/>
                  <a:pt x="126" y="90"/>
                  <a:pt x="120" y="90"/>
                </a:cubicBezTo>
                <a:cubicBezTo>
                  <a:pt x="117" y="90"/>
                  <a:pt x="117" y="90"/>
                  <a:pt x="117" y="90"/>
                </a:cubicBezTo>
                <a:cubicBezTo>
                  <a:pt x="115" y="99"/>
                  <a:pt x="109" y="106"/>
                  <a:pt x="102" y="112"/>
                </a:cubicBezTo>
                <a:cubicBezTo>
                  <a:pt x="102" y="119"/>
                  <a:pt x="102" y="119"/>
                  <a:pt x="102" y="119"/>
                </a:cubicBezTo>
                <a:cubicBezTo>
                  <a:pt x="102" y="124"/>
                  <a:pt x="106" y="128"/>
                  <a:pt x="111" y="128"/>
                </a:cubicBezTo>
                <a:cubicBezTo>
                  <a:pt x="123" y="128"/>
                  <a:pt x="123" y="128"/>
                  <a:pt x="123" y="128"/>
                </a:cubicBezTo>
                <a:cubicBezTo>
                  <a:pt x="138" y="128"/>
                  <a:pt x="150" y="140"/>
                  <a:pt x="150" y="155"/>
                </a:cubicBezTo>
                <a:cubicBezTo>
                  <a:pt x="150" y="156"/>
                  <a:pt x="149" y="158"/>
                  <a:pt x="147" y="158"/>
                </a:cubicBezTo>
                <a:close/>
                <a:moveTo>
                  <a:pt x="52" y="127"/>
                </a:moveTo>
                <a:cubicBezTo>
                  <a:pt x="58" y="133"/>
                  <a:pt x="66" y="136"/>
                  <a:pt x="75" y="136"/>
                </a:cubicBezTo>
                <a:cubicBezTo>
                  <a:pt x="84" y="136"/>
                  <a:pt x="92" y="132"/>
                  <a:pt x="99" y="127"/>
                </a:cubicBezTo>
                <a:cubicBezTo>
                  <a:pt x="97" y="124"/>
                  <a:pt x="96" y="122"/>
                  <a:pt x="96" y="119"/>
                </a:cubicBezTo>
                <a:cubicBezTo>
                  <a:pt x="96" y="116"/>
                  <a:pt x="96" y="116"/>
                  <a:pt x="96" y="116"/>
                </a:cubicBezTo>
                <a:cubicBezTo>
                  <a:pt x="90" y="120"/>
                  <a:pt x="83" y="122"/>
                  <a:pt x="75" y="122"/>
                </a:cubicBezTo>
                <a:cubicBezTo>
                  <a:pt x="68" y="122"/>
                  <a:pt x="61" y="120"/>
                  <a:pt x="54" y="116"/>
                </a:cubicBezTo>
                <a:cubicBezTo>
                  <a:pt x="54" y="119"/>
                  <a:pt x="54" y="119"/>
                  <a:pt x="54" y="119"/>
                </a:cubicBezTo>
                <a:cubicBezTo>
                  <a:pt x="54" y="122"/>
                  <a:pt x="53" y="125"/>
                  <a:pt x="52" y="127"/>
                </a:cubicBezTo>
                <a:close/>
                <a:moveTo>
                  <a:pt x="54" y="108"/>
                </a:moveTo>
                <a:cubicBezTo>
                  <a:pt x="60" y="113"/>
                  <a:pt x="67" y="116"/>
                  <a:pt x="75" y="116"/>
                </a:cubicBezTo>
                <a:cubicBezTo>
                  <a:pt x="84" y="116"/>
                  <a:pt x="91" y="113"/>
                  <a:pt x="97" y="108"/>
                </a:cubicBezTo>
                <a:cubicBezTo>
                  <a:pt x="98" y="108"/>
                  <a:pt x="98" y="108"/>
                  <a:pt x="98" y="108"/>
                </a:cubicBezTo>
                <a:cubicBezTo>
                  <a:pt x="106" y="102"/>
                  <a:pt x="111" y="93"/>
                  <a:pt x="112" y="82"/>
                </a:cubicBezTo>
                <a:cubicBezTo>
                  <a:pt x="112" y="81"/>
                  <a:pt x="114" y="79"/>
                  <a:pt x="116" y="80"/>
                </a:cubicBezTo>
                <a:cubicBezTo>
                  <a:pt x="117" y="80"/>
                  <a:pt x="118" y="81"/>
                  <a:pt x="118" y="83"/>
                </a:cubicBezTo>
                <a:cubicBezTo>
                  <a:pt x="118" y="83"/>
                  <a:pt x="118" y="83"/>
                  <a:pt x="118" y="84"/>
                </a:cubicBezTo>
                <a:cubicBezTo>
                  <a:pt x="120" y="84"/>
                  <a:pt x="120" y="84"/>
                  <a:pt x="120" y="84"/>
                </a:cubicBezTo>
                <a:cubicBezTo>
                  <a:pt x="122" y="84"/>
                  <a:pt x="124" y="82"/>
                  <a:pt x="124" y="79"/>
                </a:cubicBezTo>
                <a:cubicBezTo>
                  <a:pt x="124" y="58"/>
                  <a:pt x="124" y="58"/>
                  <a:pt x="124" y="58"/>
                </a:cubicBezTo>
                <a:cubicBezTo>
                  <a:pt x="124" y="58"/>
                  <a:pt x="124" y="58"/>
                  <a:pt x="124" y="58"/>
                </a:cubicBezTo>
                <a:cubicBezTo>
                  <a:pt x="118" y="58"/>
                  <a:pt x="118" y="58"/>
                  <a:pt x="118" y="58"/>
                </a:cubicBezTo>
                <a:cubicBezTo>
                  <a:pt x="118" y="70"/>
                  <a:pt x="118" y="70"/>
                  <a:pt x="118" y="70"/>
                </a:cubicBezTo>
                <a:cubicBezTo>
                  <a:pt x="118" y="74"/>
                  <a:pt x="115" y="78"/>
                  <a:pt x="111" y="78"/>
                </a:cubicBezTo>
                <a:cubicBezTo>
                  <a:pt x="90" y="78"/>
                  <a:pt x="90" y="78"/>
                  <a:pt x="90" y="78"/>
                </a:cubicBezTo>
                <a:cubicBezTo>
                  <a:pt x="85" y="78"/>
                  <a:pt x="80" y="73"/>
                  <a:pt x="80" y="68"/>
                </a:cubicBezTo>
                <a:cubicBezTo>
                  <a:pt x="80" y="66"/>
                  <a:pt x="80" y="66"/>
                  <a:pt x="80" y="66"/>
                </a:cubicBezTo>
                <a:cubicBezTo>
                  <a:pt x="70" y="66"/>
                  <a:pt x="70" y="66"/>
                  <a:pt x="70" y="66"/>
                </a:cubicBezTo>
                <a:cubicBezTo>
                  <a:pt x="70" y="68"/>
                  <a:pt x="70" y="68"/>
                  <a:pt x="70" y="68"/>
                </a:cubicBezTo>
                <a:cubicBezTo>
                  <a:pt x="70" y="73"/>
                  <a:pt x="66" y="78"/>
                  <a:pt x="61" y="78"/>
                </a:cubicBezTo>
                <a:cubicBezTo>
                  <a:pt x="40" y="78"/>
                  <a:pt x="40" y="78"/>
                  <a:pt x="40" y="78"/>
                </a:cubicBezTo>
                <a:cubicBezTo>
                  <a:pt x="36" y="78"/>
                  <a:pt x="32" y="74"/>
                  <a:pt x="32" y="70"/>
                </a:cubicBezTo>
                <a:cubicBezTo>
                  <a:pt x="32" y="58"/>
                  <a:pt x="32" y="58"/>
                  <a:pt x="32" y="58"/>
                </a:cubicBezTo>
                <a:cubicBezTo>
                  <a:pt x="27" y="58"/>
                  <a:pt x="27" y="58"/>
                  <a:pt x="27" y="58"/>
                </a:cubicBezTo>
                <a:cubicBezTo>
                  <a:pt x="27" y="58"/>
                  <a:pt x="26" y="58"/>
                  <a:pt x="26" y="58"/>
                </a:cubicBezTo>
                <a:cubicBezTo>
                  <a:pt x="26" y="79"/>
                  <a:pt x="26" y="79"/>
                  <a:pt x="26" y="79"/>
                </a:cubicBezTo>
                <a:cubicBezTo>
                  <a:pt x="26" y="82"/>
                  <a:pt x="28" y="84"/>
                  <a:pt x="31" y="84"/>
                </a:cubicBezTo>
                <a:cubicBezTo>
                  <a:pt x="33" y="84"/>
                  <a:pt x="33" y="84"/>
                  <a:pt x="33" y="84"/>
                </a:cubicBezTo>
                <a:cubicBezTo>
                  <a:pt x="33" y="83"/>
                  <a:pt x="33" y="83"/>
                  <a:pt x="33" y="83"/>
                </a:cubicBezTo>
                <a:cubicBezTo>
                  <a:pt x="33" y="81"/>
                  <a:pt x="34" y="80"/>
                  <a:pt x="35" y="80"/>
                </a:cubicBezTo>
                <a:cubicBezTo>
                  <a:pt x="37" y="79"/>
                  <a:pt x="39" y="81"/>
                  <a:pt x="39" y="82"/>
                </a:cubicBezTo>
                <a:cubicBezTo>
                  <a:pt x="40" y="93"/>
                  <a:pt x="45" y="102"/>
                  <a:pt x="53" y="108"/>
                </a:cubicBezTo>
                <a:cubicBezTo>
                  <a:pt x="53" y="108"/>
                  <a:pt x="53" y="108"/>
                  <a:pt x="54" y="108"/>
                </a:cubicBezTo>
                <a:close/>
                <a:moveTo>
                  <a:pt x="86" y="63"/>
                </a:moveTo>
                <a:cubicBezTo>
                  <a:pt x="86" y="68"/>
                  <a:pt x="86" y="68"/>
                  <a:pt x="86" y="68"/>
                </a:cubicBezTo>
                <a:cubicBezTo>
                  <a:pt x="86" y="70"/>
                  <a:pt x="88" y="72"/>
                  <a:pt x="90" y="72"/>
                </a:cubicBezTo>
                <a:cubicBezTo>
                  <a:pt x="111" y="72"/>
                  <a:pt x="111" y="72"/>
                  <a:pt x="111" y="72"/>
                </a:cubicBezTo>
                <a:cubicBezTo>
                  <a:pt x="112" y="72"/>
                  <a:pt x="112" y="71"/>
                  <a:pt x="112" y="70"/>
                </a:cubicBezTo>
                <a:cubicBezTo>
                  <a:pt x="112" y="59"/>
                  <a:pt x="112" y="59"/>
                  <a:pt x="112" y="59"/>
                </a:cubicBezTo>
                <a:cubicBezTo>
                  <a:pt x="112" y="58"/>
                  <a:pt x="112" y="58"/>
                  <a:pt x="111" y="58"/>
                </a:cubicBezTo>
                <a:cubicBezTo>
                  <a:pt x="88" y="58"/>
                  <a:pt x="88" y="58"/>
                  <a:pt x="88" y="58"/>
                </a:cubicBezTo>
                <a:cubicBezTo>
                  <a:pt x="87" y="58"/>
                  <a:pt x="86" y="58"/>
                  <a:pt x="86" y="59"/>
                </a:cubicBezTo>
                <a:lnTo>
                  <a:pt x="86" y="63"/>
                </a:lnTo>
                <a:close/>
                <a:moveTo>
                  <a:pt x="38" y="63"/>
                </a:moveTo>
                <a:cubicBezTo>
                  <a:pt x="38" y="70"/>
                  <a:pt x="38" y="70"/>
                  <a:pt x="38" y="70"/>
                </a:cubicBezTo>
                <a:cubicBezTo>
                  <a:pt x="38" y="71"/>
                  <a:pt x="39" y="72"/>
                  <a:pt x="40" y="72"/>
                </a:cubicBezTo>
                <a:cubicBezTo>
                  <a:pt x="61" y="72"/>
                  <a:pt x="61" y="72"/>
                  <a:pt x="61" y="72"/>
                </a:cubicBezTo>
                <a:cubicBezTo>
                  <a:pt x="63" y="72"/>
                  <a:pt x="64" y="70"/>
                  <a:pt x="64" y="68"/>
                </a:cubicBezTo>
                <a:cubicBezTo>
                  <a:pt x="64" y="59"/>
                  <a:pt x="64" y="59"/>
                  <a:pt x="64" y="59"/>
                </a:cubicBezTo>
                <a:cubicBezTo>
                  <a:pt x="64" y="58"/>
                  <a:pt x="64" y="58"/>
                  <a:pt x="63" y="58"/>
                </a:cubicBezTo>
                <a:cubicBezTo>
                  <a:pt x="40" y="58"/>
                  <a:pt x="40" y="58"/>
                  <a:pt x="40" y="58"/>
                </a:cubicBezTo>
                <a:cubicBezTo>
                  <a:pt x="39" y="58"/>
                  <a:pt x="38" y="58"/>
                  <a:pt x="38" y="59"/>
                </a:cubicBezTo>
                <a:lnTo>
                  <a:pt x="38" y="63"/>
                </a:lnTo>
                <a:close/>
                <a:moveTo>
                  <a:pt x="70" y="60"/>
                </a:moveTo>
                <a:cubicBezTo>
                  <a:pt x="80" y="60"/>
                  <a:pt x="80" y="60"/>
                  <a:pt x="80" y="60"/>
                </a:cubicBezTo>
                <a:cubicBezTo>
                  <a:pt x="80" y="59"/>
                  <a:pt x="80" y="59"/>
                  <a:pt x="80" y="59"/>
                </a:cubicBezTo>
                <a:cubicBezTo>
                  <a:pt x="80" y="55"/>
                  <a:pt x="84" y="52"/>
                  <a:pt x="88" y="52"/>
                </a:cubicBezTo>
                <a:cubicBezTo>
                  <a:pt x="111" y="52"/>
                  <a:pt x="111" y="52"/>
                  <a:pt x="111" y="52"/>
                </a:cubicBezTo>
                <a:cubicBezTo>
                  <a:pt x="112" y="52"/>
                  <a:pt x="112" y="52"/>
                  <a:pt x="112" y="52"/>
                </a:cubicBezTo>
                <a:cubicBezTo>
                  <a:pt x="112" y="46"/>
                  <a:pt x="112" y="46"/>
                  <a:pt x="112" y="46"/>
                </a:cubicBezTo>
                <a:cubicBezTo>
                  <a:pt x="67" y="46"/>
                  <a:pt x="67" y="46"/>
                  <a:pt x="67" y="46"/>
                </a:cubicBezTo>
                <a:cubicBezTo>
                  <a:pt x="57" y="46"/>
                  <a:pt x="48" y="37"/>
                  <a:pt x="48" y="27"/>
                </a:cubicBezTo>
                <a:cubicBezTo>
                  <a:pt x="48" y="25"/>
                  <a:pt x="50" y="24"/>
                  <a:pt x="51" y="24"/>
                </a:cubicBezTo>
                <a:cubicBezTo>
                  <a:pt x="53" y="24"/>
                  <a:pt x="54" y="25"/>
                  <a:pt x="54" y="27"/>
                </a:cubicBezTo>
                <a:cubicBezTo>
                  <a:pt x="54" y="34"/>
                  <a:pt x="60" y="40"/>
                  <a:pt x="67" y="40"/>
                </a:cubicBezTo>
                <a:cubicBezTo>
                  <a:pt x="112" y="40"/>
                  <a:pt x="112" y="40"/>
                  <a:pt x="112" y="40"/>
                </a:cubicBezTo>
                <a:cubicBezTo>
                  <a:pt x="112" y="27"/>
                  <a:pt x="112" y="27"/>
                  <a:pt x="112" y="27"/>
                </a:cubicBezTo>
                <a:cubicBezTo>
                  <a:pt x="112" y="15"/>
                  <a:pt x="103" y="6"/>
                  <a:pt x="91" y="6"/>
                </a:cubicBezTo>
                <a:cubicBezTo>
                  <a:pt x="59" y="6"/>
                  <a:pt x="59" y="6"/>
                  <a:pt x="59" y="6"/>
                </a:cubicBezTo>
                <a:cubicBezTo>
                  <a:pt x="48" y="6"/>
                  <a:pt x="38" y="15"/>
                  <a:pt x="38" y="27"/>
                </a:cubicBezTo>
                <a:cubicBezTo>
                  <a:pt x="38" y="52"/>
                  <a:pt x="38" y="52"/>
                  <a:pt x="38" y="52"/>
                </a:cubicBezTo>
                <a:cubicBezTo>
                  <a:pt x="39" y="52"/>
                  <a:pt x="39" y="52"/>
                  <a:pt x="40" y="52"/>
                </a:cubicBezTo>
                <a:cubicBezTo>
                  <a:pt x="63" y="52"/>
                  <a:pt x="63" y="52"/>
                  <a:pt x="63" y="52"/>
                </a:cubicBezTo>
                <a:cubicBezTo>
                  <a:pt x="67" y="52"/>
                  <a:pt x="70" y="55"/>
                  <a:pt x="70" y="59"/>
                </a:cubicBezTo>
                <a:lnTo>
                  <a:pt x="70" y="60"/>
                </a:lnTo>
                <a:close/>
                <a:moveTo>
                  <a:pt x="75" y="102"/>
                </a:moveTo>
                <a:cubicBezTo>
                  <a:pt x="67" y="102"/>
                  <a:pt x="59" y="98"/>
                  <a:pt x="54" y="92"/>
                </a:cubicBezTo>
                <a:cubicBezTo>
                  <a:pt x="53" y="91"/>
                  <a:pt x="53" y="89"/>
                  <a:pt x="54" y="88"/>
                </a:cubicBezTo>
                <a:cubicBezTo>
                  <a:pt x="55" y="87"/>
                  <a:pt x="57" y="87"/>
                  <a:pt x="58" y="88"/>
                </a:cubicBezTo>
                <a:cubicBezTo>
                  <a:pt x="62" y="93"/>
                  <a:pt x="69" y="96"/>
                  <a:pt x="75" y="96"/>
                </a:cubicBezTo>
                <a:cubicBezTo>
                  <a:pt x="81" y="96"/>
                  <a:pt x="87" y="94"/>
                  <a:pt x="92" y="89"/>
                </a:cubicBezTo>
                <a:cubicBezTo>
                  <a:pt x="93" y="88"/>
                  <a:pt x="95" y="88"/>
                  <a:pt x="96" y="89"/>
                </a:cubicBezTo>
                <a:cubicBezTo>
                  <a:pt x="97" y="90"/>
                  <a:pt x="97" y="92"/>
                  <a:pt x="96" y="93"/>
                </a:cubicBezTo>
                <a:cubicBezTo>
                  <a:pt x="91" y="99"/>
                  <a:pt x="83" y="102"/>
                  <a:pt x="75" y="102"/>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pic>
        <p:nvPicPr>
          <p:cNvPr id="44" name="Picture 43" descr="Shape&#10;&#10;Description automatically generated with low confidence">
            <a:extLst>
              <a:ext uri="{FF2B5EF4-FFF2-40B4-BE49-F238E27FC236}">
                <a16:creationId xmlns:a16="http://schemas.microsoft.com/office/drawing/2014/main" xmlns="" id="{824F0568-3F25-4B47-935A-7A5A15B838B6}"/>
              </a:ext>
            </a:extLst>
          </p:cNvPr>
          <p:cNvPicPr>
            <a:picLocks noChangeAspect="1"/>
          </p:cNvPicPr>
          <p:nvPr/>
        </p:nvPicPr>
        <p:blipFill>
          <a:blip r:embed="rId4" cstate="print">
            <a:extLst>
              <a:ext uri="{BEBA8EAE-BF5A-486C-A8C5-ECC9F3942E4B}">
                <a14:imgProps xmlns:a14="http://schemas.microsoft.com/office/drawing/2010/main" xmlns="">
                  <a14:imgLayer r:embed="rId5">
                    <a14:imgEffect>
                      <a14:brightnessContrast bright="100000"/>
                    </a14:imgEffect>
                  </a14:imgLayer>
                </a14:imgProps>
              </a:ext>
              <a:ext uri="{28A0092B-C50C-407E-A947-70E740481C1C}">
                <a14:useLocalDpi xmlns:a14="http://schemas.microsoft.com/office/drawing/2010/main" xmlns="" val="0"/>
              </a:ext>
            </a:extLst>
          </a:blip>
          <a:stretch>
            <a:fillRect/>
          </a:stretch>
        </p:blipFill>
        <p:spPr>
          <a:xfrm>
            <a:off x="8183779" y="5334286"/>
            <a:ext cx="574282" cy="574282"/>
          </a:xfrm>
          <a:prstGeom prst="rect">
            <a:avLst/>
          </a:prstGeom>
        </p:spPr>
      </p:pic>
      <p:sp>
        <p:nvSpPr>
          <p:cNvPr id="26" name="TextBox 25">
            <a:extLst>
              <a:ext uri="{FF2B5EF4-FFF2-40B4-BE49-F238E27FC236}">
                <a16:creationId xmlns:a16="http://schemas.microsoft.com/office/drawing/2014/main" xmlns="" id="{63696407-BC36-4926-8A29-1A746F785E72}"/>
              </a:ext>
            </a:extLst>
          </p:cNvPr>
          <p:cNvSpPr txBox="1"/>
          <p:nvPr/>
        </p:nvSpPr>
        <p:spPr>
          <a:xfrm>
            <a:off x="7576485" y="3851841"/>
            <a:ext cx="1643715" cy="1015663"/>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ontserrat"/>
                <a:ea typeface="+mn-ea"/>
                <a:cs typeface="Calibri"/>
              </a:rPr>
              <a:t>60 </a:t>
            </a:r>
            <a:r>
              <a:rPr kumimoji="0" lang="en-US" sz="2000" b="0" i="0" u="none" strike="noStrike" kern="1200" cap="none" spc="0" normalizeH="0" baseline="0" noProof="0" dirty="0">
                <a:ln>
                  <a:noFill/>
                </a:ln>
                <a:solidFill>
                  <a:prstClr val="white"/>
                </a:solidFill>
                <a:effectLst/>
                <a:uLnTx/>
                <a:uFillTx/>
                <a:latin typeface="Montserrat"/>
                <a:ea typeface="+mn-ea"/>
                <a:cs typeface="Calibri"/>
              </a:rPr>
              <a:t>Research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Montserrat"/>
                <a:ea typeface="+mn-ea"/>
                <a:cs typeface="Calibri"/>
              </a:rPr>
              <a:t>Centers</a:t>
            </a:r>
          </a:p>
        </p:txBody>
      </p:sp>
      <p:sp>
        <p:nvSpPr>
          <p:cNvPr id="27" name="Freeform 6">
            <a:extLst>
              <a:ext uri="{FF2B5EF4-FFF2-40B4-BE49-F238E27FC236}">
                <a16:creationId xmlns:a16="http://schemas.microsoft.com/office/drawing/2014/main" xmlns="" id="{5024A362-999F-4A03-B0CB-B089B6A590D0}"/>
              </a:ext>
            </a:extLst>
          </p:cNvPr>
          <p:cNvSpPr>
            <a:spLocks noEditPoints="1"/>
          </p:cNvSpPr>
          <p:nvPr/>
        </p:nvSpPr>
        <p:spPr bwMode="auto">
          <a:xfrm>
            <a:off x="6983318" y="3898186"/>
            <a:ext cx="307845" cy="501202"/>
          </a:xfrm>
          <a:custGeom>
            <a:avLst/>
            <a:gdLst>
              <a:gd name="T0" fmla="*/ 50 w 102"/>
              <a:gd name="T1" fmla="*/ 166 h 166"/>
              <a:gd name="T2" fmla="*/ 40 w 102"/>
              <a:gd name="T3" fmla="*/ 83 h 166"/>
              <a:gd name="T4" fmla="*/ 35 w 102"/>
              <a:gd name="T5" fmla="*/ 46 h 166"/>
              <a:gd name="T6" fmla="*/ 35 w 102"/>
              <a:gd name="T7" fmla="*/ 40 h 166"/>
              <a:gd name="T8" fmla="*/ 78 w 102"/>
              <a:gd name="T9" fmla="*/ 43 h 166"/>
              <a:gd name="T10" fmla="*/ 70 w 102"/>
              <a:gd name="T11" fmla="*/ 46 h 166"/>
              <a:gd name="T12" fmla="*/ 98 w 102"/>
              <a:gd name="T13" fmla="*/ 123 h 166"/>
              <a:gd name="T14" fmla="*/ 55 w 102"/>
              <a:gd name="T15" fmla="*/ 166 h 166"/>
              <a:gd name="T16" fmla="*/ 46 w 102"/>
              <a:gd name="T17" fmla="*/ 85 h 166"/>
              <a:gd name="T18" fmla="*/ 18 w 102"/>
              <a:gd name="T19" fmla="*/ 128 h 166"/>
              <a:gd name="T20" fmla="*/ 79 w 102"/>
              <a:gd name="T21" fmla="*/ 151 h 166"/>
              <a:gd name="T22" fmla="*/ 66 w 102"/>
              <a:gd name="T23" fmla="*/ 88 h 166"/>
              <a:gd name="T24" fmla="*/ 64 w 102"/>
              <a:gd name="T25" fmla="*/ 46 h 166"/>
              <a:gd name="T26" fmla="*/ 87 w 102"/>
              <a:gd name="T27" fmla="*/ 122 h 166"/>
              <a:gd name="T28" fmla="*/ 20 w 102"/>
              <a:gd name="T29" fmla="*/ 119 h 166"/>
              <a:gd name="T30" fmla="*/ 87 w 102"/>
              <a:gd name="T31" fmla="*/ 116 h 166"/>
              <a:gd name="T32" fmla="*/ 87 w 102"/>
              <a:gd name="T33" fmla="*/ 122 h 166"/>
              <a:gd name="T34" fmla="*/ 12 w 102"/>
              <a:gd name="T35" fmla="*/ 83 h 166"/>
              <a:gd name="T36" fmla="*/ 3 w 102"/>
              <a:gd name="T37" fmla="*/ 74 h 166"/>
              <a:gd name="T38" fmla="*/ 3 w 102"/>
              <a:gd name="T39" fmla="*/ 68 h 166"/>
              <a:gd name="T40" fmla="*/ 12 w 102"/>
              <a:gd name="T41" fmla="*/ 59 h 166"/>
              <a:gd name="T42" fmla="*/ 18 w 102"/>
              <a:gd name="T43" fmla="*/ 59 h 166"/>
              <a:gd name="T44" fmla="*/ 27 w 102"/>
              <a:gd name="T45" fmla="*/ 68 h 166"/>
              <a:gd name="T46" fmla="*/ 27 w 102"/>
              <a:gd name="T47" fmla="*/ 74 h 166"/>
              <a:gd name="T48" fmla="*/ 18 w 102"/>
              <a:gd name="T49" fmla="*/ 83 h 166"/>
              <a:gd name="T50" fmla="*/ 99 w 102"/>
              <a:gd name="T51" fmla="*/ 68 h 166"/>
              <a:gd name="T52" fmla="*/ 91 w 102"/>
              <a:gd name="T53" fmla="*/ 61 h 166"/>
              <a:gd name="T54" fmla="*/ 80 w 102"/>
              <a:gd name="T55" fmla="*/ 67 h 166"/>
              <a:gd name="T56" fmla="*/ 86 w 102"/>
              <a:gd name="T57" fmla="*/ 57 h 166"/>
              <a:gd name="T58" fmla="*/ 80 w 102"/>
              <a:gd name="T59" fmla="*/ 47 h 166"/>
              <a:gd name="T60" fmla="*/ 91 w 102"/>
              <a:gd name="T61" fmla="*/ 52 h 166"/>
              <a:gd name="T62" fmla="*/ 101 w 102"/>
              <a:gd name="T63" fmla="*/ 47 h 166"/>
              <a:gd name="T64" fmla="*/ 95 w 102"/>
              <a:gd name="T65" fmla="*/ 57 h 166"/>
              <a:gd name="T66" fmla="*/ 101 w 102"/>
              <a:gd name="T67" fmla="*/ 67 h 166"/>
              <a:gd name="T68" fmla="*/ 43 w 102"/>
              <a:gd name="T69" fmla="*/ 30 h 166"/>
              <a:gd name="T70" fmla="*/ 43 w 102"/>
              <a:gd name="T71" fmla="*/ 0 h 166"/>
              <a:gd name="T72" fmla="*/ 43 w 102"/>
              <a:gd name="T73" fmla="*/ 30 h 166"/>
              <a:gd name="T74" fmla="*/ 34 w 102"/>
              <a:gd name="T75" fmla="*/ 15 h 166"/>
              <a:gd name="T76" fmla="*/ 52 w 102"/>
              <a:gd name="T77" fmla="*/ 15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2" h="166">
                <a:moveTo>
                  <a:pt x="55" y="166"/>
                </a:moveTo>
                <a:cubicBezTo>
                  <a:pt x="53" y="166"/>
                  <a:pt x="51" y="166"/>
                  <a:pt x="50" y="166"/>
                </a:cubicBezTo>
                <a:cubicBezTo>
                  <a:pt x="30" y="164"/>
                  <a:pt x="14" y="148"/>
                  <a:pt x="12" y="129"/>
                </a:cubicBezTo>
                <a:cubicBezTo>
                  <a:pt x="10" y="109"/>
                  <a:pt x="21" y="90"/>
                  <a:pt x="40" y="83"/>
                </a:cubicBezTo>
                <a:cubicBezTo>
                  <a:pt x="40" y="46"/>
                  <a:pt x="40" y="46"/>
                  <a:pt x="40" y="46"/>
                </a:cubicBezTo>
                <a:cubicBezTo>
                  <a:pt x="35" y="46"/>
                  <a:pt x="35" y="46"/>
                  <a:pt x="35" y="46"/>
                </a:cubicBezTo>
                <a:cubicBezTo>
                  <a:pt x="33" y="46"/>
                  <a:pt x="32" y="45"/>
                  <a:pt x="32" y="43"/>
                </a:cubicBezTo>
                <a:cubicBezTo>
                  <a:pt x="32" y="42"/>
                  <a:pt x="33" y="40"/>
                  <a:pt x="35" y="40"/>
                </a:cubicBezTo>
                <a:cubicBezTo>
                  <a:pt x="75" y="40"/>
                  <a:pt x="75" y="40"/>
                  <a:pt x="75" y="40"/>
                </a:cubicBezTo>
                <a:cubicBezTo>
                  <a:pt x="76" y="40"/>
                  <a:pt x="78" y="42"/>
                  <a:pt x="78" y="43"/>
                </a:cubicBezTo>
                <a:cubicBezTo>
                  <a:pt x="78" y="45"/>
                  <a:pt x="76" y="46"/>
                  <a:pt x="75" y="46"/>
                </a:cubicBezTo>
                <a:cubicBezTo>
                  <a:pt x="70" y="46"/>
                  <a:pt x="70" y="46"/>
                  <a:pt x="70" y="46"/>
                </a:cubicBezTo>
                <a:cubicBezTo>
                  <a:pt x="70" y="83"/>
                  <a:pt x="70" y="83"/>
                  <a:pt x="70" y="83"/>
                </a:cubicBezTo>
                <a:cubicBezTo>
                  <a:pt x="86" y="89"/>
                  <a:pt x="98" y="105"/>
                  <a:pt x="98" y="123"/>
                </a:cubicBezTo>
                <a:cubicBezTo>
                  <a:pt x="98" y="136"/>
                  <a:pt x="92" y="147"/>
                  <a:pt x="83" y="156"/>
                </a:cubicBezTo>
                <a:cubicBezTo>
                  <a:pt x="75" y="163"/>
                  <a:pt x="65" y="166"/>
                  <a:pt x="55" y="166"/>
                </a:cubicBezTo>
                <a:close/>
                <a:moveTo>
                  <a:pt x="46" y="46"/>
                </a:moveTo>
                <a:cubicBezTo>
                  <a:pt x="46" y="85"/>
                  <a:pt x="46" y="85"/>
                  <a:pt x="46" y="85"/>
                </a:cubicBezTo>
                <a:cubicBezTo>
                  <a:pt x="46" y="87"/>
                  <a:pt x="45" y="88"/>
                  <a:pt x="43" y="88"/>
                </a:cubicBezTo>
                <a:cubicBezTo>
                  <a:pt x="27" y="93"/>
                  <a:pt x="16" y="110"/>
                  <a:pt x="18" y="128"/>
                </a:cubicBezTo>
                <a:cubicBezTo>
                  <a:pt x="20" y="145"/>
                  <a:pt x="33" y="158"/>
                  <a:pt x="50" y="160"/>
                </a:cubicBezTo>
                <a:cubicBezTo>
                  <a:pt x="61" y="161"/>
                  <a:pt x="71" y="158"/>
                  <a:pt x="79" y="151"/>
                </a:cubicBezTo>
                <a:cubicBezTo>
                  <a:pt x="87" y="144"/>
                  <a:pt x="92" y="134"/>
                  <a:pt x="92" y="123"/>
                </a:cubicBezTo>
                <a:cubicBezTo>
                  <a:pt x="92" y="107"/>
                  <a:pt x="81" y="93"/>
                  <a:pt x="66" y="88"/>
                </a:cubicBezTo>
                <a:cubicBezTo>
                  <a:pt x="64" y="88"/>
                  <a:pt x="64" y="87"/>
                  <a:pt x="64" y="85"/>
                </a:cubicBezTo>
                <a:cubicBezTo>
                  <a:pt x="64" y="46"/>
                  <a:pt x="64" y="46"/>
                  <a:pt x="64" y="46"/>
                </a:cubicBezTo>
                <a:lnTo>
                  <a:pt x="46" y="46"/>
                </a:lnTo>
                <a:close/>
                <a:moveTo>
                  <a:pt x="87" y="122"/>
                </a:moveTo>
                <a:cubicBezTo>
                  <a:pt x="23" y="122"/>
                  <a:pt x="23" y="122"/>
                  <a:pt x="23" y="122"/>
                </a:cubicBezTo>
                <a:cubicBezTo>
                  <a:pt x="21" y="122"/>
                  <a:pt x="20" y="121"/>
                  <a:pt x="20" y="119"/>
                </a:cubicBezTo>
                <a:cubicBezTo>
                  <a:pt x="20" y="118"/>
                  <a:pt x="21" y="116"/>
                  <a:pt x="23" y="116"/>
                </a:cubicBezTo>
                <a:cubicBezTo>
                  <a:pt x="87" y="116"/>
                  <a:pt x="87" y="116"/>
                  <a:pt x="87" y="116"/>
                </a:cubicBezTo>
                <a:cubicBezTo>
                  <a:pt x="88" y="116"/>
                  <a:pt x="90" y="118"/>
                  <a:pt x="90" y="119"/>
                </a:cubicBezTo>
                <a:cubicBezTo>
                  <a:pt x="90" y="121"/>
                  <a:pt x="88" y="122"/>
                  <a:pt x="87" y="122"/>
                </a:cubicBezTo>
                <a:close/>
                <a:moveTo>
                  <a:pt x="15" y="86"/>
                </a:moveTo>
                <a:cubicBezTo>
                  <a:pt x="13" y="86"/>
                  <a:pt x="12" y="85"/>
                  <a:pt x="12" y="83"/>
                </a:cubicBezTo>
                <a:cubicBezTo>
                  <a:pt x="12" y="74"/>
                  <a:pt x="12" y="74"/>
                  <a:pt x="12" y="74"/>
                </a:cubicBezTo>
                <a:cubicBezTo>
                  <a:pt x="3" y="74"/>
                  <a:pt x="3" y="74"/>
                  <a:pt x="3" y="74"/>
                </a:cubicBezTo>
                <a:cubicBezTo>
                  <a:pt x="1" y="74"/>
                  <a:pt x="0" y="73"/>
                  <a:pt x="0" y="71"/>
                </a:cubicBezTo>
                <a:cubicBezTo>
                  <a:pt x="0" y="70"/>
                  <a:pt x="1" y="68"/>
                  <a:pt x="3" y="68"/>
                </a:cubicBezTo>
                <a:cubicBezTo>
                  <a:pt x="12" y="68"/>
                  <a:pt x="12" y="68"/>
                  <a:pt x="12" y="68"/>
                </a:cubicBezTo>
                <a:cubicBezTo>
                  <a:pt x="12" y="59"/>
                  <a:pt x="12" y="59"/>
                  <a:pt x="12" y="59"/>
                </a:cubicBezTo>
                <a:cubicBezTo>
                  <a:pt x="12" y="58"/>
                  <a:pt x="13" y="56"/>
                  <a:pt x="15" y="56"/>
                </a:cubicBezTo>
                <a:cubicBezTo>
                  <a:pt x="16" y="56"/>
                  <a:pt x="18" y="58"/>
                  <a:pt x="18" y="59"/>
                </a:cubicBezTo>
                <a:cubicBezTo>
                  <a:pt x="18" y="68"/>
                  <a:pt x="18" y="68"/>
                  <a:pt x="18" y="68"/>
                </a:cubicBezTo>
                <a:cubicBezTo>
                  <a:pt x="27" y="68"/>
                  <a:pt x="27" y="68"/>
                  <a:pt x="27" y="68"/>
                </a:cubicBezTo>
                <a:cubicBezTo>
                  <a:pt x="28" y="68"/>
                  <a:pt x="30" y="70"/>
                  <a:pt x="30" y="71"/>
                </a:cubicBezTo>
                <a:cubicBezTo>
                  <a:pt x="30" y="73"/>
                  <a:pt x="28" y="74"/>
                  <a:pt x="27" y="74"/>
                </a:cubicBezTo>
                <a:cubicBezTo>
                  <a:pt x="18" y="74"/>
                  <a:pt x="18" y="74"/>
                  <a:pt x="18" y="74"/>
                </a:cubicBezTo>
                <a:cubicBezTo>
                  <a:pt x="18" y="83"/>
                  <a:pt x="18" y="83"/>
                  <a:pt x="18" y="83"/>
                </a:cubicBezTo>
                <a:cubicBezTo>
                  <a:pt x="18" y="85"/>
                  <a:pt x="16" y="86"/>
                  <a:pt x="15" y="86"/>
                </a:cubicBezTo>
                <a:close/>
                <a:moveTo>
                  <a:pt x="99" y="68"/>
                </a:moveTo>
                <a:cubicBezTo>
                  <a:pt x="98" y="68"/>
                  <a:pt x="97" y="67"/>
                  <a:pt x="96" y="67"/>
                </a:cubicBezTo>
                <a:cubicBezTo>
                  <a:pt x="91" y="61"/>
                  <a:pt x="91" y="61"/>
                  <a:pt x="91" y="61"/>
                </a:cubicBezTo>
                <a:cubicBezTo>
                  <a:pt x="85" y="67"/>
                  <a:pt x="85" y="67"/>
                  <a:pt x="85" y="67"/>
                </a:cubicBezTo>
                <a:cubicBezTo>
                  <a:pt x="84" y="68"/>
                  <a:pt x="82" y="68"/>
                  <a:pt x="80" y="67"/>
                </a:cubicBezTo>
                <a:cubicBezTo>
                  <a:pt x="79" y="66"/>
                  <a:pt x="79" y="64"/>
                  <a:pt x="80" y="63"/>
                </a:cubicBezTo>
                <a:cubicBezTo>
                  <a:pt x="86" y="57"/>
                  <a:pt x="86" y="57"/>
                  <a:pt x="86" y="57"/>
                </a:cubicBezTo>
                <a:cubicBezTo>
                  <a:pt x="80" y="51"/>
                  <a:pt x="80" y="51"/>
                  <a:pt x="80" y="51"/>
                </a:cubicBezTo>
                <a:cubicBezTo>
                  <a:pt x="79" y="50"/>
                  <a:pt x="79" y="48"/>
                  <a:pt x="80" y="47"/>
                </a:cubicBezTo>
                <a:cubicBezTo>
                  <a:pt x="82" y="45"/>
                  <a:pt x="84" y="45"/>
                  <a:pt x="85" y="47"/>
                </a:cubicBezTo>
                <a:cubicBezTo>
                  <a:pt x="91" y="52"/>
                  <a:pt x="91" y="52"/>
                  <a:pt x="91" y="52"/>
                </a:cubicBezTo>
                <a:cubicBezTo>
                  <a:pt x="96" y="47"/>
                  <a:pt x="96" y="47"/>
                  <a:pt x="96" y="47"/>
                </a:cubicBezTo>
                <a:cubicBezTo>
                  <a:pt x="98" y="45"/>
                  <a:pt x="100" y="45"/>
                  <a:pt x="101" y="47"/>
                </a:cubicBezTo>
                <a:cubicBezTo>
                  <a:pt x="102" y="48"/>
                  <a:pt x="102" y="50"/>
                  <a:pt x="101" y="51"/>
                </a:cubicBezTo>
                <a:cubicBezTo>
                  <a:pt x="95" y="57"/>
                  <a:pt x="95" y="57"/>
                  <a:pt x="95" y="57"/>
                </a:cubicBezTo>
                <a:cubicBezTo>
                  <a:pt x="101" y="63"/>
                  <a:pt x="101" y="63"/>
                  <a:pt x="101" y="63"/>
                </a:cubicBezTo>
                <a:cubicBezTo>
                  <a:pt x="102" y="64"/>
                  <a:pt x="102" y="66"/>
                  <a:pt x="101" y="67"/>
                </a:cubicBezTo>
                <a:cubicBezTo>
                  <a:pt x="100" y="67"/>
                  <a:pt x="99" y="68"/>
                  <a:pt x="99" y="68"/>
                </a:cubicBezTo>
                <a:close/>
                <a:moveTo>
                  <a:pt x="43" y="30"/>
                </a:moveTo>
                <a:cubicBezTo>
                  <a:pt x="34" y="30"/>
                  <a:pt x="28" y="24"/>
                  <a:pt x="28" y="15"/>
                </a:cubicBezTo>
                <a:cubicBezTo>
                  <a:pt x="28" y="7"/>
                  <a:pt x="34" y="0"/>
                  <a:pt x="43" y="0"/>
                </a:cubicBezTo>
                <a:cubicBezTo>
                  <a:pt x="51" y="0"/>
                  <a:pt x="58" y="7"/>
                  <a:pt x="58" y="15"/>
                </a:cubicBezTo>
                <a:cubicBezTo>
                  <a:pt x="58" y="24"/>
                  <a:pt x="51" y="30"/>
                  <a:pt x="43" y="30"/>
                </a:cubicBezTo>
                <a:close/>
                <a:moveTo>
                  <a:pt x="43" y="6"/>
                </a:moveTo>
                <a:cubicBezTo>
                  <a:pt x="38" y="6"/>
                  <a:pt x="34" y="11"/>
                  <a:pt x="34" y="15"/>
                </a:cubicBezTo>
                <a:cubicBezTo>
                  <a:pt x="34" y="20"/>
                  <a:pt x="38" y="24"/>
                  <a:pt x="43" y="24"/>
                </a:cubicBezTo>
                <a:cubicBezTo>
                  <a:pt x="48" y="24"/>
                  <a:pt x="52" y="20"/>
                  <a:pt x="52" y="15"/>
                </a:cubicBezTo>
                <a:cubicBezTo>
                  <a:pt x="52" y="11"/>
                  <a:pt x="48" y="6"/>
                  <a:pt x="43" y="6"/>
                </a:cubicBezTo>
                <a:close/>
              </a:path>
            </a:pathLst>
          </a:custGeom>
          <a:solidFill>
            <a:srgbClr val="FFFFF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 name="מלבן 1"/>
          <p:cNvSpPr/>
          <p:nvPr/>
        </p:nvSpPr>
        <p:spPr>
          <a:xfrm>
            <a:off x="5603916" y="5263799"/>
            <a:ext cx="2245866"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srgbClr val="FFC000"/>
                </a:solidFill>
                <a:effectLst/>
                <a:uLnTx/>
                <a:uFillTx/>
                <a:latin typeface="Montserrat"/>
                <a:ea typeface="+mn-ea"/>
                <a:cs typeface="Calibri"/>
              </a:rPr>
              <a:t>Unique </a:t>
            </a:r>
            <a:br>
              <a:rPr kumimoji="0" lang="fr-FR" sz="1800" b="1" i="0" u="none" strike="noStrike" kern="1200" cap="none" spc="0" normalizeH="0" baseline="0" noProof="0" dirty="0">
                <a:ln>
                  <a:noFill/>
                </a:ln>
                <a:solidFill>
                  <a:srgbClr val="FFC000"/>
                </a:solidFill>
                <a:effectLst/>
                <a:uLnTx/>
                <a:uFillTx/>
                <a:latin typeface="Montserrat"/>
                <a:ea typeface="+mn-ea"/>
                <a:cs typeface="Calibri"/>
              </a:rPr>
            </a:br>
            <a:r>
              <a:rPr kumimoji="0" lang="en-US" sz="1800" b="0" i="0" u="none" strike="noStrike" kern="1200" cap="none" spc="0" normalizeH="0" baseline="0" noProof="0" dirty="0">
                <a:ln>
                  <a:noFill/>
                </a:ln>
                <a:solidFill>
                  <a:prstClr val="white"/>
                </a:solidFill>
                <a:effectLst/>
                <a:uLnTx/>
                <a:uFillTx/>
                <a:latin typeface="Montserrat"/>
                <a:ea typeface="+mn-ea"/>
                <a:cs typeface="Calibri"/>
              </a:rPr>
              <a:t>Instructional Technologies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prstClr val="white"/>
                </a:solidFill>
                <a:effectLst/>
                <a:uLnTx/>
                <a:uFillTx/>
                <a:latin typeface="Montserrat"/>
                <a:ea typeface="+mn-ea"/>
                <a:cs typeface="Calibri"/>
              </a:rPr>
              <a:t>Faculty</a:t>
            </a:r>
            <a:endParaRPr kumimoji="0" lang="fr-FR" sz="1800" b="0" i="0" u="none" strike="noStrike" kern="1200" cap="none" spc="0" normalizeH="0" baseline="0" noProof="0" dirty="0">
              <a:ln>
                <a:noFill/>
              </a:ln>
              <a:solidFill>
                <a:prstClr val="white"/>
              </a:solidFill>
              <a:effectLst/>
              <a:uLnTx/>
              <a:uFillTx/>
              <a:latin typeface="Montserrat"/>
              <a:ea typeface="+mn-ea"/>
              <a:cs typeface="Calibri"/>
            </a:endParaRPr>
          </a:p>
        </p:txBody>
      </p:sp>
      <p:cxnSp>
        <p:nvCxnSpPr>
          <p:cNvPr id="29" name="Straight Connector 28">
            <a:extLst>
              <a:ext uri="{FF2B5EF4-FFF2-40B4-BE49-F238E27FC236}">
                <a16:creationId xmlns:a16="http://schemas.microsoft.com/office/drawing/2014/main" xmlns="" id="{90D29163-24EF-498C-900D-92D2474AAE22}"/>
              </a:ext>
            </a:extLst>
          </p:cNvPr>
          <p:cNvCxnSpPr>
            <a:cxnSpLocks/>
          </p:cNvCxnSpPr>
          <p:nvPr/>
        </p:nvCxnSpPr>
        <p:spPr>
          <a:xfrm>
            <a:off x="6687197" y="3750220"/>
            <a:ext cx="0" cy="1225659"/>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cxnSp>
        <p:nvCxnSpPr>
          <p:cNvPr id="28" name="Straight Connector 28">
            <a:extLst>
              <a:ext uri="{FF2B5EF4-FFF2-40B4-BE49-F238E27FC236}">
                <a16:creationId xmlns:a16="http://schemas.microsoft.com/office/drawing/2014/main" xmlns="" id="{DA724AA1-4C4B-40C3-8917-6464B3AA2EB1}"/>
              </a:ext>
            </a:extLst>
          </p:cNvPr>
          <p:cNvCxnSpPr>
            <a:cxnSpLocks/>
          </p:cNvCxnSpPr>
          <p:nvPr/>
        </p:nvCxnSpPr>
        <p:spPr>
          <a:xfrm>
            <a:off x="9181542" y="3750220"/>
            <a:ext cx="0" cy="1225659"/>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grpSp>
        <p:nvGrpSpPr>
          <p:cNvPr id="36" name="קבוצה 35">
            <a:extLst>
              <a:ext uri="{FF2B5EF4-FFF2-40B4-BE49-F238E27FC236}">
                <a16:creationId xmlns:a16="http://schemas.microsoft.com/office/drawing/2014/main" xmlns="" id="{2D7F7115-A58D-445F-9714-3DD23592381F}"/>
              </a:ext>
            </a:extLst>
          </p:cNvPr>
          <p:cNvGrpSpPr/>
          <p:nvPr/>
        </p:nvGrpSpPr>
        <p:grpSpPr>
          <a:xfrm>
            <a:off x="4976978" y="5334286"/>
            <a:ext cx="523232" cy="477028"/>
            <a:chOff x="4581525" y="6176963"/>
            <a:chExt cx="665163" cy="606426"/>
          </a:xfrm>
          <a:solidFill>
            <a:schemeClr val="bg1"/>
          </a:solidFill>
        </p:grpSpPr>
        <p:sp>
          <p:nvSpPr>
            <p:cNvPr id="10" name="Freeform 5">
              <a:extLst>
                <a:ext uri="{FF2B5EF4-FFF2-40B4-BE49-F238E27FC236}">
                  <a16:creationId xmlns:a16="http://schemas.microsoft.com/office/drawing/2014/main" xmlns="" id="{28A6D52C-E738-44F5-B636-36B7BD7CD65B}"/>
                </a:ext>
              </a:extLst>
            </p:cNvPr>
            <p:cNvSpPr>
              <a:spLocks/>
            </p:cNvSpPr>
            <p:nvPr/>
          </p:nvSpPr>
          <p:spPr bwMode="auto">
            <a:xfrm>
              <a:off x="4581525" y="6238876"/>
              <a:ext cx="665163" cy="436563"/>
            </a:xfrm>
            <a:custGeom>
              <a:avLst/>
              <a:gdLst>
                <a:gd name="T0" fmla="*/ 162 w 174"/>
                <a:gd name="T1" fmla="*/ 114 h 114"/>
                <a:gd name="T2" fmla="*/ 12 w 174"/>
                <a:gd name="T3" fmla="*/ 114 h 114"/>
                <a:gd name="T4" fmla="*/ 0 w 174"/>
                <a:gd name="T5" fmla="*/ 103 h 114"/>
                <a:gd name="T6" fmla="*/ 0 w 174"/>
                <a:gd name="T7" fmla="*/ 12 h 114"/>
                <a:gd name="T8" fmla="*/ 12 w 174"/>
                <a:gd name="T9" fmla="*/ 0 h 114"/>
                <a:gd name="T10" fmla="*/ 15 w 174"/>
                <a:gd name="T11" fmla="*/ 0 h 114"/>
                <a:gd name="T12" fmla="*/ 18 w 174"/>
                <a:gd name="T13" fmla="*/ 3 h 114"/>
                <a:gd name="T14" fmla="*/ 15 w 174"/>
                <a:gd name="T15" fmla="*/ 6 h 114"/>
                <a:gd name="T16" fmla="*/ 12 w 174"/>
                <a:gd name="T17" fmla="*/ 6 h 114"/>
                <a:gd name="T18" fmla="*/ 6 w 174"/>
                <a:gd name="T19" fmla="*/ 12 h 114"/>
                <a:gd name="T20" fmla="*/ 6 w 174"/>
                <a:gd name="T21" fmla="*/ 103 h 114"/>
                <a:gd name="T22" fmla="*/ 12 w 174"/>
                <a:gd name="T23" fmla="*/ 108 h 114"/>
                <a:gd name="T24" fmla="*/ 162 w 174"/>
                <a:gd name="T25" fmla="*/ 108 h 114"/>
                <a:gd name="T26" fmla="*/ 168 w 174"/>
                <a:gd name="T27" fmla="*/ 103 h 114"/>
                <a:gd name="T28" fmla="*/ 168 w 174"/>
                <a:gd name="T29" fmla="*/ 12 h 114"/>
                <a:gd name="T30" fmla="*/ 162 w 174"/>
                <a:gd name="T31" fmla="*/ 6 h 114"/>
                <a:gd name="T32" fmla="*/ 107 w 174"/>
                <a:gd name="T33" fmla="*/ 6 h 114"/>
                <a:gd name="T34" fmla="*/ 104 w 174"/>
                <a:gd name="T35" fmla="*/ 3 h 114"/>
                <a:gd name="T36" fmla="*/ 107 w 174"/>
                <a:gd name="T37" fmla="*/ 0 h 114"/>
                <a:gd name="T38" fmla="*/ 162 w 174"/>
                <a:gd name="T39" fmla="*/ 0 h 114"/>
                <a:gd name="T40" fmla="*/ 174 w 174"/>
                <a:gd name="T41" fmla="*/ 12 h 114"/>
                <a:gd name="T42" fmla="*/ 174 w 174"/>
                <a:gd name="T43" fmla="*/ 103 h 114"/>
                <a:gd name="T44" fmla="*/ 162 w 174"/>
                <a:gd name="T45"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4" h="114">
                  <a:moveTo>
                    <a:pt x="162" y="114"/>
                  </a:moveTo>
                  <a:cubicBezTo>
                    <a:pt x="12" y="114"/>
                    <a:pt x="12" y="114"/>
                    <a:pt x="12" y="114"/>
                  </a:cubicBezTo>
                  <a:cubicBezTo>
                    <a:pt x="5" y="114"/>
                    <a:pt x="0" y="109"/>
                    <a:pt x="0" y="103"/>
                  </a:cubicBezTo>
                  <a:cubicBezTo>
                    <a:pt x="0" y="12"/>
                    <a:pt x="0" y="12"/>
                    <a:pt x="0" y="12"/>
                  </a:cubicBezTo>
                  <a:cubicBezTo>
                    <a:pt x="0" y="6"/>
                    <a:pt x="5" y="0"/>
                    <a:pt x="12" y="0"/>
                  </a:cubicBezTo>
                  <a:cubicBezTo>
                    <a:pt x="15" y="0"/>
                    <a:pt x="15" y="0"/>
                    <a:pt x="15" y="0"/>
                  </a:cubicBezTo>
                  <a:cubicBezTo>
                    <a:pt x="17" y="0"/>
                    <a:pt x="18" y="2"/>
                    <a:pt x="18" y="3"/>
                  </a:cubicBezTo>
                  <a:cubicBezTo>
                    <a:pt x="18" y="5"/>
                    <a:pt x="17" y="6"/>
                    <a:pt x="15" y="6"/>
                  </a:cubicBezTo>
                  <a:cubicBezTo>
                    <a:pt x="12" y="6"/>
                    <a:pt x="12" y="6"/>
                    <a:pt x="12" y="6"/>
                  </a:cubicBezTo>
                  <a:cubicBezTo>
                    <a:pt x="9" y="6"/>
                    <a:pt x="6" y="9"/>
                    <a:pt x="6" y="12"/>
                  </a:cubicBezTo>
                  <a:cubicBezTo>
                    <a:pt x="6" y="103"/>
                    <a:pt x="6" y="103"/>
                    <a:pt x="6" y="103"/>
                  </a:cubicBezTo>
                  <a:cubicBezTo>
                    <a:pt x="6" y="106"/>
                    <a:pt x="9" y="108"/>
                    <a:pt x="12" y="108"/>
                  </a:cubicBezTo>
                  <a:cubicBezTo>
                    <a:pt x="162" y="108"/>
                    <a:pt x="162" y="108"/>
                    <a:pt x="162" y="108"/>
                  </a:cubicBezTo>
                  <a:cubicBezTo>
                    <a:pt x="165" y="108"/>
                    <a:pt x="168" y="106"/>
                    <a:pt x="168" y="103"/>
                  </a:cubicBezTo>
                  <a:cubicBezTo>
                    <a:pt x="168" y="12"/>
                    <a:pt x="168" y="12"/>
                    <a:pt x="168" y="12"/>
                  </a:cubicBezTo>
                  <a:cubicBezTo>
                    <a:pt x="168" y="9"/>
                    <a:pt x="165" y="6"/>
                    <a:pt x="162" y="6"/>
                  </a:cubicBezTo>
                  <a:cubicBezTo>
                    <a:pt x="107" y="6"/>
                    <a:pt x="107" y="6"/>
                    <a:pt x="107" y="6"/>
                  </a:cubicBezTo>
                  <a:cubicBezTo>
                    <a:pt x="105" y="6"/>
                    <a:pt x="104" y="5"/>
                    <a:pt x="104" y="3"/>
                  </a:cubicBezTo>
                  <a:cubicBezTo>
                    <a:pt x="104" y="2"/>
                    <a:pt x="105" y="0"/>
                    <a:pt x="107" y="0"/>
                  </a:cubicBezTo>
                  <a:cubicBezTo>
                    <a:pt x="162" y="0"/>
                    <a:pt x="162" y="0"/>
                    <a:pt x="162" y="0"/>
                  </a:cubicBezTo>
                  <a:cubicBezTo>
                    <a:pt x="169" y="0"/>
                    <a:pt x="174" y="6"/>
                    <a:pt x="174" y="12"/>
                  </a:cubicBezTo>
                  <a:cubicBezTo>
                    <a:pt x="174" y="103"/>
                    <a:pt x="174" y="103"/>
                    <a:pt x="174" y="103"/>
                  </a:cubicBezTo>
                  <a:cubicBezTo>
                    <a:pt x="174" y="109"/>
                    <a:pt x="169" y="114"/>
                    <a:pt x="162" y="11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4" name="Freeform 6">
              <a:extLst>
                <a:ext uri="{FF2B5EF4-FFF2-40B4-BE49-F238E27FC236}">
                  <a16:creationId xmlns:a16="http://schemas.microsoft.com/office/drawing/2014/main" xmlns="" id="{C12389C7-92FD-4CCB-94FF-8BE7B8F79690}"/>
                </a:ext>
              </a:extLst>
            </p:cNvPr>
            <p:cNvSpPr>
              <a:spLocks/>
            </p:cNvSpPr>
            <p:nvPr/>
          </p:nvSpPr>
          <p:spPr bwMode="auto">
            <a:xfrm>
              <a:off x="4581525" y="6575426"/>
              <a:ext cx="665163" cy="23813"/>
            </a:xfrm>
            <a:custGeom>
              <a:avLst/>
              <a:gdLst>
                <a:gd name="T0" fmla="*/ 171 w 174"/>
                <a:gd name="T1" fmla="*/ 6 h 6"/>
                <a:gd name="T2" fmla="*/ 3 w 174"/>
                <a:gd name="T3" fmla="*/ 6 h 6"/>
                <a:gd name="T4" fmla="*/ 0 w 174"/>
                <a:gd name="T5" fmla="*/ 3 h 6"/>
                <a:gd name="T6" fmla="*/ 3 w 174"/>
                <a:gd name="T7" fmla="*/ 0 h 6"/>
                <a:gd name="T8" fmla="*/ 171 w 174"/>
                <a:gd name="T9" fmla="*/ 0 h 6"/>
                <a:gd name="T10" fmla="*/ 174 w 174"/>
                <a:gd name="T11" fmla="*/ 3 h 6"/>
                <a:gd name="T12" fmla="*/ 171 w 17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74" h="6">
                  <a:moveTo>
                    <a:pt x="171" y="6"/>
                  </a:moveTo>
                  <a:cubicBezTo>
                    <a:pt x="3" y="6"/>
                    <a:pt x="3" y="6"/>
                    <a:pt x="3" y="6"/>
                  </a:cubicBezTo>
                  <a:cubicBezTo>
                    <a:pt x="1" y="6"/>
                    <a:pt x="0" y="5"/>
                    <a:pt x="0" y="3"/>
                  </a:cubicBezTo>
                  <a:cubicBezTo>
                    <a:pt x="0" y="2"/>
                    <a:pt x="1" y="0"/>
                    <a:pt x="3" y="0"/>
                  </a:cubicBezTo>
                  <a:cubicBezTo>
                    <a:pt x="171" y="0"/>
                    <a:pt x="171" y="0"/>
                    <a:pt x="171" y="0"/>
                  </a:cubicBezTo>
                  <a:cubicBezTo>
                    <a:pt x="173" y="0"/>
                    <a:pt x="174" y="2"/>
                    <a:pt x="174" y="3"/>
                  </a:cubicBezTo>
                  <a:cubicBezTo>
                    <a:pt x="174" y="5"/>
                    <a:pt x="173" y="6"/>
                    <a:pt x="17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6" name="Freeform 7">
              <a:extLst>
                <a:ext uri="{FF2B5EF4-FFF2-40B4-BE49-F238E27FC236}">
                  <a16:creationId xmlns:a16="http://schemas.microsoft.com/office/drawing/2014/main" xmlns="" id="{E3AD8E93-DD2C-4957-849D-5969F4534998}"/>
                </a:ext>
              </a:extLst>
            </p:cNvPr>
            <p:cNvSpPr>
              <a:spLocks/>
            </p:cNvSpPr>
            <p:nvPr/>
          </p:nvSpPr>
          <p:spPr bwMode="auto">
            <a:xfrm>
              <a:off x="4765675" y="6759576"/>
              <a:ext cx="296863" cy="23813"/>
            </a:xfrm>
            <a:custGeom>
              <a:avLst/>
              <a:gdLst>
                <a:gd name="T0" fmla="*/ 75 w 78"/>
                <a:gd name="T1" fmla="*/ 6 h 6"/>
                <a:gd name="T2" fmla="*/ 3 w 78"/>
                <a:gd name="T3" fmla="*/ 6 h 6"/>
                <a:gd name="T4" fmla="*/ 0 w 78"/>
                <a:gd name="T5" fmla="*/ 3 h 6"/>
                <a:gd name="T6" fmla="*/ 3 w 78"/>
                <a:gd name="T7" fmla="*/ 0 h 6"/>
                <a:gd name="T8" fmla="*/ 75 w 78"/>
                <a:gd name="T9" fmla="*/ 0 h 6"/>
                <a:gd name="T10" fmla="*/ 78 w 78"/>
                <a:gd name="T11" fmla="*/ 3 h 6"/>
                <a:gd name="T12" fmla="*/ 75 w 7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78" h="6">
                  <a:moveTo>
                    <a:pt x="75" y="6"/>
                  </a:moveTo>
                  <a:cubicBezTo>
                    <a:pt x="3" y="6"/>
                    <a:pt x="3" y="6"/>
                    <a:pt x="3" y="6"/>
                  </a:cubicBezTo>
                  <a:cubicBezTo>
                    <a:pt x="1" y="6"/>
                    <a:pt x="0" y="5"/>
                    <a:pt x="0" y="3"/>
                  </a:cubicBezTo>
                  <a:cubicBezTo>
                    <a:pt x="0" y="2"/>
                    <a:pt x="1" y="0"/>
                    <a:pt x="3" y="0"/>
                  </a:cubicBezTo>
                  <a:cubicBezTo>
                    <a:pt x="75" y="0"/>
                    <a:pt x="75" y="0"/>
                    <a:pt x="75" y="0"/>
                  </a:cubicBezTo>
                  <a:cubicBezTo>
                    <a:pt x="77" y="0"/>
                    <a:pt x="78" y="2"/>
                    <a:pt x="78" y="3"/>
                  </a:cubicBezTo>
                  <a:cubicBezTo>
                    <a:pt x="78" y="5"/>
                    <a:pt x="77" y="6"/>
                    <a:pt x="7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18" name="Freeform 8">
              <a:extLst>
                <a:ext uri="{FF2B5EF4-FFF2-40B4-BE49-F238E27FC236}">
                  <a16:creationId xmlns:a16="http://schemas.microsoft.com/office/drawing/2014/main" xmlns="" id="{221357E9-5F02-4C73-A4DD-7F5774E54016}"/>
                </a:ext>
              </a:extLst>
            </p:cNvPr>
            <p:cNvSpPr>
              <a:spLocks/>
            </p:cNvSpPr>
            <p:nvPr/>
          </p:nvSpPr>
          <p:spPr bwMode="auto">
            <a:xfrm>
              <a:off x="4814888" y="6651626"/>
              <a:ext cx="65088" cy="127000"/>
            </a:xfrm>
            <a:custGeom>
              <a:avLst/>
              <a:gdLst>
                <a:gd name="T0" fmla="*/ 3 w 17"/>
                <a:gd name="T1" fmla="*/ 33 h 33"/>
                <a:gd name="T2" fmla="*/ 0 w 17"/>
                <a:gd name="T3" fmla="*/ 31 h 33"/>
                <a:gd name="T4" fmla="*/ 1 w 17"/>
                <a:gd name="T5" fmla="*/ 27 h 33"/>
                <a:gd name="T6" fmla="*/ 10 w 17"/>
                <a:gd name="T7" fmla="*/ 21 h 33"/>
                <a:gd name="T8" fmla="*/ 11 w 17"/>
                <a:gd name="T9" fmla="*/ 18 h 33"/>
                <a:gd name="T10" fmla="*/ 11 w 17"/>
                <a:gd name="T11" fmla="*/ 3 h 33"/>
                <a:gd name="T12" fmla="*/ 14 w 17"/>
                <a:gd name="T13" fmla="*/ 0 h 33"/>
                <a:gd name="T14" fmla="*/ 14 w 17"/>
                <a:gd name="T15" fmla="*/ 0 h 33"/>
                <a:gd name="T16" fmla="*/ 17 w 17"/>
                <a:gd name="T17" fmla="*/ 3 h 33"/>
                <a:gd name="T18" fmla="*/ 17 w 17"/>
                <a:gd name="T19" fmla="*/ 18 h 33"/>
                <a:gd name="T20" fmla="*/ 13 w 17"/>
                <a:gd name="T21" fmla="*/ 26 h 33"/>
                <a:gd name="T22" fmla="*/ 5 w 17"/>
                <a:gd name="T23" fmla="*/ 32 h 33"/>
                <a:gd name="T24" fmla="*/ 3 w 17"/>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3">
                  <a:moveTo>
                    <a:pt x="3" y="33"/>
                  </a:moveTo>
                  <a:cubicBezTo>
                    <a:pt x="2" y="33"/>
                    <a:pt x="1" y="32"/>
                    <a:pt x="0" y="31"/>
                  </a:cubicBezTo>
                  <a:cubicBezTo>
                    <a:pt x="0" y="30"/>
                    <a:pt x="0" y="28"/>
                    <a:pt x="1" y="27"/>
                  </a:cubicBezTo>
                  <a:cubicBezTo>
                    <a:pt x="10" y="21"/>
                    <a:pt x="10" y="21"/>
                    <a:pt x="10" y="21"/>
                  </a:cubicBezTo>
                  <a:cubicBezTo>
                    <a:pt x="10" y="21"/>
                    <a:pt x="11" y="19"/>
                    <a:pt x="11" y="18"/>
                  </a:cubicBezTo>
                  <a:cubicBezTo>
                    <a:pt x="11" y="3"/>
                    <a:pt x="11" y="3"/>
                    <a:pt x="11" y="3"/>
                  </a:cubicBezTo>
                  <a:cubicBezTo>
                    <a:pt x="11" y="2"/>
                    <a:pt x="12" y="0"/>
                    <a:pt x="14" y="0"/>
                  </a:cubicBezTo>
                  <a:cubicBezTo>
                    <a:pt x="14" y="0"/>
                    <a:pt x="14" y="0"/>
                    <a:pt x="14" y="0"/>
                  </a:cubicBezTo>
                  <a:cubicBezTo>
                    <a:pt x="16" y="0"/>
                    <a:pt x="17" y="2"/>
                    <a:pt x="17" y="3"/>
                  </a:cubicBezTo>
                  <a:cubicBezTo>
                    <a:pt x="17" y="18"/>
                    <a:pt x="17" y="18"/>
                    <a:pt x="17" y="18"/>
                  </a:cubicBezTo>
                  <a:cubicBezTo>
                    <a:pt x="17" y="21"/>
                    <a:pt x="16" y="24"/>
                    <a:pt x="13" y="26"/>
                  </a:cubicBezTo>
                  <a:cubicBezTo>
                    <a:pt x="5" y="32"/>
                    <a:pt x="5" y="32"/>
                    <a:pt x="5" y="32"/>
                  </a:cubicBezTo>
                  <a:cubicBezTo>
                    <a:pt x="4" y="32"/>
                    <a:pt x="4" y="33"/>
                    <a:pt x="3"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1" name="Freeform 9">
              <a:extLst>
                <a:ext uri="{FF2B5EF4-FFF2-40B4-BE49-F238E27FC236}">
                  <a16:creationId xmlns:a16="http://schemas.microsoft.com/office/drawing/2014/main" xmlns="" id="{9C578967-B673-45AE-AD1C-2F4E2B1478AE}"/>
                </a:ext>
              </a:extLst>
            </p:cNvPr>
            <p:cNvSpPr>
              <a:spLocks/>
            </p:cNvSpPr>
            <p:nvPr/>
          </p:nvSpPr>
          <p:spPr bwMode="auto">
            <a:xfrm>
              <a:off x="4948238" y="6651626"/>
              <a:ext cx="65088" cy="127000"/>
            </a:xfrm>
            <a:custGeom>
              <a:avLst/>
              <a:gdLst>
                <a:gd name="T0" fmla="*/ 14 w 17"/>
                <a:gd name="T1" fmla="*/ 33 h 33"/>
                <a:gd name="T2" fmla="*/ 12 w 17"/>
                <a:gd name="T3" fmla="*/ 32 h 33"/>
                <a:gd name="T4" fmla="*/ 4 w 17"/>
                <a:gd name="T5" fmla="*/ 26 h 33"/>
                <a:gd name="T6" fmla="*/ 0 w 17"/>
                <a:gd name="T7" fmla="*/ 18 h 33"/>
                <a:gd name="T8" fmla="*/ 0 w 17"/>
                <a:gd name="T9" fmla="*/ 3 h 33"/>
                <a:gd name="T10" fmla="*/ 3 w 17"/>
                <a:gd name="T11" fmla="*/ 0 h 33"/>
                <a:gd name="T12" fmla="*/ 3 w 17"/>
                <a:gd name="T13" fmla="*/ 0 h 33"/>
                <a:gd name="T14" fmla="*/ 6 w 17"/>
                <a:gd name="T15" fmla="*/ 3 h 33"/>
                <a:gd name="T16" fmla="*/ 6 w 17"/>
                <a:gd name="T17" fmla="*/ 18 h 33"/>
                <a:gd name="T18" fmla="*/ 7 w 17"/>
                <a:gd name="T19" fmla="*/ 21 h 33"/>
                <a:gd name="T20" fmla="*/ 16 w 17"/>
                <a:gd name="T21" fmla="*/ 27 h 33"/>
                <a:gd name="T22" fmla="*/ 17 w 17"/>
                <a:gd name="T23" fmla="*/ 31 h 33"/>
                <a:gd name="T24" fmla="*/ 14 w 17"/>
                <a:gd name="T2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33">
                  <a:moveTo>
                    <a:pt x="14" y="33"/>
                  </a:moveTo>
                  <a:cubicBezTo>
                    <a:pt x="13" y="33"/>
                    <a:pt x="13" y="32"/>
                    <a:pt x="12" y="32"/>
                  </a:cubicBezTo>
                  <a:cubicBezTo>
                    <a:pt x="4" y="26"/>
                    <a:pt x="4" y="26"/>
                    <a:pt x="4" y="26"/>
                  </a:cubicBezTo>
                  <a:cubicBezTo>
                    <a:pt x="1" y="24"/>
                    <a:pt x="0" y="21"/>
                    <a:pt x="0" y="18"/>
                  </a:cubicBezTo>
                  <a:cubicBezTo>
                    <a:pt x="0" y="3"/>
                    <a:pt x="0" y="3"/>
                    <a:pt x="0" y="3"/>
                  </a:cubicBezTo>
                  <a:cubicBezTo>
                    <a:pt x="0" y="2"/>
                    <a:pt x="1" y="0"/>
                    <a:pt x="3" y="0"/>
                  </a:cubicBezTo>
                  <a:cubicBezTo>
                    <a:pt x="3" y="0"/>
                    <a:pt x="3" y="0"/>
                    <a:pt x="3" y="0"/>
                  </a:cubicBezTo>
                  <a:cubicBezTo>
                    <a:pt x="5" y="0"/>
                    <a:pt x="6" y="2"/>
                    <a:pt x="6" y="3"/>
                  </a:cubicBezTo>
                  <a:cubicBezTo>
                    <a:pt x="6" y="18"/>
                    <a:pt x="6" y="18"/>
                    <a:pt x="6" y="18"/>
                  </a:cubicBezTo>
                  <a:cubicBezTo>
                    <a:pt x="6" y="19"/>
                    <a:pt x="7" y="21"/>
                    <a:pt x="7" y="21"/>
                  </a:cubicBezTo>
                  <a:cubicBezTo>
                    <a:pt x="16" y="27"/>
                    <a:pt x="16" y="27"/>
                    <a:pt x="16" y="27"/>
                  </a:cubicBezTo>
                  <a:cubicBezTo>
                    <a:pt x="17" y="28"/>
                    <a:pt x="17" y="30"/>
                    <a:pt x="17" y="31"/>
                  </a:cubicBezTo>
                  <a:cubicBezTo>
                    <a:pt x="16" y="32"/>
                    <a:pt x="15" y="33"/>
                    <a:pt x="14" y="3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22" name="Freeform 10">
              <a:extLst>
                <a:ext uri="{FF2B5EF4-FFF2-40B4-BE49-F238E27FC236}">
                  <a16:creationId xmlns:a16="http://schemas.microsoft.com/office/drawing/2014/main" xmlns="" id="{0408A097-48C2-4AF8-846D-05CD9D6836B8}"/>
                </a:ext>
              </a:extLst>
            </p:cNvPr>
            <p:cNvSpPr>
              <a:spLocks noEditPoints="1"/>
            </p:cNvSpPr>
            <p:nvPr/>
          </p:nvSpPr>
          <p:spPr bwMode="auto">
            <a:xfrm>
              <a:off x="4657725" y="6176963"/>
              <a:ext cx="298450" cy="298450"/>
            </a:xfrm>
            <a:custGeom>
              <a:avLst/>
              <a:gdLst>
                <a:gd name="T0" fmla="*/ 34 w 78"/>
                <a:gd name="T1" fmla="*/ 78 h 78"/>
                <a:gd name="T2" fmla="*/ 31 w 78"/>
                <a:gd name="T3" fmla="*/ 75 h 78"/>
                <a:gd name="T4" fmla="*/ 20 w 78"/>
                <a:gd name="T5" fmla="*/ 70 h 78"/>
                <a:gd name="T6" fmla="*/ 15 w 78"/>
                <a:gd name="T7" fmla="*/ 71 h 78"/>
                <a:gd name="T8" fmla="*/ 7 w 78"/>
                <a:gd name="T9" fmla="*/ 60 h 78"/>
                <a:gd name="T10" fmla="*/ 9 w 78"/>
                <a:gd name="T11" fmla="*/ 52 h 78"/>
                <a:gd name="T12" fmla="*/ 2 w 78"/>
                <a:gd name="T13" fmla="*/ 47 h 78"/>
                <a:gd name="T14" fmla="*/ 0 w 78"/>
                <a:gd name="T15" fmla="*/ 34 h 78"/>
                <a:gd name="T16" fmla="*/ 4 w 78"/>
                <a:gd name="T17" fmla="*/ 31 h 78"/>
                <a:gd name="T18" fmla="*/ 8 w 78"/>
                <a:gd name="T19" fmla="*/ 20 h 78"/>
                <a:gd name="T20" fmla="*/ 8 w 78"/>
                <a:gd name="T21" fmla="*/ 15 h 78"/>
                <a:gd name="T22" fmla="*/ 19 w 78"/>
                <a:gd name="T23" fmla="*/ 8 h 78"/>
                <a:gd name="T24" fmla="*/ 26 w 78"/>
                <a:gd name="T25" fmla="*/ 9 h 78"/>
                <a:gd name="T26" fmla="*/ 31 w 78"/>
                <a:gd name="T27" fmla="*/ 3 h 78"/>
                <a:gd name="T28" fmla="*/ 44 w 78"/>
                <a:gd name="T29" fmla="*/ 0 h 78"/>
                <a:gd name="T30" fmla="*/ 47 w 78"/>
                <a:gd name="T31" fmla="*/ 4 h 78"/>
                <a:gd name="T32" fmla="*/ 58 w 78"/>
                <a:gd name="T33" fmla="*/ 8 h 78"/>
                <a:gd name="T34" fmla="*/ 63 w 78"/>
                <a:gd name="T35" fmla="*/ 8 h 78"/>
                <a:gd name="T36" fmla="*/ 71 w 78"/>
                <a:gd name="T37" fmla="*/ 19 h 78"/>
                <a:gd name="T38" fmla="*/ 69 w 78"/>
                <a:gd name="T39" fmla="*/ 27 h 78"/>
                <a:gd name="T40" fmla="*/ 76 w 78"/>
                <a:gd name="T41" fmla="*/ 31 h 78"/>
                <a:gd name="T42" fmla="*/ 78 w 78"/>
                <a:gd name="T43" fmla="*/ 44 h 78"/>
                <a:gd name="T44" fmla="*/ 74 w 78"/>
                <a:gd name="T45" fmla="*/ 48 h 78"/>
                <a:gd name="T46" fmla="*/ 70 w 78"/>
                <a:gd name="T47" fmla="*/ 58 h 78"/>
                <a:gd name="T48" fmla="*/ 70 w 78"/>
                <a:gd name="T49" fmla="*/ 63 h 78"/>
                <a:gd name="T50" fmla="*/ 59 w 78"/>
                <a:gd name="T51" fmla="*/ 71 h 78"/>
                <a:gd name="T52" fmla="*/ 52 w 78"/>
                <a:gd name="T53" fmla="*/ 70 h 78"/>
                <a:gd name="T54" fmla="*/ 47 w 78"/>
                <a:gd name="T55" fmla="*/ 76 h 78"/>
                <a:gd name="T56" fmla="*/ 36 w 78"/>
                <a:gd name="T57" fmla="*/ 72 h 78"/>
                <a:gd name="T58" fmla="*/ 49 w 78"/>
                <a:gd name="T59" fmla="*/ 64 h 78"/>
                <a:gd name="T60" fmla="*/ 64 w 78"/>
                <a:gd name="T61" fmla="*/ 61 h 78"/>
                <a:gd name="T62" fmla="*/ 72 w 78"/>
                <a:gd name="T63" fmla="*/ 42 h 78"/>
                <a:gd name="T64" fmla="*/ 64 w 78"/>
                <a:gd name="T65" fmla="*/ 29 h 78"/>
                <a:gd name="T66" fmla="*/ 60 w 78"/>
                <a:gd name="T67" fmla="*/ 14 h 78"/>
                <a:gd name="T68" fmla="*/ 42 w 78"/>
                <a:gd name="T69" fmla="*/ 6 h 78"/>
                <a:gd name="T70" fmla="*/ 29 w 78"/>
                <a:gd name="T71" fmla="*/ 14 h 78"/>
                <a:gd name="T72" fmla="*/ 14 w 78"/>
                <a:gd name="T73" fmla="*/ 18 h 78"/>
                <a:gd name="T74" fmla="*/ 6 w 78"/>
                <a:gd name="T75" fmla="*/ 37 h 78"/>
                <a:gd name="T76" fmla="*/ 14 w 78"/>
                <a:gd name="T77" fmla="*/ 50 h 78"/>
                <a:gd name="T78" fmla="*/ 18 w 78"/>
                <a:gd name="T79" fmla="*/ 65 h 78"/>
                <a:gd name="T80" fmla="*/ 36 w 78"/>
                <a:gd name="T81" fmla="*/ 72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8" h="78">
                  <a:moveTo>
                    <a:pt x="44" y="78"/>
                  </a:moveTo>
                  <a:cubicBezTo>
                    <a:pt x="34" y="78"/>
                    <a:pt x="34" y="78"/>
                    <a:pt x="34" y="78"/>
                  </a:cubicBezTo>
                  <a:cubicBezTo>
                    <a:pt x="33" y="78"/>
                    <a:pt x="31" y="77"/>
                    <a:pt x="31" y="76"/>
                  </a:cubicBezTo>
                  <a:cubicBezTo>
                    <a:pt x="31" y="75"/>
                    <a:pt x="31" y="75"/>
                    <a:pt x="31" y="75"/>
                  </a:cubicBezTo>
                  <a:cubicBezTo>
                    <a:pt x="30" y="72"/>
                    <a:pt x="29" y="71"/>
                    <a:pt x="26" y="70"/>
                  </a:cubicBezTo>
                  <a:cubicBezTo>
                    <a:pt x="24" y="69"/>
                    <a:pt x="22" y="69"/>
                    <a:pt x="20" y="70"/>
                  </a:cubicBezTo>
                  <a:cubicBezTo>
                    <a:pt x="19" y="71"/>
                    <a:pt x="19" y="71"/>
                    <a:pt x="19" y="71"/>
                  </a:cubicBezTo>
                  <a:cubicBezTo>
                    <a:pt x="17" y="72"/>
                    <a:pt x="16" y="71"/>
                    <a:pt x="15" y="71"/>
                  </a:cubicBezTo>
                  <a:cubicBezTo>
                    <a:pt x="8" y="63"/>
                    <a:pt x="8" y="63"/>
                    <a:pt x="8" y="63"/>
                  </a:cubicBezTo>
                  <a:cubicBezTo>
                    <a:pt x="7" y="62"/>
                    <a:pt x="7" y="61"/>
                    <a:pt x="7" y="60"/>
                  </a:cubicBezTo>
                  <a:cubicBezTo>
                    <a:pt x="8" y="58"/>
                    <a:pt x="8" y="58"/>
                    <a:pt x="8" y="58"/>
                  </a:cubicBezTo>
                  <a:cubicBezTo>
                    <a:pt x="9" y="57"/>
                    <a:pt x="9" y="54"/>
                    <a:pt x="9" y="52"/>
                  </a:cubicBezTo>
                  <a:cubicBezTo>
                    <a:pt x="8" y="50"/>
                    <a:pt x="6" y="48"/>
                    <a:pt x="4" y="48"/>
                  </a:cubicBezTo>
                  <a:cubicBezTo>
                    <a:pt x="2" y="47"/>
                    <a:pt x="2" y="47"/>
                    <a:pt x="2" y="47"/>
                  </a:cubicBezTo>
                  <a:cubicBezTo>
                    <a:pt x="1" y="47"/>
                    <a:pt x="0" y="46"/>
                    <a:pt x="0" y="44"/>
                  </a:cubicBezTo>
                  <a:cubicBezTo>
                    <a:pt x="0" y="34"/>
                    <a:pt x="0" y="34"/>
                    <a:pt x="0" y="34"/>
                  </a:cubicBezTo>
                  <a:cubicBezTo>
                    <a:pt x="0" y="33"/>
                    <a:pt x="1" y="32"/>
                    <a:pt x="2" y="31"/>
                  </a:cubicBezTo>
                  <a:cubicBezTo>
                    <a:pt x="4" y="31"/>
                    <a:pt x="4" y="31"/>
                    <a:pt x="4" y="31"/>
                  </a:cubicBezTo>
                  <a:cubicBezTo>
                    <a:pt x="6" y="30"/>
                    <a:pt x="8" y="29"/>
                    <a:pt x="9" y="27"/>
                  </a:cubicBezTo>
                  <a:cubicBezTo>
                    <a:pt x="9" y="25"/>
                    <a:pt x="9" y="22"/>
                    <a:pt x="8" y="20"/>
                  </a:cubicBezTo>
                  <a:cubicBezTo>
                    <a:pt x="7" y="19"/>
                    <a:pt x="7" y="19"/>
                    <a:pt x="7" y="19"/>
                  </a:cubicBezTo>
                  <a:cubicBezTo>
                    <a:pt x="7" y="18"/>
                    <a:pt x="7" y="16"/>
                    <a:pt x="8" y="15"/>
                  </a:cubicBezTo>
                  <a:cubicBezTo>
                    <a:pt x="15" y="8"/>
                    <a:pt x="15" y="8"/>
                    <a:pt x="15" y="8"/>
                  </a:cubicBezTo>
                  <a:cubicBezTo>
                    <a:pt x="16" y="7"/>
                    <a:pt x="17" y="7"/>
                    <a:pt x="19" y="8"/>
                  </a:cubicBezTo>
                  <a:cubicBezTo>
                    <a:pt x="20" y="8"/>
                    <a:pt x="20" y="8"/>
                    <a:pt x="20" y="8"/>
                  </a:cubicBezTo>
                  <a:cubicBezTo>
                    <a:pt x="22" y="10"/>
                    <a:pt x="24" y="10"/>
                    <a:pt x="26" y="9"/>
                  </a:cubicBezTo>
                  <a:cubicBezTo>
                    <a:pt x="29" y="8"/>
                    <a:pt x="30" y="6"/>
                    <a:pt x="31" y="4"/>
                  </a:cubicBezTo>
                  <a:cubicBezTo>
                    <a:pt x="31" y="3"/>
                    <a:pt x="31" y="3"/>
                    <a:pt x="31" y="3"/>
                  </a:cubicBezTo>
                  <a:cubicBezTo>
                    <a:pt x="31" y="1"/>
                    <a:pt x="33" y="0"/>
                    <a:pt x="34" y="0"/>
                  </a:cubicBezTo>
                  <a:cubicBezTo>
                    <a:pt x="44" y="0"/>
                    <a:pt x="44" y="0"/>
                    <a:pt x="44" y="0"/>
                  </a:cubicBezTo>
                  <a:cubicBezTo>
                    <a:pt x="45" y="0"/>
                    <a:pt x="47" y="1"/>
                    <a:pt x="47" y="3"/>
                  </a:cubicBezTo>
                  <a:cubicBezTo>
                    <a:pt x="47" y="4"/>
                    <a:pt x="47" y="4"/>
                    <a:pt x="47" y="4"/>
                  </a:cubicBezTo>
                  <a:cubicBezTo>
                    <a:pt x="48" y="6"/>
                    <a:pt x="49" y="8"/>
                    <a:pt x="52" y="9"/>
                  </a:cubicBezTo>
                  <a:cubicBezTo>
                    <a:pt x="54" y="10"/>
                    <a:pt x="56" y="10"/>
                    <a:pt x="58" y="8"/>
                  </a:cubicBezTo>
                  <a:cubicBezTo>
                    <a:pt x="59" y="8"/>
                    <a:pt x="59" y="8"/>
                    <a:pt x="59" y="8"/>
                  </a:cubicBezTo>
                  <a:cubicBezTo>
                    <a:pt x="61" y="7"/>
                    <a:pt x="62" y="7"/>
                    <a:pt x="63" y="8"/>
                  </a:cubicBezTo>
                  <a:cubicBezTo>
                    <a:pt x="70" y="15"/>
                    <a:pt x="70" y="15"/>
                    <a:pt x="70" y="15"/>
                  </a:cubicBezTo>
                  <a:cubicBezTo>
                    <a:pt x="71" y="16"/>
                    <a:pt x="71" y="18"/>
                    <a:pt x="71" y="19"/>
                  </a:cubicBezTo>
                  <a:cubicBezTo>
                    <a:pt x="70" y="20"/>
                    <a:pt x="70" y="20"/>
                    <a:pt x="70" y="20"/>
                  </a:cubicBezTo>
                  <a:cubicBezTo>
                    <a:pt x="69" y="22"/>
                    <a:pt x="69" y="25"/>
                    <a:pt x="69" y="27"/>
                  </a:cubicBezTo>
                  <a:cubicBezTo>
                    <a:pt x="70" y="29"/>
                    <a:pt x="72" y="30"/>
                    <a:pt x="74" y="31"/>
                  </a:cubicBezTo>
                  <a:cubicBezTo>
                    <a:pt x="76" y="31"/>
                    <a:pt x="76" y="31"/>
                    <a:pt x="76" y="31"/>
                  </a:cubicBezTo>
                  <a:cubicBezTo>
                    <a:pt x="77" y="32"/>
                    <a:pt x="78" y="33"/>
                    <a:pt x="78" y="34"/>
                  </a:cubicBezTo>
                  <a:cubicBezTo>
                    <a:pt x="78" y="44"/>
                    <a:pt x="78" y="44"/>
                    <a:pt x="78" y="44"/>
                  </a:cubicBezTo>
                  <a:cubicBezTo>
                    <a:pt x="78" y="46"/>
                    <a:pt x="77" y="47"/>
                    <a:pt x="76" y="47"/>
                  </a:cubicBezTo>
                  <a:cubicBezTo>
                    <a:pt x="74" y="48"/>
                    <a:pt x="74" y="48"/>
                    <a:pt x="74" y="48"/>
                  </a:cubicBezTo>
                  <a:cubicBezTo>
                    <a:pt x="72" y="48"/>
                    <a:pt x="70" y="50"/>
                    <a:pt x="69" y="52"/>
                  </a:cubicBezTo>
                  <a:cubicBezTo>
                    <a:pt x="69" y="54"/>
                    <a:pt x="69" y="56"/>
                    <a:pt x="70" y="58"/>
                  </a:cubicBezTo>
                  <a:cubicBezTo>
                    <a:pt x="71" y="60"/>
                    <a:pt x="71" y="60"/>
                    <a:pt x="71" y="60"/>
                  </a:cubicBezTo>
                  <a:cubicBezTo>
                    <a:pt x="71" y="61"/>
                    <a:pt x="71" y="62"/>
                    <a:pt x="70" y="63"/>
                  </a:cubicBezTo>
                  <a:cubicBezTo>
                    <a:pt x="63" y="71"/>
                    <a:pt x="63" y="71"/>
                    <a:pt x="63" y="71"/>
                  </a:cubicBezTo>
                  <a:cubicBezTo>
                    <a:pt x="62" y="71"/>
                    <a:pt x="61" y="72"/>
                    <a:pt x="59" y="71"/>
                  </a:cubicBezTo>
                  <a:cubicBezTo>
                    <a:pt x="58" y="70"/>
                    <a:pt x="58" y="70"/>
                    <a:pt x="58" y="70"/>
                  </a:cubicBezTo>
                  <a:cubicBezTo>
                    <a:pt x="56" y="69"/>
                    <a:pt x="54" y="69"/>
                    <a:pt x="52" y="70"/>
                  </a:cubicBezTo>
                  <a:cubicBezTo>
                    <a:pt x="49" y="71"/>
                    <a:pt x="48" y="72"/>
                    <a:pt x="47" y="75"/>
                  </a:cubicBezTo>
                  <a:cubicBezTo>
                    <a:pt x="47" y="76"/>
                    <a:pt x="47" y="76"/>
                    <a:pt x="47" y="76"/>
                  </a:cubicBezTo>
                  <a:cubicBezTo>
                    <a:pt x="47" y="77"/>
                    <a:pt x="45" y="78"/>
                    <a:pt x="44" y="78"/>
                  </a:cubicBezTo>
                  <a:close/>
                  <a:moveTo>
                    <a:pt x="36" y="72"/>
                  </a:moveTo>
                  <a:cubicBezTo>
                    <a:pt x="42" y="72"/>
                    <a:pt x="42" y="72"/>
                    <a:pt x="42" y="72"/>
                  </a:cubicBezTo>
                  <a:cubicBezTo>
                    <a:pt x="43" y="69"/>
                    <a:pt x="46" y="66"/>
                    <a:pt x="49" y="64"/>
                  </a:cubicBezTo>
                  <a:cubicBezTo>
                    <a:pt x="53" y="63"/>
                    <a:pt x="57" y="63"/>
                    <a:pt x="60" y="65"/>
                  </a:cubicBezTo>
                  <a:cubicBezTo>
                    <a:pt x="64" y="61"/>
                    <a:pt x="64" y="61"/>
                    <a:pt x="64" y="61"/>
                  </a:cubicBezTo>
                  <a:cubicBezTo>
                    <a:pt x="63" y="57"/>
                    <a:pt x="62" y="53"/>
                    <a:pt x="64" y="50"/>
                  </a:cubicBezTo>
                  <a:cubicBezTo>
                    <a:pt x="65" y="46"/>
                    <a:pt x="68" y="43"/>
                    <a:pt x="72" y="42"/>
                  </a:cubicBezTo>
                  <a:cubicBezTo>
                    <a:pt x="72" y="37"/>
                    <a:pt x="72" y="37"/>
                    <a:pt x="72" y="37"/>
                  </a:cubicBezTo>
                  <a:cubicBezTo>
                    <a:pt x="68" y="35"/>
                    <a:pt x="65" y="33"/>
                    <a:pt x="64" y="29"/>
                  </a:cubicBezTo>
                  <a:cubicBezTo>
                    <a:pt x="62" y="25"/>
                    <a:pt x="63" y="21"/>
                    <a:pt x="64" y="18"/>
                  </a:cubicBezTo>
                  <a:cubicBezTo>
                    <a:pt x="60" y="14"/>
                    <a:pt x="60" y="14"/>
                    <a:pt x="60" y="14"/>
                  </a:cubicBezTo>
                  <a:cubicBezTo>
                    <a:pt x="57" y="16"/>
                    <a:pt x="53" y="16"/>
                    <a:pt x="49" y="15"/>
                  </a:cubicBezTo>
                  <a:cubicBezTo>
                    <a:pt x="46" y="13"/>
                    <a:pt x="43" y="10"/>
                    <a:pt x="42" y="6"/>
                  </a:cubicBezTo>
                  <a:cubicBezTo>
                    <a:pt x="36" y="6"/>
                    <a:pt x="36" y="6"/>
                    <a:pt x="36" y="6"/>
                  </a:cubicBezTo>
                  <a:cubicBezTo>
                    <a:pt x="35" y="10"/>
                    <a:pt x="32" y="13"/>
                    <a:pt x="29" y="14"/>
                  </a:cubicBezTo>
                  <a:cubicBezTo>
                    <a:pt x="25" y="16"/>
                    <a:pt x="21" y="16"/>
                    <a:pt x="18" y="14"/>
                  </a:cubicBezTo>
                  <a:cubicBezTo>
                    <a:pt x="14" y="18"/>
                    <a:pt x="14" y="18"/>
                    <a:pt x="14" y="18"/>
                  </a:cubicBezTo>
                  <a:cubicBezTo>
                    <a:pt x="15" y="21"/>
                    <a:pt x="16" y="25"/>
                    <a:pt x="14" y="29"/>
                  </a:cubicBezTo>
                  <a:cubicBezTo>
                    <a:pt x="13" y="33"/>
                    <a:pt x="10" y="35"/>
                    <a:pt x="6" y="37"/>
                  </a:cubicBezTo>
                  <a:cubicBezTo>
                    <a:pt x="6" y="42"/>
                    <a:pt x="6" y="42"/>
                    <a:pt x="6" y="42"/>
                  </a:cubicBezTo>
                  <a:cubicBezTo>
                    <a:pt x="10" y="43"/>
                    <a:pt x="13" y="46"/>
                    <a:pt x="14" y="50"/>
                  </a:cubicBezTo>
                  <a:cubicBezTo>
                    <a:pt x="16" y="53"/>
                    <a:pt x="15" y="57"/>
                    <a:pt x="14" y="61"/>
                  </a:cubicBezTo>
                  <a:cubicBezTo>
                    <a:pt x="18" y="65"/>
                    <a:pt x="18" y="65"/>
                    <a:pt x="18" y="65"/>
                  </a:cubicBezTo>
                  <a:cubicBezTo>
                    <a:pt x="21" y="63"/>
                    <a:pt x="25" y="63"/>
                    <a:pt x="29" y="64"/>
                  </a:cubicBezTo>
                  <a:cubicBezTo>
                    <a:pt x="32" y="66"/>
                    <a:pt x="35" y="69"/>
                    <a:pt x="36" y="72"/>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0" name="Freeform 11">
              <a:extLst>
                <a:ext uri="{FF2B5EF4-FFF2-40B4-BE49-F238E27FC236}">
                  <a16:creationId xmlns:a16="http://schemas.microsoft.com/office/drawing/2014/main" xmlns="" id="{C410C4BD-C5B8-49FD-B18C-A5D32D6F8595}"/>
                </a:ext>
              </a:extLst>
            </p:cNvPr>
            <p:cNvSpPr>
              <a:spLocks/>
            </p:cNvSpPr>
            <p:nvPr/>
          </p:nvSpPr>
          <p:spPr bwMode="auto">
            <a:xfrm>
              <a:off x="4657725" y="6513513"/>
              <a:ext cx="53975" cy="23813"/>
            </a:xfrm>
            <a:custGeom>
              <a:avLst/>
              <a:gdLst>
                <a:gd name="T0" fmla="*/ 11 w 14"/>
                <a:gd name="T1" fmla="*/ 6 h 6"/>
                <a:gd name="T2" fmla="*/ 3 w 14"/>
                <a:gd name="T3" fmla="*/ 6 h 6"/>
                <a:gd name="T4" fmla="*/ 0 w 14"/>
                <a:gd name="T5" fmla="*/ 3 h 6"/>
                <a:gd name="T6" fmla="*/ 3 w 14"/>
                <a:gd name="T7" fmla="*/ 0 h 6"/>
                <a:gd name="T8" fmla="*/ 11 w 14"/>
                <a:gd name="T9" fmla="*/ 0 h 6"/>
                <a:gd name="T10" fmla="*/ 14 w 14"/>
                <a:gd name="T11" fmla="*/ 3 h 6"/>
                <a:gd name="T12" fmla="*/ 11 w 14"/>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4" h="6">
                  <a:moveTo>
                    <a:pt x="11" y="6"/>
                  </a:moveTo>
                  <a:cubicBezTo>
                    <a:pt x="3" y="6"/>
                    <a:pt x="3" y="6"/>
                    <a:pt x="3" y="6"/>
                  </a:cubicBezTo>
                  <a:cubicBezTo>
                    <a:pt x="1" y="6"/>
                    <a:pt x="0" y="5"/>
                    <a:pt x="0" y="3"/>
                  </a:cubicBezTo>
                  <a:cubicBezTo>
                    <a:pt x="0" y="2"/>
                    <a:pt x="1" y="0"/>
                    <a:pt x="3" y="0"/>
                  </a:cubicBezTo>
                  <a:cubicBezTo>
                    <a:pt x="11" y="0"/>
                    <a:pt x="11" y="0"/>
                    <a:pt x="11" y="0"/>
                  </a:cubicBezTo>
                  <a:cubicBezTo>
                    <a:pt x="13" y="0"/>
                    <a:pt x="14" y="2"/>
                    <a:pt x="14" y="3"/>
                  </a:cubicBezTo>
                  <a:cubicBezTo>
                    <a:pt x="14" y="5"/>
                    <a:pt x="13"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1" name="Freeform 12">
              <a:extLst>
                <a:ext uri="{FF2B5EF4-FFF2-40B4-BE49-F238E27FC236}">
                  <a16:creationId xmlns:a16="http://schemas.microsoft.com/office/drawing/2014/main" xmlns="" id="{55E66FE9-5B69-4CF9-AB4B-074647841721}"/>
                </a:ext>
              </a:extLst>
            </p:cNvPr>
            <p:cNvSpPr>
              <a:spLocks/>
            </p:cNvSpPr>
            <p:nvPr/>
          </p:nvSpPr>
          <p:spPr bwMode="auto">
            <a:xfrm>
              <a:off x="4733925" y="6513513"/>
              <a:ext cx="146050" cy="23813"/>
            </a:xfrm>
            <a:custGeom>
              <a:avLst/>
              <a:gdLst>
                <a:gd name="T0" fmla="*/ 35 w 38"/>
                <a:gd name="T1" fmla="*/ 6 h 6"/>
                <a:gd name="T2" fmla="*/ 3 w 38"/>
                <a:gd name="T3" fmla="*/ 6 h 6"/>
                <a:gd name="T4" fmla="*/ 0 w 38"/>
                <a:gd name="T5" fmla="*/ 3 h 6"/>
                <a:gd name="T6" fmla="*/ 3 w 38"/>
                <a:gd name="T7" fmla="*/ 0 h 6"/>
                <a:gd name="T8" fmla="*/ 35 w 38"/>
                <a:gd name="T9" fmla="*/ 0 h 6"/>
                <a:gd name="T10" fmla="*/ 38 w 38"/>
                <a:gd name="T11" fmla="*/ 3 h 6"/>
                <a:gd name="T12" fmla="*/ 35 w 38"/>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38" h="6">
                  <a:moveTo>
                    <a:pt x="35" y="6"/>
                  </a:moveTo>
                  <a:cubicBezTo>
                    <a:pt x="3" y="6"/>
                    <a:pt x="3" y="6"/>
                    <a:pt x="3" y="6"/>
                  </a:cubicBezTo>
                  <a:cubicBezTo>
                    <a:pt x="1" y="6"/>
                    <a:pt x="0" y="5"/>
                    <a:pt x="0" y="3"/>
                  </a:cubicBezTo>
                  <a:cubicBezTo>
                    <a:pt x="0" y="2"/>
                    <a:pt x="1" y="0"/>
                    <a:pt x="3" y="0"/>
                  </a:cubicBezTo>
                  <a:cubicBezTo>
                    <a:pt x="35" y="0"/>
                    <a:pt x="35" y="0"/>
                    <a:pt x="35" y="0"/>
                  </a:cubicBezTo>
                  <a:cubicBezTo>
                    <a:pt x="37" y="0"/>
                    <a:pt x="38" y="2"/>
                    <a:pt x="38" y="3"/>
                  </a:cubicBezTo>
                  <a:cubicBezTo>
                    <a:pt x="38" y="5"/>
                    <a:pt x="37" y="6"/>
                    <a:pt x="3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2" name="Freeform 13">
              <a:extLst>
                <a:ext uri="{FF2B5EF4-FFF2-40B4-BE49-F238E27FC236}">
                  <a16:creationId xmlns:a16="http://schemas.microsoft.com/office/drawing/2014/main" xmlns="" id="{0488BD80-4FBA-4DDA-9370-023821A4D598}"/>
                </a:ext>
              </a:extLst>
            </p:cNvPr>
            <p:cNvSpPr>
              <a:spLocks noEditPoints="1"/>
            </p:cNvSpPr>
            <p:nvPr/>
          </p:nvSpPr>
          <p:spPr bwMode="auto">
            <a:xfrm>
              <a:off x="4959350" y="6299201"/>
              <a:ext cx="246063" cy="241300"/>
            </a:xfrm>
            <a:custGeom>
              <a:avLst/>
              <a:gdLst>
                <a:gd name="T0" fmla="*/ 24 w 64"/>
                <a:gd name="T1" fmla="*/ 62 h 63"/>
                <a:gd name="T2" fmla="*/ 14 w 64"/>
                <a:gd name="T3" fmla="*/ 56 h 63"/>
                <a:gd name="T4" fmla="*/ 13 w 64"/>
                <a:gd name="T5" fmla="*/ 51 h 63"/>
                <a:gd name="T6" fmla="*/ 7 w 64"/>
                <a:gd name="T7" fmla="*/ 49 h 63"/>
                <a:gd name="T8" fmla="*/ 1 w 64"/>
                <a:gd name="T9" fmla="*/ 40 h 63"/>
                <a:gd name="T10" fmla="*/ 3 w 64"/>
                <a:gd name="T11" fmla="*/ 36 h 63"/>
                <a:gd name="T12" fmla="*/ 3 w 64"/>
                <a:gd name="T13" fmla="*/ 27 h 63"/>
                <a:gd name="T14" fmla="*/ 1 w 64"/>
                <a:gd name="T15" fmla="*/ 23 h 63"/>
                <a:gd name="T16" fmla="*/ 7 w 64"/>
                <a:gd name="T17" fmla="*/ 14 h 63"/>
                <a:gd name="T18" fmla="*/ 13 w 64"/>
                <a:gd name="T19" fmla="*/ 12 h 63"/>
                <a:gd name="T20" fmla="*/ 14 w 64"/>
                <a:gd name="T21" fmla="*/ 7 h 63"/>
                <a:gd name="T22" fmla="*/ 24 w 64"/>
                <a:gd name="T23" fmla="*/ 0 h 63"/>
                <a:gd name="T24" fmla="*/ 28 w 64"/>
                <a:gd name="T25" fmla="*/ 2 h 63"/>
                <a:gd name="T26" fmla="*/ 37 w 64"/>
                <a:gd name="T27" fmla="*/ 1 h 63"/>
                <a:gd name="T28" fmla="*/ 48 w 64"/>
                <a:gd name="T29" fmla="*/ 3 h 63"/>
                <a:gd name="T30" fmla="*/ 50 w 64"/>
                <a:gd name="T31" fmla="*/ 8 h 63"/>
                <a:gd name="T32" fmla="*/ 55 w 64"/>
                <a:gd name="T33" fmla="*/ 14 h 63"/>
                <a:gd name="T34" fmla="*/ 60 w 64"/>
                <a:gd name="T35" fmla="*/ 15 h 63"/>
                <a:gd name="T36" fmla="*/ 62 w 64"/>
                <a:gd name="T37" fmla="*/ 26 h 63"/>
                <a:gd name="T38" fmla="*/ 59 w 64"/>
                <a:gd name="T39" fmla="*/ 31 h 63"/>
                <a:gd name="T40" fmla="*/ 62 w 64"/>
                <a:gd name="T41" fmla="*/ 36 h 63"/>
                <a:gd name="T42" fmla="*/ 60 w 64"/>
                <a:gd name="T43" fmla="*/ 47 h 63"/>
                <a:gd name="T44" fmla="*/ 55 w 64"/>
                <a:gd name="T45" fmla="*/ 49 h 63"/>
                <a:gd name="T46" fmla="*/ 50 w 64"/>
                <a:gd name="T47" fmla="*/ 55 h 63"/>
                <a:gd name="T48" fmla="*/ 48 w 64"/>
                <a:gd name="T49" fmla="*/ 59 h 63"/>
                <a:gd name="T50" fmla="*/ 37 w 64"/>
                <a:gd name="T51" fmla="*/ 61 h 63"/>
                <a:gd name="T52" fmla="*/ 28 w 64"/>
                <a:gd name="T53" fmla="*/ 60 h 63"/>
                <a:gd name="T54" fmla="*/ 25 w 64"/>
                <a:gd name="T55" fmla="*/ 63 h 63"/>
                <a:gd name="T56" fmla="*/ 24 w 64"/>
                <a:gd name="T57" fmla="*/ 56 h 63"/>
                <a:gd name="T58" fmla="*/ 40 w 64"/>
                <a:gd name="T59" fmla="*/ 56 h 63"/>
                <a:gd name="T60" fmla="*/ 47 w 64"/>
                <a:gd name="T61" fmla="*/ 46 h 63"/>
                <a:gd name="T62" fmla="*/ 57 w 64"/>
                <a:gd name="T63" fmla="*/ 40 h 63"/>
                <a:gd name="T64" fmla="*/ 57 w 64"/>
                <a:gd name="T65" fmla="*/ 23 h 63"/>
                <a:gd name="T66" fmla="*/ 47 w 64"/>
                <a:gd name="T67" fmla="*/ 17 h 63"/>
                <a:gd name="T68" fmla="*/ 40 w 64"/>
                <a:gd name="T69" fmla="*/ 7 h 63"/>
                <a:gd name="T70" fmla="*/ 24 w 64"/>
                <a:gd name="T71" fmla="*/ 7 h 63"/>
                <a:gd name="T72" fmla="*/ 17 w 64"/>
                <a:gd name="T73" fmla="*/ 17 h 63"/>
                <a:gd name="T74" fmla="*/ 7 w 64"/>
                <a:gd name="T75" fmla="*/ 23 h 63"/>
                <a:gd name="T76" fmla="*/ 7 w 64"/>
                <a:gd name="T77" fmla="*/ 40 h 63"/>
                <a:gd name="T78" fmla="*/ 17 w 64"/>
                <a:gd name="T79" fmla="*/ 46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3">
                  <a:moveTo>
                    <a:pt x="25" y="63"/>
                  </a:moveTo>
                  <a:cubicBezTo>
                    <a:pt x="24" y="63"/>
                    <a:pt x="24" y="63"/>
                    <a:pt x="24" y="62"/>
                  </a:cubicBezTo>
                  <a:cubicBezTo>
                    <a:pt x="16" y="59"/>
                    <a:pt x="16" y="59"/>
                    <a:pt x="16" y="59"/>
                  </a:cubicBezTo>
                  <a:cubicBezTo>
                    <a:pt x="15" y="59"/>
                    <a:pt x="14" y="57"/>
                    <a:pt x="14" y="56"/>
                  </a:cubicBezTo>
                  <a:cubicBezTo>
                    <a:pt x="14" y="55"/>
                    <a:pt x="14" y="55"/>
                    <a:pt x="14" y="55"/>
                  </a:cubicBezTo>
                  <a:cubicBezTo>
                    <a:pt x="15" y="53"/>
                    <a:pt x="14" y="52"/>
                    <a:pt x="13" y="51"/>
                  </a:cubicBezTo>
                  <a:cubicBezTo>
                    <a:pt x="12" y="49"/>
                    <a:pt x="10" y="49"/>
                    <a:pt x="9" y="49"/>
                  </a:cubicBezTo>
                  <a:cubicBezTo>
                    <a:pt x="7" y="49"/>
                    <a:pt x="7" y="49"/>
                    <a:pt x="7" y="49"/>
                  </a:cubicBezTo>
                  <a:cubicBezTo>
                    <a:pt x="6" y="49"/>
                    <a:pt x="5" y="49"/>
                    <a:pt x="4" y="47"/>
                  </a:cubicBezTo>
                  <a:cubicBezTo>
                    <a:pt x="1" y="40"/>
                    <a:pt x="1" y="40"/>
                    <a:pt x="1" y="40"/>
                  </a:cubicBezTo>
                  <a:cubicBezTo>
                    <a:pt x="0" y="39"/>
                    <a:pt x="1" y="37"/>
                    <a:pt x="2" y="36"/>
                  </a:cubicBezTo>
                  <a:cubicBezTo>
                    <a:pt x="3" y="36"/>
                    <a:pt x="3" y="36"/>
                    <a:pt x="3" y="36"/>
                  </a:cubicBezTo>
                  <a:cubicBezTo>
                    <a:pt x="4" y="35"/>
                    <a:pt x="5" y="33"/>
                    <a:pt x="5" y="31"/>
                  </a:cubicBezTo>
                  <a:cubicBezTo>
                    <a:pt x="5" y="30"/>
                    <a:pt x="4" y="28"/>
                    <a:pt x="3" y="27"/>
                  </a:cubicBezTo>
                  <a:cubicBezTo>
                    <a:pt x="2" y="26"/>
                    <a:pt x="2" y="26"/>
                    <a:pt x="2" y="26"/>
                  </a:cubicBezTo>
                  <a:cubicBezTo>
                    <a:pt x="1" y="26"/>
                    <a:pt x="0" y="24"/>
                    <a:pt x="1" y="23"/>
                  </a:cubicBezTo>
                  <a:cubicBezTo>
                    <a:pt x="4" y="15"/>
                    <a:pt x="4" y="15"/>
                    <a:pt x="4" y="15"/>
                  </a:cubicBezTo>
                  <a:cubicBezTo>
                    <a:pt x="5" y="14"/>
                    <a:pt x="6" y="13"/>
                    <a:pt x="7" y="14"/>
                  </a:cubicBezTo>
                  <a:cubicBezTo>
                    <a:pt x="9" y="14"/>
                    <a:pt x="9" y="14"/>
                    <a:pt x="9" y="14"/>
                  </a:cubicBezTo>
                  <a:cubicBezTo>
                    <a:pt x="10" y="14"/>
                    <a:pt x="12" y="13"/>
                    <a:pt x="13" y="12"/>
                  </a:cubicBezTo>
                  <a:cubicBezTo>
                    <a:pt x="14" y="11"/>
                    <a:pt x="15" y="9"/>
                    <a:pt x="14" y="8"/>
                  </a:cubicBezTo>
                  <a:cubicBezTo>
                    <a:pt x="14" y="7"/>
                    <a:pt x="14" y="7"/>
                    <a:pt x="14" y="7"/>
                  </a:cubicBezTo>
                  <a:cubicBezTo>
                    <a:pt x="14" y="5"/>
                    <a:pt x="15" y="4"/>
                    <a:pt x="16" y="3"/>
                  </a:cubicBezTo>
                  <a:cubicBezTo>
                    <a:pt x="24" y="0"/>
                    <a:pt x="24" y="0"/>
                    <a:pt x="24" y="0"/>
                  </a:cubicBezTo>
                  <a:cubicBezTo>
                    <a:pt x="25" y="0"/>
                    <a:pt x="26" y="0"/>
                    <a:pt x="27" y="1"/>
                  </a:cubicBezTo>
                  <a:cubicBezTo>
                    <a:pt x="28" y="2"/>
                    <a:pt x="28" y="2"/>
                    <a:pt x="28" y="2"/>
                  </a:cubicBezTo>
                  <a:cubicBezTo>
                    <a:pt x="30" y="5"/>
                    <a:pt x="34" y="5"/>
                    <a:pt x="36" y="2"/>
                  </a:cubicBezTo>
                  <a:cubicBezTo>
                    <a:pt x="37" y="1"/>
                    <a:pt x="37" y="1"/>
                    <a:pt x="37" y="1"/>
                  </a:cubicBezTo>
                  <a:cubicBezTo>
                    <a:pt x="38" y="0"/>
                    <a:pt x="39" y="0"/>
                    <a:pt x="40" y="0"/>
                  </a:cubicBezTo>
                  <a:cubicBezTo>
                    <a:pt x="48" y="3"/>
                    <a:pt x="48" y="3"/>
                    <a:pt x="48" y="3"/>
                  </a:cubicBezTo>
                  <a:cubicBezTo>
                    <a:pt x="49" y="4"/>
                    <a:pt x="50" y="5"/>
                    <a:pt x="50" y="7"/>
                  </a:cubicBezTo>
                  <a:cubicBezTo>
                    <a:pt x="50" y="8"/>
                    <a:pt x="50" y="8"/>
                    <a:pt x="50" y="8"/>
                  </a:cubicBezTo>
                  <a:cubicBezTo>
                    <a:pt x="49" y="9"/>
                    <a:pt x="50" y="11"/>
                    <a:pt x="51" y="12"/>
                  </a:cubicBezTo>
                  <a:cubicBezTo>
                    <a:pt x="52" y="13"/>
                    <a:pt x="54" y="14"/>
                    <a:pt x="55" y="14"/>
                  </a:cubicBezTo>
                  <a:cubicBezTo>
                    <a:pt x="57" y="14"/>
                    <a:pt x="57" y="14"/>
                    <a:pt x="57" y="14"/>
                  </a:cubicBezTo>
                  <a:cubicBezTo>
                    <a:pt x="58" y="13"/>
                    <a:pt x="59" y="14"/>
                    <a:pt x="60" y="15"/>
                  </a:cubicBezTo>
                  <a:cubicBezTo>
                    <a:pt x="63" y="23"/>
                    <a:pt x="63" y="23"/>
                    <a:pt x="63" y="23"/>
                  </a:cubicBezTo>
                  <a:cubicBezTo>
                    <a:pt x="64" y="24"/>
                    <a:pt x="63" y="26"/>
                    <a:pt x="62" y="26"/>
                  </a:cubicBezTo>
                  <a:cubicBezTo>
                    <a:pt x="61" y="27"/>
                    <a:pt x="61" y="27"/>
                    <a:pt x="61" y="27"/>
                  </a:cubicBezTo>
                  <a:cubicBezTo>
                    <a:pt x="60" y="28"/>
                    <a:pt x="59" y="30"/>
                    <a:pt x="59" y="31"/>
                  </a:cubicBezTo>
                  <a:cubicBezTo>
                    <a:pt x="59" y="33"/>
                    <a:pt x="60" y="35"/>
                    <a:pt x="61" y="36"/>
                  </a:cubicBezTo>
                  <a:cubicBezTo>
                    <a:pt x="62" y="36"/>
                    <a:pt x="62" y="36"/>
                    <a:pt x="62" y="36"/>
                  </a:cubicBezTo>
                  <a:cubicBezTo>
                    <a:pt x="63" y="37"/>
                    <a:pt x="64" y="39"/>
                    <a:pt x="63" y="40"/>
                  </a:cubicBezTo>
                  <a:cubicBezTo>
                    <a:pt x="60" y="47"/>
                    <a:pt x="60" y="47"/>
                    <a:pt x="60" y="47"/>
                  </a:cubicBezTo>
                  <a:cubicBezTo>
                    <a:pt x="59" y="49"/>
                    <a:pt x="58" y="49"/>
                    <a:pt x="57" y="49"/>
                  </a:cubicBezTo>
                  <a:cubicBezTo>
                    <a:pt x="55" y="49"/>
                    <a:pt x="55" y="49"/>
                    <a:pt x="55" y="49"/>
                  </a:cubicBezTo>
                  <a:cubicBezTo>
                    <a:pt x="54" y="49"/>
                    <a:pt x="52" y="49"/>
                    <a:pt x="51" y="50"/>
                  </a:cubicBezTo>
                  <a:cubicBezTo>
                    <a:pt x="50" y="52"/>
                    <a:pt x="49" y="53"/>
                    <a:pt x="50" y="55"/>
                  </a:cubicBezTo>
                  <a:cubicBezTo>
                    <a:pt x="50" y="56"/>
                    <a:pt x="50" y="56"/>
                    <a:pt x="50" y="56"/>
                  </a:cubicBezTo>
                  <a:cubicBezTo>
                    <a:pt x="50" y="57"/>
                    <a:pt x="49" y="59"/>
                    <a:pt x="48" y="59"/>
                  </a:cubicBezTo>
                  <a:cubicBezTo>
                    <a:pt x="40" y="62"/>
                    <a:pt x="40" y="62"/>
                    <a:pt x="40" y="62"/>
                  </a:cubicBezTo>
                  <a:cubicBezTo>
                    <a:pt x="39" y="63"/>
                    <a:pt x="38" y="62"/>
                    <a:pt x="37" y="61"/>
                  </a:cubicBezTo>
                  <a:cubicBezTo>
                    <a:pt x="36" y="60"/>
                    <a:pt x="36" y="60"/>
                    <a:pt x="36" y="60"/>
                  </a:cubicBezTo>
                  <a:cubicBezTo>
                    <a:pt x="34" y="58"/>
                    <a:pt x="30" y="58"/>
                    <a:pt x="28" y="60"/>
                  </a:cubicBezTo>
                  <a:cubicBezTo>
                    <a:pt x="27" y="61"/>
                    <a:pt x="27" y="61"/>
                    <a:pt x="27" y="61"/>
                  </a:cubicBezTo>
                  <a:cubicBezTo>
                    <a:pt x="27" y="62"/>
                    <a:pt x="26" y="63"/>
                    <a:pt x="25" y="63"/>
                  </a:cubicBezTo>
                  <a:close/>
                  <a:moveTo>
                    <a:pt x="20" y="55"/>
                  </a:moveTo>
                  <a:cubicBezTo>
                    <a:pt x="24" y="56"/>
                    <a:pt x="24" y="56"/>
                    <a:pt x="24" y="56"/>
                  </a:cubicBezTo>
                  <a:cubicBezTo>
                    <a:pt x="26" y="54"/>
                    <a:pt x="29" y="52"/>
                    <a:pt x="32" y="52"/>
                  </a:cubicBezTo>
                  <a:cubicBezTo>
                    <a:pt x="35" y="52"/>
                    <a:pt x="38" y="54"/>
                    <a:pt x="40" y="56"/>
                  </a:cubicBezTo>
                  <a:cubicBezTo>
                    <a:pt x="44" y="55"/>
                    <a:pt x="44" y="55"/>
                    <a:pt x="44" y="55"/>
                  </a:cubicBezTo>
                  <a:cubicBezTo>
                    <a:pt x="43" y="51"/>
                    <a:pt x="45" y="48"/>
                    <a:pt x="47" y="46"/>
                  </a:cubicBezTo>
                  <a:cubicBezTo>
                    <a:pt x="49" y="44"/>
                    <a:pt x="52" y="43"/>
                    <a:pt x="55" y="43"/>
                  </a:cubicBezTo>
                  <a:cubicBezTo>
                    <a:pt x="57" y="40"/>
                    <a:pt x="57" y="40"/>
                    <a:pt x="57" y="40"/>
                  </a:cubicBezTo>
                  <a:cubicBezTo>
                    <a:pt x="54" y="38"/>
                    <a:pt x="53" y="35"/>
                    <a:pt x="53" y="31"/>
                  </a:cubicBezTo>
                  <a:cubicBezTo>
                    <a:pt x="53" y="28"/>
                    <a:pt x="54" y="25"/>
                    <a:pt x="57" y="23"/>
                  </a:cubicBezTo>
                  <a:cubicBezTo>
                    <a:pt x="55" y="20"/>
                    <a:pt x="55" y="20"/>
                    <a:pt x="55" y="20"/>
                  </a:cubicBezTo>
                  <a:cubicBezTo>
                    <a:pt x="52" y="20"/>
                    <a:pt x="49" y="19"/>
                    <a:pt x="47" y="17"/>
                  </a:cubicBezTo>
                  <a:cubicBezTo>
                    <a:pt x="45" y="14"/>
                    <a:pt x="43" y="11"/>
                    <a:pt x="44" y="8"/>
                  </a:cubicBezTo>
                  <a:cubicBezTo>
                    <a:pt x="40" y="7"/>
                    <a:pt x="40" y="7"/>
                    <a:pt x="40" y="7"/>
                  </a:cubicBezTo>
                  <a:cubicBezTo>
                    <a:pt x="38" y="9"/>
                    <a:pt x="35" y="10"/>
                    <a:pt x="32" y="10"/>
                  </a:cubicBezTo>
                  <a:cubicBezTo>
                    <a:pt x="29" y="10"/>
                    <a:pt x="26" y="9"/>
                    <a:pt x="24" y="7"/>
                  </a:cubicBezTo>
                  <a:cubicBezTo>
                    <a:pt x="20" y="8"/>
                    <a:pt x="20" y="8"/>
                    <a:pt x="20" y="8"/>
                  </a:cubicBezTo>
                  <a:cubicBezTo>
                    <a:pt x="21" y="11"/>
                    <a:pt x="19" y="14"/>
                    <a:pt x="17" y="17"/>
                  </a:cubicBezTo>
                  <a:cubicBezTo>
                    <a:pt x="15" y="19"/>
                    <a:pt x="12" y="20"/>
                    <a:pt x="9" y="20"/>
                  </a:cubicBezTo>
                  <a:cubicBezTo>
                    <a:pt x="7" y="23"/>
                    <a:pt x="7" y="23"/>
                    <a:pt x="7" y="23"/>
                  </a:cubicBezTo>
                  <a:cubicBezTo>
                    <a:pt x="10" y="25"/>
                    <a:pt x="11" y="28"/>
                    <a:pt x="11" y="31"/>
                  </a:cubicBezTo>
                  <a:cubicBezTo>
                    <a:pt x="11" y="35"/>
                    <a:pt x="10" y="38"/>
                    <a:pt x="7" y="40"/>
                  </a:cubicBezTo>
                  <a:cubicBezTo>
                    <a:pt x="9" y="43"/>
                    <a:pt x="9" y="43"/>
                    <a:pt x="9" y="43"/>
                  </a:cubicBezTo>
                  <a:cubicBezTo>
                    <a:pt x="12" y="43"/>
                    <a:pt x="15" y="44"/>
                    <a:pt x="17" y="46"/>
                  </a:cubicBezTo>
                  <a:cubicBezTo>
                    <a:pt x="19" y="48"/>
                    <a:pt x="21" y="52"/>
                    <a:pt x="20" y="5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3" name="Freeform 14">
              <a:extLst>
                <a:ext uri="{FF2B5EF4-FFF2-40B4-BE49-F238E27FC236}">
                  <a16:creationId xmlns:a16="http://schemas.microsoft.com/office/drawing/2014/main" xmlns="" id="{E5D91B20-C341-4439-A843-FB8644070CE2}"/>
                </a:ext>
              </a:extLst>
            </p:cNvPr>
            <p:cNvSpPr>
              <a:spLocks noEditPoints="1"/>
            </p:cNvSpPr>
            <p:nvPr/>
          </p:nvSpPr>
          <p:spPr bwMode="auto">
            <a:xfrm>
              <a:off x="4749800" y="6269038"/>
              <a:ext cx="114300" cy="114300"/>
            </a:xfrm>
            <a:custGeom>
              <a:avLst/>
              <a:gdLst>
                <a:gd name="T0" fmla="*/ 15 w 30"/>
                <a:gd name="T1" fmla="*/ 30 h 30"/>
                <a:gd name="T2" fmla="*/ 0 w 30"/>
                <a:gd name="T3" fmla="*/ 15 h 30"/>
                <a:gd name="T4" fmla="*/ 15 w 30"/>
                <a:gd name="T5" fmla="*/ 0 h 30"/>
                <a:gd name="T6" fmla="*/ 30 w 30"/>
                <a:gd name="T7" fmla="*/ 15 h 30"/>
                <a:gd name="T8" fmla="*/ 15 w 30"/>
                <a:gd name="T9" fmla="*/ 30 h 30"/>
                <a:gd name="T10" fmla="*/ 15 w 30"/>
                <a:gd name="T11" fmla="*/ 6 h 30"/>
                <a:gd name="T12" fmla="*/ 6 w 30"/>
                <a:gd name="T13" fmla="*/ 15 h 30"/>
                <a:gd name="T14" fmla="*/ 15 w 30"/>
                <a:gd name="T15" fmla="*/ 24 h 30"/>
                <a:gd name="T16" fmla="*/ 24 w 30"/>
                <a:gd name="T17" fmla="*/ 15 h 30"/>
                <a:gd name="T18" fmla="*/ 15 w 30"/>
                <a:gd name="T19" fmla="*/ 6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0">
                  <a:moveTo>
                    <a:pt x="15" y="30"/>
                  </a:moveTo>
                  <a:cubicBezTo>
                    <a:pt x="7" y="30"/>
                    <a:pt x="0" y="24"/>
                    <a:pt x="0" y="15"/>
                  </a:cubicBezTo>
                  <a:cubicBezTo>
                    <a:pt x="0" y="7"/>
                    <a:pt x="7" y="0"/>
                    <a:pt x="15" y="0"/>
                  </a:cubicBezTo>
                  <a:cubicBezTo>
                    <a:pt x="23" y="0"/>
                    <a:pt x="30" y="7"/>
                    <a:pt x="30" y="15"/>
                  </a:cubicBezTo>
                  <a:cubicBezTo>
                    <a:pt x="30" y="24"/>
                    <a:pt x="23" y="30"/>
                    <a:pt x="15" y="30"/>
                  </a:cubicBezTo>
                  <a:close/>
                  <a:moveTo>
                    <a:pt x="15" y="6"/>
                  </a:moveTo>
                  <a:cubicBezTo>
                    <a:pt x="10" y="6"/>
                    <a:pt x="6" y="10"/>
                    <a:pt x="6" y="15"/>
                  </a:cubicBezTo>
                  <a:cubicBezTo>
                    <a:pt x="6" y="20"/>
                    <a:pt x="10" y="24"/>
                    <a:pt x="15" y="24"/>
                  </a:cubicBezTo>
                  <a:cubicBezTo>
                    <a:pt x="20" y="24"/>
                    <a:pt x="24" y="20"/>
                    <a:pt x="24" y="15"/>
                  </a:cubicBezTo>
                  <a:cubicBezTo>
                    <a:pt x="24" y="10"/>
                    <a:pt x="20" y="6"/>
                    <a:pt x="15"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sp>
          <p:nvSpPr>
            <p:cNvPr id="34" name="Freeform 15">
              <a:extLst>
                <a:ext uri="{FF2B5EF4-FFF2-40B4-BE49-F238E27FC236}">
                  <a16:creationId xmlns:a16="http://schemas.microsoft.com/office/drawing/2014/main" xmlns="" id="{CB2E973F-0E26-4D4B-9485-6DD3E1CC1580}"/>
                </a:ext>
              </a:extLst>
            </p:cNvPr>
            <p:cNvSpPr>
              <a:spLocks noEditPoints="1"/>
            </p:cNvSpPr>
            <p:nvPr/>
          </p:nvSpPr>
          <p:spPr bwMode="auto">
            <a:xfrm>
              <a:off x="5040313" y="6376988"/>
              <a:ext cx="84138" cy="84138"/>
            </a:xfrm>
            <a:custGeom>
              <a:avLst/>
              <a:gdLst>
                <a:gd name="T0" fmla="*/ 11 w 22"/>
                <a:gd name="T1" fmla="*/ 22 h 22"/>
                <a:gd name="T2" fmla="*/ 0 w 22"/>
                <a:gd name="T3" fmla="*/ 11 h 22"/>
                <a:gd name="T4" fmla="*/ 11 w 22"/>
                <a:gd name="T5" fmla="*/ 0 h 22"/>
                <a:gd name="T6" fmla="*/ 22 w 22"/>
                <a:gd name="T7" fmla="*/ 11 h 22"/>
                <a:gd name="T8" fmla="*/ 11 w 22"/>
                <a:gd name="T9" fmla="*/ 22 h 22"/>
                <a:gd name="T10" fmla="*/ 11 w 22"/>
                <a:gd name="T11" fmla="*/ 6 h 22"/>
                <a:gd name="T12" fmla="*/ 6 w 22"/>
                <a:gd name="T13" fmla="*/ 11 h 22"/>
                <a:gd name="T14" fmla="*/ 11 w 22"/>
                <a:gd name="T15" fmla="*/ 16 h 22"/>
                <a:gd name="T16" fmla="*/ 16 w 22"/>
                <a:gd name="T17" fmla="*/ 11 h 22"/>
                <a:gd name="T18" fmla="*/ 11 w 22"/>
                <a:gd name="T19" fmla="*/ 6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22"/>
                  </a:moveTo>
                  <a:cubicBezTo>
                    <a:pt x="5" y="22"/>
                    <a:pt x="0" y="17"/>
                    <a:pt x="0" y="11"/>
                  </a:cubicBezTo>
                  <a:cubicBezTo>
                    <a:pt x="0" y="5"/>
                    <a:pt x="5" y="0"/>
                    <a:pt x="11" y="0"/>
                  </a:cubicBezTo>
                  <a:cubicBezTo>
                    <a:pt x="17" y="0"/>
                    <a:pt x="22" y="5"/>
                    <a:pt x="22" y="11"/>
                  </a:cubicBezTo>
                  <a:cubicBezTo>
                    <a:pt x="22" y="17"/>
                    <a:pt x="17" y="22"/>
                    <a:pt x="11" y="22"/>
                  </a:cubicBezTo>
                  <a:close/>
                  <a:moveTo>
                    <a:pt x="11" y="6"/>
                  </a:moveTo>
                  <a:cubicBezTo>
                    <a:pt x="8" y="6"/>
                    <a:pt x="6" y="9"/>
                    <a:pt x="6" y="11"/>
                  </a:cubicBezTo>
                  <a:cubicBezTo>
                    <a:pt x="6" y="14"/>
                    <a:pt x="8" y="16"/>
                    <a:pt x="11" y="16"/>
                  </a:cubicBezTo>
                  <a:cubicBezTo>
                    <a:pt x="14" y="16"/>
                    <a:pt x="16" y="14"/>
                    <a:pt x="16" y="11"/>
                  </a:cubicBezTo>
                  <a:cubicBezTo>
                    <a:pt x="16" y="9"/>
                    <a:pt x="14" y="6"/>
                    <a:pt x="11" y="6"/>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he-IL" sz="1800" b="0" i="0" u="none" strike="noStrike" kern="1200" cap="none" spc="0" normalizeH="0" baseline="0" noProof="0">
                <a:ln>
                  <a:noFill/>
                </a:ln>
                <a:solidFill>
                  <a:prstClr val="black"/>
                </a:solidFill>
                <a:effectLst/>
                <a:uLnTx/>
                <a:uFillTx/>
                <a:latin typeface="Montserrat"/>
                <a:ea typeface="+mn-ea"/>
                <a:cs typeface="Calibri"/>
              </a:endParaRPr>
            </a:p>
          </p:txBody>
        </p:sp>
      </p:grpSp>
    </p:spTree>
    <p:extLst>
      <p:ext uri="{BB962C8B-B14F-4D97-AF65-F5344CB8AC3E}">
        <p14:creationId xmlns:p14="http://schemas.microsoft.com/office/powerpoint/2010/main" xmlns="" val="29964507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500" fill="hold"/>
                                        <p:tgtEl>
                                          <p:spTgt spid="38"/>
                                        </p:tgtEl>
                                        <p:attrNameLst>
                                          <p:attrName>ppt_w</p:attrName>
                                        </p:attrNameLst>
                                      </p:cBhvr>
                                      <p:tavLst>
                                        <p:tav tm="0">
                                          <p:val>
                                            <p:fltVal val="0"/>
                                          </p:val>
                                        </p:tav>
                                        <p:tav tm="100000">
                                          <p:val>
                                            <p:strVal val="#ppt_w"/>
                                          </p:val>
                                        </p:tav>
                                      </p:tavLst>
                                    </p:anim>
                                    <p:anim calcmode="lin" valueType="num">
                                      <p:cBhvr>
                                        <p:cTn id="8" dur="500" fill="hold"/>
                                        <p:tgtEl>
                                          <p:spTgt spid="38"/>
                                        </p:tgtEl>
                                        <p:attrNameLst>
                                          <p:attrName>ppt_h</p:attrName>
                                        </p:attrNameLst>
                                      </p:cBhvr>
                                      <p:tavLst>
                                        <p:tav tm="0">
                                          <p:val>
                                            <p:fltVal val="0"/>
                                          </p:val>
                                        </p:tav>
                                        <p:tav tm="100000">
                                          <p:val>
                                            <p:strVal val="#ppt_h"/>
                                          </p:val>
                                        </p:tav>
                                      </p:tavLst>
                                    </p:anim>
                                    <p:animEffect transition="in" filter="fade">
                                      <p:cBhvr>
                                        <p:cTn id="9" dur="500"/>
                                        <p:tgtEl>
                                          <p:spTgt spid="38"/>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1500"/>
                            </p:stCondLst>
                            <p:childTnLst>
                              <p:par>
                                <p:cTn id="27" presetID="10" presetClass="entr" presetSubtype="0"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fade">
                                      <p:cBhvr>
                                        <p:cTn id="29" dur="500"/>
                                        <p:tgtEl>
                                          <p:spTgt spid="25"/>
                                        </p:tgtEl>
                                      </p:cBhvr>
                                    </p:animEffect>
                                  </p:childTnLst>
                                </p:cTn>
                              </p:par>
                            </p:childTnLst>
                          </p:cTn>
                        </p:par>
                        <p:par>
                          <p:cTn id="30" fill="hold">
                            <p:stCondLst>
                              <p:cond delay="2000"/>
                            </p:stCondLst>
                            <p:childTnLst>
                              <p:par>
                                <p:cTn id="31" presetID="53" presetClass="entr" presetSubtype="16"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 calcmode="lin" valueType="num">
                                      <p:cBhvr>
                                        <p:cTn id="33" dur="500" fill="hold"/>
                                        <p:tgtEl>
                                          <p:spTgt spid="37"/>
                                        </p:tgtEl>
                                        <p:attrNameLst>
                                          <p:attrName>ppt_w</p:attrName>
                                        </p:attrNameLst>
                                      </p:cBhvr>
                                      <p:tavLst>
                                        <p:tav tm="0">
                                          <p:val>
                                            <p:fltVal val="0"/>
                                          </p:val>
                                        </p:tav>
                                        <p:tav tm="100000">
                                          <p:val>
                                            <p:strVal val="#ppt_w"/>
                                          </p:val>
                                        </p:tav>
                                      </p:tavLst>
                                    </p:anim>
                                    <p:anim calcmode="lin" valueType="num">
                                      <p:cBhvr>
                                        <p:cTn id="34" dur="500" fill="hold"/>
                                        <p:tgtEl>
                                          <p:spTgt spid="37"/>
                                        </p:tgtEl>
                                        <p:attrNameLst>
                                          <p:attrName>ppt_h</p:attrName>
                                        </p:attrNameLst>
                                      </p:cBhvr>
                                      <p:tavLst>
                                        <p:tav tm="0">
                                          <p:val>
                                            <p:fltVal val="0"/>
                                          </p:val>
                                        </p:tav>
                                        <p:tav tm="100000">
                                          <p:val>
                                            <p:strVal val="#ppt_h"/>
                                          </p:val>
                                        </p:tav>
                                      </p:tavLst>
                                    </p:anim>
                                    <p:animEffect transition="in" filter="fade">
                                      <p:cBhvr>
                                        <p:cTn id="35" dur="500"/>
                                        <p:tgtEl>
                                          <p:spTgt spid="37"/>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par>
                          <p:cTn id="39" fill="hold">
                            <p:stCondLst>
                              <p:cond delay="2500"/>
                            </p:stCondLst>
                            <p:childTnLst>
                              <p:par>
                                <p:cTn id="40" presetID="10" presetClass="entr" presetSubtype="0"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500"/>
                                        <p:tgtEl>
                                          <p:spTgt spid="17"/>
                                        </p:tgtEl>
                                      </p:cBhvr>
                                    </p:animEffect>
                                  </p:childTnLst>
                                </p:cTn>
                              </p:par>
                            </p:childTnLst>
                          </p:cTn>
                        </p:par>
                        <p:par>
                          <p:cTn id="43" fill="hold">
                            <p:stCondLst>
                              <p:cond delay="3000"/>
                            </p:stCondLst>
                            <p:childTnLst>
                              <p:par>
                                <p:cTn id="44" presetID="53" presetClass="entr" presetSubtype="16"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p:cTn id="46" dur="500" fill="hold"/>
                                        <p:tgtEl>
                                          <p:spTgt spid="35"/>
                                        </p:tgtEl>
                                        <p:attrNameLst>
                                          <p:attrName>ppt_w</p:attrName>
                                        </p:attrNameLst>
                                      </p:cBhvr>
                                      <p:tavLst>
                                        <p:tav tm="0">
                                          <p:val>
                                            <p:fltVal val="0"/>
                                          </p:val>
                                        </p:tav>
                                        <p:tav tm="100000">
                                          <p:val>
                                            <p:strVal val="#ppt_w"/>
                                          </p:val>
                                        </p:tav>
                                      </p:tavLst>
                                    </p:anim>
                                    <p:anim calcmode="lin" valueType="num">
                                      <p:cBhvr>
                                        <p:cTn id="47" dur="500" fill="hold"/>
                                        <p:tgtEl>
                                          <p:spTgt spid="35"/>
                                        </p:tgtEl>
                                        <p:attrNameLst>
                                          <p:attrName>ppt_h</p:attrName>
                                        </p:attrNameLst>
                                      </p:cBhvr>
                                      <p:tavLst>
                                        <p:tav tm="0">
                                          <p:val>
                                            <p:fltVal val="0"/>
                                          </p:val>
                                        </p:tav>
                                        <p:tav tm="100000">
                                          <p:val>
                                            <p:strVal val="#ppt_h"/>
                                          </p:val>
                                        </p:tav>
                                      </p:tavLst>
                                    </p:anim>
                                    <p:animEffect transition="in" filter="fade">
                                      <p:cBhvr>
                                        <p:cTn id="48" dur="500"/>
                                        <p:tgtEl>
                                          <p:spTgt spid="3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3500"/>
                            </p:stCondLst>
                            <p:childTnLst>
                              <p:par>
                                <p:cTn id="53" presetID="10"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fade">
                                      <p:cBhvr>
                                        <p:cTn id="64" dur="500"/>
                                        <p:tgtEl>
                                          <p:spTgt spid="12"/>
                                        </p:tgtEl>
                                      </p:cBhvr>
                                    </p:animEffect>
                                  </p:childTnLst>
                                </p:cTn>
                              </p:par>
                            </p:childTnLst>
                          </p:cTn>
                        </p:par>
                        <p:par>
                          <p:cTn id="65" fill="hold">
                            <p:stCondLst>
                              <p:cond delay="4500"/>
                            </p:stCondLst>
                            <p:childTnLst>
                              <p:par>
                                <p:cTn id="66" presetID="10" presetClass="entr" presetSubtype="0" fill="hold" nodeType="after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par>
                          <p:cTn id="69" fill="hold">
                            <p:stCondLst>
                              <p:cond delay="5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500"/>
                                        <p:tgtEl>
                                          <p:spTgt spid="26"/>
                                        </p:tgtEl>
                                      </p:cBhvr>
                                    </p:animEffect>
                                  </p:childTnLst>
                                </p:cTn>
                              </p:par>
                            </p:childTnLst>
                          </p:cTn>
                        </p:par>
                        <p:par>
                          <p:cTn id="78" fill="hold">
                            <p:stCondLst>
                              <p:cond delay="5500"/>
                            </p:stCondLst>
                            <p:childTnLst>
                              <p:par>
                                <p:cTn id="79" presetID="10" presetClass="entr" presetSubtype="0" fill="hold"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500"/>
                                        <p:tgtEl>
                                          <p:spTgt spid="28"/>
                                        </p:tgtEl>
                                      </p:cBhvr>
                                    </p:animEffect>
                                  </p:childTnLst>
                                </p:cTn>
                              </p:par>
                            </p:childTnLst>
                          </p:cTn>
                        </p:par>
                        <p:par>
                          <p:cTn id="82" fill="hold">
                            <p:stCondLst>
                              <p:cond delay="6000"/>
                            </p:stCondLst>
                            <p:childTnLst>
                              <p:par>
                                <p:cTn id="83" presetID="53" presetClass="entr" presetSubtype="16"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10" presetClass="entr" presetSubtype="0" fill="hold" grpId="0" nodeType="with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fade">
                                      <p:cBhvr>
                                        <p:cTn id="90" dur="500"/>
                                        <p:tgtEl>
                                          <p:spTgt spid="13"/>
                                        </p:tgtEl>
                                      </p:cBhvr>
                                    </p:animEffect>
                                  </p:childTnLst>
                                </p:cTn>
                              </p:par>
                            </p:childTnLst>
                          </p:cTn>
                        </p:par>
                        <p:par>
                          <p:cTn id="91" fill="hold">
                            <p:stCondLst>
                              <p:cond delay="6500"/>
                            </p:stCondLst>
                            <p:childTnLst>
                              <p:par>
                                <p:cTn id="92" presetID="10" presetClass="entr" presetSubtype="0" fill="hold" nodeType="after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fade">
                                      <p:cBhvr>
                                        <p:cTn id="94" dur="500"/>
                                        <p:tgtEl>
                                          <p:spTgt spid="23"/>
                                        </p:tgtEl>
                                      </p:cBhvr>
                                    </p:animEffect>
                                  </p:childTnLst>
                                </p:cTn>
                              </p:par>
                            </p:childTnLst>
                          </p:cTn>
                        </p:par>
                        <p:par>
                          <p:cTn id="95" fill="hold">
                            <p:stCondLst>
                              <p:cond delay="7000"/>
                            </p:stCondLst>
                            <p:childTnLst>
                              <p:par>
                                <p:cTn id="96" presetID="53" presetClass="entr" presetSubtype="16" fill="hold" nodeType="afterEffect">
                                  <p:stCondLst>
                                    <p:cond delay="0"/>
                                  </p:stCondLst>
                                  <p:childTnLst>
                                    <p:set>
                                      <p:cBhvr>
                                        <p:cTn id="97" dur="1" fill="hold">
                                          <p:stCondLst>
                                            <p:cond delay="0"/>
                                          </p:stCondLst>
                                        </p:cTn>
                                        <p:tgtEl>
                                          <p:spTgt spid="36"/>
                                        </p:tgtEl>
                                        <p:attrNameLst>
                                          <p:attrName>style.visibility</p:attrName>
                                        </p:attrNameLst>
                                      </p:cBhvr>
                                      <p:to>
                                        <p:strVal val="visible"/>
                                      </p:to>
                                    </p:set>
                                    <p:anim calcmode="lin" valueType="num">
                                      <p:cBhvr>
                                        <p:cTn id="98" dur="500" fill="hold"/>
                                        <p:tgtEl>
                                          <p:spTgt spid="36"/>
                                        </p:tgtEl>
                                        <p:attrNameLst>
                                          <p:attrName>ppt_w</p:attrName>
                                        </p:attrNameLst>
                                      </p:cBhvr>
                                      <p:tavLst>
                                        <p:tav tm="0">
                                          <p:val>
                                            <p:fltVal val="0"/>
                                          </p:val>
                                        </p:tav>
                                        <p:tav tm="100000">
                                          <p:val>
                                            <p:strVal val="#ppt_w"/>
                                          </p:val>
                                        </p:tav>
                                      </p:tavLst>
                                    </p:anim>
                                    <p:anim calcmode="lin" valueType="num">
                                      <p:cBhvr>
                                        <p:cTn id="99" dur="500" fill="hold"/>
                                        <p:tgtEl>
                                          <p:spTgt spid="36"/>
                                        </p:tgtEl>
                                        <p:attrNameLst>
                                          <p:attrName>ppt_h</p:attrName>
                                        </p:attrNameLst>
                                      </p:cBhvr>
                                      <p:tavLst>
                                        <p:tav tm="0">
                                          <p:val>
                                            <p:fltVal val="0"/>
                                          </p:val>
                                        </p:tav>
                                        <p:tav tm="100000">
                                          <p:val>
                                            <p:strVal val="#ppt_h"/>
                                          </p:val>
                                        </p:tav>
                                      </p:tavLst>
                                    </p:anim>
                                    <p:animEffect transition="in" filter="fade">
                                      <p:cBhvr>
                                        <p:cTn id="100" dur="500"/>
                                        <p:tgtEl>
                                          <p:spTgt spid="36"/>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2"/>
                                        </p:tgtEl>
                                        <p:attrNameLst>
                                          <p:attrName>style.visibility</p:attrName>
                                        </p:attrNameLst>
                                      </p:cBhvr>
                                      <p:to>
                                        <p:strVal val="visible"/>
                                      </p:to>
                                    </p:set>
                                    <p:animEffect transition="in" filter="fade">
                                      <p:cBhvr>
                                        <p:cTn id="103" dur="500"/>
                                        <p:tgtEl>
                                          <p:spTgt spid="2"/>
                                        </p:tgtEl>
                                      </p:cBhvr>
                                    </p:animEffect>
                                  </p:childTnLst>
                                </p:cTn>
                              </p:par>
                            </p:childTnLst>
                          </p:cTn>
                        </p:par>
                        <p:par>
                          <p:cTn id="104" fill="hold">
                            <p:stCondLst>
                              <p:cond delay="7500"/>
                            </p:stCondLst>
                            <p:childTnLst>
                              <p:par>
                                <p:cTn id="105" presetID="10" presetClass="entr" presetSubtype="0" fill="hold" nodeType="afterEffect">
                                  <p:stCondLst>
                                    <p:cond delay="0"/>
                                  </p:stCondLst>
                                  <p:childTnLst>
                                    <p:set>
                                      <p:cBhvr>
                                        <p:cTn id="106" dur="1" fill="hold">
                                          <p:stCondLst>
                                            <p:cond delay="0"/>
                                          </p:stCondLst>
                                        </p:cTn>
                                        <p:tgtEl>
                                          <p:spTgt spid="19"/>
                                        </p:tgtEl>
                                        <p:attrNameLst>
                                          <p:attrName>style.visibility</p:attrName>
                                        </p:attrNameLst>
                                      </p:cBhvr>
                                      <p:to>
                                        <p:strVal val="visible"/>
                                      </p:to>
                                    </p:set>
                                    <p:animEffect transition="in" filter="fade">
                                      <p:cBhvr>
                                        <p:cTn id="107" dur="500"/>
                                        <p:tgtEl>
                                          <p:spTgt spid="19"/>
                                        </p:tgtEl>
                                      </p:cBhvr>
                                    </p:animEffect>
                                  </p:childTnLst>
                                </p:cTn>
                              </p:par>
                            </p:childTnLst>
                          </p:cTn>
                        </p:par>
                        <p:par>
                          <p:cTn id="108" fill="hold">
                            <p:stCondLst>
                              <p:cond delay="8000"/>
                            </p:stCondLst>
                            <p:childTnLst>
                              <p:par>
                                <p:cTn id="109" presetID="53" presetClass="entr" presetSubtype="16" fill="hold" nodeType="afterEffect">
                                  <p:stCondLst>
                                    <p:cond delay="0"/>
                                  </p:stCondLst>
                                  <p:childTnLst>
                                    <p:set>
                                      <p:cBhvr>
                                        <p:cTn id="110" dur="1" fill="hold">
                                          <p:stCondLst>
                                            <p:cond delay="0"/>
                                          </p:stCondLst>
                                        </p:cTn>
                                        <p:tgtEl>
                                          <p:spTgt spid="44"/>
                                        </p:tgtEl>
                                        <p:attrNameLst>
                                          <p:attrName>style.visibility</p:attrName>
                                        </p:attrNameLst>
                                      </p:cBhvr>
                                      <p:to>
                                        <p:strVal val="visible"/>
                                      </p:to>
                                    </p:set>
                                    <p:anim calcmode="lin" valueType="num">
                                      <p:cBhvr>
                                        <p:cTn id="111" dur="500" fill="hold"/>
                                        <p:tgtEl>
                                          <p:spTgt spid="44"/>
                                        </p:tgtEl>
                                        <p:attrNameLst>
                                          <p:attrName>ppt_w</p:attrName>
                                        </p:attrNameLst>
                                      </p:cBhvr>
                                      <p:tavLst>
                                        <p:tav tm="0">
                                          <p:val>
                                            <p:fltVal val="0"/>
                                          </p:val>
                                        </p:tav>
                                        <p:tav tm="100000">
                                          <p:val>
                                            <p:strVal val="#ppt_w"/>
                                          </p:val>
                                        </p:tav>
                                      </p:tavLst>
                                    </p:anim>
                                    <p:anim calcmode="lin" valueType="num">
                                      <p:cBhvr>
                                        <p:cTn id="112" dur="500" fill="hold"/>
                                        <p:tgtEl>
                                          <p:spTgt spid="44"/>
                                        </p:tgtEl>
                                        <p:attrNameLst>
                                          <p:attrName>ppt_h</p:attrName>
                                        </p:attrNameLst>
                                      </p:cBhvr>
                                      <p:tavLst>
                                        <p:tav tm="0">
                                          <p:val>
                                            <p:fltVal val="0"/>
                                          </p:val>
                                        </p:tav>
                                        <p:tav tm="100000">
                                          <p:val>
                                            <p:strVal val="#ppt_h"/>
                                          </p:val>
                                        </p:tav>
                                      </p:tavLst>
                                    </p:anim>
                                    <p:animEffect transition="in" filter="fade">
                                      <p:cBhvr>
                                        <p:cTn id="113" dur="500"/>
                                        <p:tgtEl>
                                          <p:spTgt spid="44"/>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fade">
                                      <p:cBhvr>
                                        <p:cTn id="116"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1" grpId="0"/>
      <p:bldP spid="12" grpId="0"/>
      <p:bldP spid="13" grpId="0"/>
      <p:bldP spid="24" grpId="0"/>
      <p:bldP spid="35" grpId="0" animBg="1"/>
      <p:bldP spid="37" grpId="0" animBg="1"/>
      <p:bldP spid="38" grpId="0" animBg="1"/>
      <p:bldP spid="39" grpId="0" animBg="1"/>
      <p:bldP spid="40" grpId="0" animBg="1"/>
      <p:bldP spid="41" grpId="0" animBg="1"/>
      <p:bldP spid="26" grpId="0"/>
      <p:bldP spid="27" grpId="0" animBg="1"/>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4" name="TextBox 43">
            <a:extLst>
              <a:ext uri="{FF2B5EF4-FFF2-40B4-BE49-F238E27FC236}">
                <a16:creationId xmlns:a16="http://schemas.microsoft.com/office/drawing/2014/main" xmlns="" id="{5EE2EC2F-FB7B-4B36-BC8B-D42944D2249C}"/>
              </a:ext>
            </a:extLst>
          </p:cNvPr>
          <p:cNvSpPr txBox="1"/>
          <p:nvPr/>
        </p:nvSpPr>
        <p:spPr>
          <a:xfrm>
            <a:off x="1953651" y="475734"/>
            <a:ext cx="8284698" cy="615553"/>
          </a:xfrm>
          <a:prstGeom prst="rect">
            <a:avLst/>
          </a:prstGeom>
          <a:noFill/>
        </p:spPr>
        <p:txBody>
          <a:bodyPr wrap="square">
            <a:spAutoFit/>
          </a:bodyPr>
          <a:lstStyle/>
          <a:p>
            <a:pPr algn="ctr">
              <a:lnSpc>
                <a:spcPct val="85000"/>
              </a:lnSpc>
            </a:pPr>
            <a:r>
              <a:rPr lang="en-US" sz="4000" b="1" dirty="0">
                <a:solidFill>
                  <a:schemeClr val="bg1"/>
                </a:solidFill>
              </a:rPr>
              <a:t>Academics</a:t>
            </a:r>
            <a:r>
              <a:rPr lang="en-US" sz="4000" dirty="0">
                <a:solidFill>
                  <a:schemeClr val="bg1"/>
                </a:solidFill>
              </a:rPr>
              <a:t> </a:t>
            </a:r>
            <a:r>
              <a:rPr lang="en-US" sz="4000" b="1" dirty="0">
                <a:solidFill>
                  <a:schemeClr val="bg1"/>
                </a:solidFill>
              </a:rPr>
              <a:t>Programs</a:t>
            </a:r>
          </a:p>
        </p:txBody>
      </p:sp>
      <p:sp>
        <p:nvSpPr>
          <p:cNvPr id="7" name="TextBox 6">
            <a:extLst>
              <a:ext uri="{FF2B5EF4-FFF2-40B4-BE49-F238E27FC236}">
                <a16:creationId xmlns:a16="http://schemas.microsoft.com/office/drawing/2014/main" xmlns="" id="{76B4B200-941F-457D-B807-2D357FCA7456}"/>
              </a:ext>
            </a:extLst>
          </p:cNvPr>
          <p:cNvSpPr txBox="1"/>
          <p:nvPr/>
        </p:nvSpPr>
        <p:spPr>
          <a:xfrm>
            <a:off x="856045"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a:t>B.Sc.</a:t>
            </a:r>
          </a:p>
        </p:txBody>
      </p:sp>
      <p:sp>
        <p:nvSpPr>
          <p:cNvPr id="11" name="TextBox 10">
            <a:extLst>
              <a:ext uri="{FF2B5EF4-FFF2-40B4-BE49-F238E27FC236}">
                <a16:creationId xmlns:a16="http://schemas.microsoft.com/office/drawing/2014/main" xmlns="" id="{6140AF6B-4E41-48A0-853C-136019F92D4A}"/>
              </a:ext>
            </a:extLst>
          </p:cNvPr>
          <p:cNvSpPr txBox="1"/>
          <p:nvPr/>
        </p:nvSpPr>
        <p:spPr>
          <a:xfrm>
            <a:off x="702085" y="3026698"/>
            <a:ext cx="1444078" cy="600164"/>
          </a:xfrm>
          <a:prstGeom prst="rect">
            <a:avLst/>
          </a:prstGeom>
          <a:noFill/>
        </p:spPr>
        <p:txBody>
          <a:bodyPr wrap="square">
            <a:spAutoFit/>
          </a:bodyPr>
          <a:lstStyle/>
          <a:p>
            <a:pPr algn="ctr">
              <a:spcBef>
                <a:spcPts val="1000"/>
              </a:spcBef>
            </a:pPr>
            <a:r>
              <a:rPr lang="en-US" sz="1100" dirty="0">
                <a:solidFill>
                  <a:schemeClr val="bg1"/>
                </a:solidFill>
              </a:rPr>
              <a:t>Electric &amp; Electronics</a:t>
            </a:r>
            <a:br>
              <a:rPr lang="en-US" sz="1100" dirty="0">
                <a:solidFill>
                  <a:schemeClr val="bg1"/>
                </a:solidFill>
              </a:rPr>
            </a:br>
            <a:r>
              <a:rPr lang="en-US" sz="1100" dirty="0">
                <a:solidFill>
                  <a:schemeClr val="bg1"/>
                </a:solidFill>
              </a:rPr>
              <a:t>Engineering</a:t>
            </a:r>
          </a:p>
        </p:txBody>
      </p:sp>
      <p:sp>
        <p:nvSpPr>
          <p:cNvPr id="12" name="TextBox 11">
            <a:extLst>
              <a:ext uri="{FF2B5EF4-FFF2-40B4-BE49-F238E27FC236}">
                <a16:creationId xmlns:a16="http://schemas.microsoft.com/office/drawing/2014/main" xmlns="" id="{7C8A38CC-FC8F-4468-8D30-E5EB045A6E15}"/>
              </a:ext>
            </a:extLst>
          </p:cNvPr>
          <p:cNvSpPr txBox="1"/>
          <p:nvPr/>
        </p:nvSpPr>
        <p:spPr>
          <a:xfrm>
            <a:off x="702085" y="5991899"/>
            <a:ext cx="1444078" cy="600164"/>
          </a:xfrm>
          <a:prstGeom prst="rect">
            <a:avLst/>
          </a:prstGeom>
          <a:noFill/>
        </p:spPr>
        <p:txBody>
          <a:bodyPr wrap="square">
            <a:spAutoFit/>
          </a:bodyPr>
          <a:lstStyle/>
          <a:p>
            <a:pPr algn="ctr"/>
            <a:r>
              <a:rPr lang="en-US" sz="1100" dirty="0">
                <a:solidFill>
                  <a:schemeClr val="bg1"/>
                </a:solidFill>
              </a:rPr>
              <a:t>Electrical &amp; Electronics Engineering</a:t>
            </a:r>
          </a:p>
        </p:txBody>
      </p:sp>
      <p:sp>
        <p:nvSpPr>
          <p:cNvPr id="13" name="TextBox 12">
            <a:extLst>
              <a:ext uri="{FF2B5EF4-FFF2-40B4-BE49-F238E27FC236}">
                <a16:creationId xmlns:a16="http://schemas.microsoft.com/office/drawing/2014/main" xmlns="" id="{7BD12B42-7740-4ED2-A342-21723AC0D8CE}"/>
              </a:ext>
            </a:extLst>
          </p:cNvPr>
          <p:cNvSpPr txBox="1"/>
          <p:nvPr/>
        </p:nvSpPr>
        <p:spPr>
          <a:xfrm>
            <a:off x="856045" y="4549528"/>
            <a:ext cx="1136161" cy="408623"/>
          </a:xfrm>
          <a:prstGeom prst="roundRect">
            <a:avLst>
              <a:gd name="adj" fmla="val 50000"/>
            </a:avLst>
          </a:prstGeom>
          <a:solidFill>
            <a:schemeClr val="bg1"/>
          </a:solidFill>
        </p:spPr>
        <p:txBody>
          <a:bodyPr wrap="none" anchor="ctr" anchorCtr="0">
            <a:noAutofit/>
          </a:bodyPr>
          <a:lstStyle/>
          <a:p>
            <a:pPr algn="ctr"/>
            <a:r>
              <a:rPr lang="en-US" sz="1100" b="1" dirty="0"/>
              <a:t>Direct </a:t>
            </a:r>
            <a:r>
              <a:rPr lang="en-US" sz="1100" b="1" dirty="0" err="1"/>
              <a:t>M.Sc</a:t>
            </a:r>
            <a:endParaRPr lang="en-US" sz="1100" b="1" dirty="0"/>
          </a:p>
        </p:txBody>
      </p:sp>
      <p:sp>
        <p:nvSpPr>
          <p:cNvPr id="14" name="TextBox 13">
            <a:extLst>
              <a:ext uri="{FF2B5EF4-FFF2-40B4-BE49-F238E27FC236}">
                <a16:creationId xmlns:a16="http://schemas.microsoft.com/office/drawing/2014/main" xmlns="" id="{8D6EAA48-1695-48A0-A5A0-F058D1600692}"/>
              </a:ext>
            </a:extLst>
          </p:cNvPr>
          <p:cNvSpPr txBox="1"/>
          <p:nvPr/>
        </p:nvSpPr>
        <p:spPr>
          <a:xfrm>
            <a:off x="856045" y="5516657"/>
            <a:ext cx="1136161" cy="408623"/>
          </a:xfrm>
          <a:prstGeom prst="roundRect">
            <a:avLst>
              <a:gd name="adj" fmla="val 50000"/>
            </a:avLst>
          </a:prstGeom>
          <a:solidFill>
            <a:schemeClr val="bg1"/>
          </a:solidFill>
        </p:spPr>
        <p:txBody>
          <a:bodyPr wrap="none" anchor="ctr" anchorCtr="0">
            <a:noAutofit/>
          </a:bodyPr>
          <a:lstStyle/>
          <a:p>
            <a:pPr algn="ctr"/>
            <a:r>
              <a:rPr lang="en-US" sz="1100" b="1" dirty="0"/>
              <a:t>M.Sc.</a:t>
            </a:r>
          </a:p>
        </p:txBody>
      </p:sp>
      <p:sp>
        <p:nvSpPr>
          <p:cNvPr id="37" name="Freeform: Shape 36">
            <a:extLst>
              <a:ext uri="{FF2B5EF4-FFF2-40B4-BE49-F238E27FC236}">
                <a16:creationId xmlns:a16="http://schemas.microsoft.com/office/drawing/2014/main" xmlns="" id="{19F39AB0-AAC2-4FA7-9274-38D28554D7E6}"/>
              </a:ext>
            </a:extLst>
          </p:cNvPr>
          <p:cNvSpPr/>
          <p:nvPr/>
        </p:nvSpPr>
        <p:spPr>
          <a:xfrm>
            <a:off x="1352309" y="43000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40" name="Freeform: Shape 39">
            <a:extLst>
              <a:ext uri="{FF2B5EF4-FFF2-40B4-BE49-F238E27FC236}">
                <a16:creationId xmlns:a16="http://schemas.microsoft.com/office/drawing/2014/main" xmlns="" id="{27BCB18A-4A8B-46D1-AA39-827205410196}"/>
              </a:ext>
            </a:extLst>
          </p:cNvPr>
          <p:cNvSpPr/>
          <p:nvPr/>
        </p:nvSpPr>
        <p:spPr>
          <a:xfrm>
            <a:off x="1352309" y="52525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0" name="TextBox 10">
            <a:extLst>
              <a:ext uri="{FF2B5EF4-FFF2-40B4-BE49-F238E27FC236}">
                <a16:creationId xmlns:a16="http://schemas.microsoft.com/office/drawing/2014/main" xmlns="" id="{77E6E762-1B6D-47D6-B785-722B76CDCC44}"/>
              </a:ext>
            </a:extLst>
          </p:cNvPr>
          <p:cNvSpPr txBox="1"/>
          <p:nvPr/>
        </p:nvSpPr>
        <p:spPr>
          <a:xfrm>
            <a:off x="702085" y="1500484"/>
            <a:ext cx="1444078" cy="830997"/>
          </a:xfrm>
          <a:prstGeom prst="rect">
            <a:avLst/>
          </a:prstGeom>
          <a:solidFill>
            <a:srgbClr val="007473"/>
          </a:solidFill>
        </p:spPr>
        <p:txBody>
          <a:bodyPr wrap="square">
            <a:noAutofit/>
          </a:bodyPr>
          <a:lstStyle/>
          <a:p>
            <a:pPr algn="ctr">
              <a:spcBef>
                <a:spcPts val="1000"/>
              </a:spcBef>
            </a:pPr>
            <a:r>
              <a:rPr lang="en-US" sz="1200" b="1" dirty="0">
                <a:solidFill>
                  <a:schemeClr val="bg1"/>
                </a:solidFill>
              </a:rPr>
              <a:t>Engineering</a:t>
            </a:r>
          </a:p>
        </p:txBody>
      </p:sp>
      <p:sp>
        <p:nvSpPr>
          <p:cNvPr id="18" name="TextBox 11">
            <a:extLst>
              <a:ext uri="{FF2B5EF4-FFF2-40B4-BE49-F238E27FC236}">
                <a16:creationId xmlns:a16="http://schemas.microsoft.com/office/drawing/2014/main" xmlns="" id="{D5DC0D11-8773-477B-9704-63CB3414FDEC}"/>
              </a:ext>
            </a:extLst>
          </p:cNvPr>
          <p:cNvSpPr txBox="1"/>
          <p:nvPr/>
        </p:nvSpPr>
        <p:spPr>
          <a:xfrm>
            <a:off x="2247553" y="5991899"/>
            <a:ext cx="1444078" cy="430887"/>
          </a:xfrm>
          <a:prstGeom prst="rect">
            <a:avLst/>
          </a:prstGeom>
          <a:noFill/>
        </p:spPr>
        <p:txBody>
          <a:bodyPr wrap="square">
            <a:spAutoFit/>
          </a:bodyPr>
          <a:lstStyle/>
          <a:p>
            <a:pPr algn="ctr"/>
            <a:r>
              <a:rPr lang="en-US" sz="1100" dirty="0">
                <a:solidFill>
                  <a:schemeClr val="bg1"/>
                </a:solidFill>
              </a:rPr>
              <a:t>Computer Science</a:t>
            </a:r>
          </a:p>
        </p:txBody>
      </p:sp>
      <p:sp>
        <p:nvSpPr>
          <p:cNvPr id="16" name="TextBox 6">
            <a:extLst>
              <a:ext uri="{FF2B5EF4-FFF2-40B4-BE49-F238E27FC236}">
                <a16:creationId xmlns:a16="http://schemas.microsoft.com/office/drawing/2014/main" xmlns="" id="{02FDDD61-1F06-4EE8-9BE3-23DD50CDEF1A}"/>
              </a:ext>
            </a:extLst>
          </p:cNvPr>
          <p:cNvSpPr txBox="1"/>
          <p:nvPr/>
        </p:nvSpPr>
        <p:spPr>
          <a:xfrm>
            <a:off x="2401513"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a:t>B.Sc.</a:t>
            </a:r>
          </a:p>
        </p:txBody>
      </p:sp>
      <p:sp>
        <p:nvSpPr>
          <p:cNvPr id="17" name="TextBox 10">
            <a:extLst>
              <a:ext uri="{FF2B5EF4-FFF2-40B4-BE49-F238E27FC236}">
                <a16:creationId xmlns:a16="http://schemas.microsoft.com/office/drawing/2014/main" xmlns="" id="{F1E2A981-8FB0-427F-B6FB-1C83394529E1}"/>
              </a:ext>
            </a:extLst>
          </p:cNvPr>
          <p:cNvSpPr txBox="1"/>
          <p:nvPr/>
        </p:nvSpPr>
        <p:spPr>
          <a:xfrm>
            <a:off x="2247553" y="3026698"/>
            <a:ext cx="1444078" cy="1025922"/>
          </a:xfrm>
          <a:prstGeom prst="rect">
            <a:avLst/>
          </a:prstGeom>
          <a:noFill/>
        </p:spPr>
        <p:txBody>
          <a:bodyPr wrap="square">
            <a:spAutoFit/>
          </a:bodyPr>
          <a:lstStyle/>
          <a:p>
            <a:pPr algn="ctr">
              <a:spcBef>
                <a:spcPts val="1000"/>
              </a:spcBef>
            </a:pPr>
            <a:r>
              <a:rPr lang="en-US" sz="1100" dirty="0">
                <a:solidFill>
                  <a:schemeClr val="bg1"/>
                </a:solidFill>
              </a:rPr>
              <a:t>Computer</a:t>
            </a:r>
          </a:p>
          <a:p>
            <a:pPr algn="ctr">
              <a:spcBef>
                <a:spcPts val="1000"/>
              </a:spcBef>
            </a:pPr>
            <a:r>
              <a:rPr lang="en-US" sz="1100" dirty="0">
                <a:solidFill>
                  <a:schemeClr val="bg1"/>
                </a:solidFill>
              </a:rPr>
              <a:t>Science</a:t>
            </a:r>
          </a:p>
          <a:p>
            <a:pPr algn="ctr">
              <a:spcBef>
                <a:spcPts val="1000"/>
              </a:spcBef>
            </a:pPr>
            <a:r>
              <a:rPr lang="en-US" sz="1100" dirty="0">
                <a:solidFill>
                  <a:schemeClr val="bg1"/>
                </a:solidFill>
              </a:rPr>
              <a:t>Applied</a:t>
            </a:r>
            <a:br>
              <a:rPr lang="en-US" sz="1100" dirty="0">
                <a:solidFill>
                  <a:schemeClr val="bg1"/>
                </a:solidFill>
              </a:rPr>
            </a:br>
            <a:r>
              <a:rPr lang="en-US" sz="1100" dirty="0">
                <a:solidFill>
                  <a:schemeClr val="bg1"/>
                </a:solidFill>
              </a:rPr>
              <a:t>Mathematics</a:t>
            </a:r>
          </a:p>
        </p:txBody>
      </p:sp>
      <p:sp>
        <p:nvSpPr>
          <p:cNvPr id="19" name="TextBox 12">
            <a:extLst>
              <a:ext uri="{FF2B5EF4-FFF2-40B4-BE49-F238E27FC236}">
                <a16:creationId xmlns:a16="http://schemas.microsoft.com/office/drawing/2014/main" xmlns="" id="{51A53678-9DE2-4167-830C-E66A06C16CB3}"/>
              </a:ext>
            </a:extLst>
          </p:cNvPr>
          <p:cNvSpPr txBox="1"/>
          <p:nvPr/>
        </p:nvSpPr>
        <p:spPr>
          <a:xfrm>
            <a:off x="2401513" y="4549528"/>
            <a:ext cx="1136161" cy="408623"/>
          </a:xfrm>
          <a:prstGeom prst="roundRect">
            <a:avLst>
              <a:gd name="adj" fmla="val 50000"/>
            </a:avLst>
          </a:prstGeom>
          <a:solidFill>
            <a:schemeClr val="bg1"/>
          </a:solidFill>
        </p:spPr>
        <p:txBody>
          <a:bodyPr wrap="none" anchor="ctr" anchorCtr="0">
            <a:noAutofit/>
          </a:bodyPr>
          <a:lstStyle/>
          <a:p>
            <a:pPr algn="ctr"/>
            <a:r>
              <a:rPr lang="en-US" sz="1100" b="1" dirty="0"/>
              <a:t>Direct </a:t>
            </a:r>
            <a:r>
              <a:rPr lang="en-US" sz="1100" b="1" dirty="0" err="1"/>
              <a:t>M.Sc</a:t>
            </a:r>
            <a:endParaRPr lang="en-US" sz="1100" b="1" dirty="0"/>
          </a:p>
        </p:txBody>
      </p:sp>
      <p:sp>
        <p:nvSpPr>
          <p:cNvPr id="20" name="TextBox 13">
            <a:extLst>
              <a:ext uri="{FF2B5EF4-FFF2-40B4-BE49-F238E27FC236}">
                <a16:creationId xmlns:a16="http://schemas.microsoft.com/office/drawing/2014/main" xmlns="" id="{6BCC8668-A72C-4166-B7C3-D3FC5501B3E7}"/>
              </a:ext>
            </a:extLst>
          </p:cNvPr>
          <p:cNvSpPr txBox="1"/>
          <p:nvPr/>
        </p:nvSpPr>
        <p:spPr>
          <a:xfrm>
            <a:off x="2401513" y="5516657"/>
            <a:ext cx="1136161" cy="408623"/>
          </a:xfrm>
          <a:prstGeom prst="roundRect">
            <a:avLst>
              <a:gd name="adj" fmla="val 50000"/>
            </a:avLst>
          </a:prstGeom>
          <a:solidFill>
            <a:schemeClr val="bg1"/>
          </a:solidFill>
        </p:spPr>
        <p:txBody>
          <a:bodyPr wrap="none" anchor="ctr" anchorCtr="0">
            <a:noAutofit/>
          </a:bodyPr>
          <a:lstStyle/>
          <a:p>
            <a:pPr algn="ctr"/>
            <a:r>
              <a:rPr lang="en-US" sz="1100" b="1" dirty="0"/>
              <a:t>M.Sc.</a:t>
            </a:r>
          </a:p>
        </p:txBody>
      </p:sp>
      <p:sp>
        <p:nvSpPr>
          <p:cNvPr id="21" name="Freeform: Shape 36">
            <a:extLst>
              <a:ext uri="{FF2B5EF4-FFF2-40B4-BE49-F238E27FC236}">
                <a16:creationId xmlns:a16="http://schemas.microsoft.com/office/drawing/2014/main" xmlns="" id="{2F59FD41-AFF3-4D48-8368-44F61F488DAA}"/>
              </a:ext>
            </a:extLst>
          </p:cNvPr>
          <p:cNvSpPr/>
          <p:nvPr/>
        </p:nvSpPr>
        <p:spPr>
          <a:xfrm>
            <a:off x="2897777" y="43000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22" name="Freeform: Shape 39">
            <a:extLst>
              <a:ext uri="{FF2B5EF4-FFF2-40B4-BE49-F238E27FC236}">
                <a16:creationId xmlns:a16="http://schemas.microsoft.com/office/drawing/2014/main" xmlns="" id="{5D257F1C-09DD-40F0-832B-F40F1126801A}"/>
              </a:ext>
            </a:extLst>
          </p:cNvPr>
          <p:cNvSpPr/>
          <p:nvPr/>
        </p:nvSpPr>
        <p:spPr>
          <a:xfrm>
            <a:off x="2897777" y="52525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1" name="TextBox 10">
            <a:extLst>
              <a:ext uri="{FF2B5EF4-FFF2-40B4-BE49-F238E27FC236}">
                <a16:creationId xmlns:a16="http://schemas.microsoft.com/office/drawing/2014/main" xmlns="" id="{AC98B16D-E3C3-4627-BF4C-212D6B97DC6A}"/>
              </a:ext>
            </a:extLst>
          </p:cNvPr>
          <p:cNvSpPr txBox="1"/>
          <p:nvPr/>
        </p:nvSpPr>
        <p:spPr>
          <a:xfrm>
            <a:off x="2247553"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Science</a:t>
            </a:r>
          </a:p>
        </p:txBody>
      </p:sp>
      <p:sp>
        <p:nvSpPr>
          <p:cNvPr id="24" name="TextBox 6">
            <a:extLst>
              <a:ext uri="{FF2B5EF4-FFF2-40B4-BE49-F238E27FC236}">
                <a16:creationId xmlns:a16="http://schemas.microsoft.com/office/drawing/2014/main" xmlns="" id="{381A7D70-F79A-42A8-9E94-3EF57E21ABF8}"/>
              </a:ext>
            </a:extLst>
          </p:cNvPr>
          <p:cNvSpPr txBox="1"/>
          <p:nvPr/>
        </p:nvSpPr>
        <p:spPr>
          <a:xfrm>
            <a:off x="3946981"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err="1"/>
              <a:t>B.Des</a:t>
            </a:r>
            <a:r>
              <a:rPr lang="en-US" sz="1100" b="1" dirty="0"/>
              <a:t>.</a:t>
            </a:r>
          </a:p>
        </p:txBody>
      </p:sp>
      <p:sp>
        <p:nvSpPr>
          <p:cNvPr id="25" name="TextBox 10">
            <a:extLst>
              <a:ext uri="{FF2B5EF4-FFF2-40B4-BE49-F238E27FC236}">
                <a16:creationId xmlns:a16="http://schemas.microsoft.com/office/drawing/2014/main" xmlns="" id="{63567492-9631-4AFD-9148-6261EF7DE89A}"/>
              </a:ext>
            </a:extLst>
          </p:cNvPr>
          <p:cNvSpPr txBox="1"/>
          <p:nvPr/>
        </p:nvSpPr>
        <p:spPr>
          <a:xfrm>
            <a:off x="3793021" y="3026698"/>
            <a:ext cx="1444078" cy="1195199"/>
          </a:xfrm>
          <a:prstGeom prst="rect">
            <a:avLst/>
          </a:prstGeom>
          <a:noFill/>
        </p:spPr>
        <p:txBody>
          <a:bodyPr wrap="square">
            <a:spAutoFit/>
          </a:bodyPr>
          <a:lstStyle/>
          <a:p>
            <a:pPr algn="ctr">
              <a:spcBef>
                <a:spcPts val="1000"/>
              </a:spcBef>
            </a:pPr>
            <a:r>
              <a:rPr lang="en-US" sz="1100" dirty="0">
                <a:solidFill>
                  <a:schemeClr val="bg1"/>
                </a:solidFill>
              </a:rPr>
              <a:t>Industrial Design</a:t>
            </a:r>
          </a:p>
          <a:p>
            <a:pPr algn="ctr">
              <a:spcBef>
                <a:spcPts val="1000"/>
              </a:spcBef>
            </a:pPr>
            <a:r>
              <a:rPr lang="en-US" sz="1100" dirty="0">
                <a:solidFill>
                  <a:schemeClr val="bg1"/>
                </a:solidFill>
              </a:rPr>
              <a:t>Interior Design</a:t>
            </a:r>
          </a:p>
          <a:p>
            <a:pPr algn="ctr">
              <a:spcBef>
                <a:spcPts val="1000"/>
              </a:spcBef>
            </a:pPr>
            <a:r>
              <a:rPr lang="en-US" sz="1100" dirty="0">
                <a:solidFill>
                  <a:schemeClr val="bg1"/>
                </a:solidFill>
              </a:rPr>
              <a:t>Visual</a:t>
            </a:r>
            <a:br>
              <a:rPr lang="en-US" sz="1100" dirty="0">
                <a:solidFill>
                  <a:schemeClr val="bg1"/>
                </a:solidFill>
              </a:rPr>
            </a:br>
            <a:r>
              <a:rPr lang="en-US" sz="1100" dirty="0">
                <a:solidFill>
                  <a:schemeClr val="bg1"/>
                </a:solidFill>
              </a:rPr>
              <a:t>Communication</a:t>
            </a:r>
            <a:br>
              <a:rPr lang="en-US" sz="1100" dirty="0">
                <a:solidFill>
                  <a:schemeClr val="bg1"/>
                </a:solidFill>
              </a:rPr>
            </a:br>
            <a:r>
              <a:rPr lang="en-US" sz="1100" dirty="0">
                <a:solidFill>
                  <a:schemeClr val="bg1"/>
                </a:solidFill>
              </a:rPr>
              <a:t>Design</a:t>
            </a:r>
          </a:p>
        </p:txBody>
      </p:sp>
      <p:sp>
        <p:nvSpPr>
          <p:cNvPr id="62" name="TextBox 10">
            <a:extLst>
              <a:ext uri="{FF2B5EF4-FFF2-40B4-BE49-F238E27FC236}">
                <a16:creationId xmlns:a16="http://schemas.microsoft.com/office/drawing/2014/main" xmlns="" id="{4952A149-1DB4-4023-BAFC-7D93CDDD86DD}"/>
              </a:ext>
            </a:extLst>
          </p:cNvPr>
          <p:cNvSpPr txBox="1"/>
          <p:nvPr/>
        </p:nvSpPr>
        <p:spPr>
          <a:xfrm>
            <a:off x="3793021"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Design</a:t>
            </a:r>
          </a:p>
        </p:txBody>
      </p:sp>
      <p:sp>
        <p:nvSpPr>
          <p:cNvPr id="32" name="TextBox 6">
            <a:extLst>
              <a:ext uri="{FF2B5EF4-FFF2-40B4-BE49-F238E27FC236}">
                <a16:creationId xmlns:a16="http://schemas.microsoft.com/office/drawing/2014/main" xmlns="" id="{0F201F1A-0427-46BD-A091-93D63F7B01A3}"/>
              </a:ext>
            </a:extLst>
          </p:cNvPr>
          <p:cNvSpPr txBox="1"/>
          <p:nvPr/>
        </p:nvSpPr>
        <p:spPr>
          <a:xfrm>
            <a:off x="5492449"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a:t>B.Sc.</a:t>
            </a:r>
          </a:p>
        </p:txBody>
      </p:sp>
      <p:sp>
        <p:nvSpPr>
          <p:cNvPr id="33" name="TextBox 10">
            <a:extLst>
              <a:ext uri="{FF2B5EF4-FFF2-40B4-BE49-F238E27FC236}">
                <a16:creationId xmlns:a16="http://schemas.microsoft.com/office/drawing/2014/main" xmlns="" id="{CE000EE1-0C82-44C6-8AC8-2CA136EB0E16}"/>
              </a:ext>
            </a:extLst>
          </p:cNvPr>
          <p:cNvSpPr txBox="1"/>
          <p:nvPr/>
        </p:nvSpPr>
        <p:spPr>
          <a:xfrm>
            <a:off x="5338489" y="3026698"/>
            <a:ext cx="1444078" cy="1236236"/>
          </a:xfrm>
          <a:prstGeom prst="rect">
            <a:avLst/>
          </a:prstGeom>
          <a:noFill/>
        </p:spPr>
        <p:txBody>
          <a:bodyPr wrap="square">
            <a:spAutoFit/>
          </a:bodyPr>
          <a:lstStyle>
            <a:defPPr>
              <a:defRPr lang="en-US"/>
            </a:defPPr>
            <a:lvl1pPr algn="ctr">
              <a:spcBef>
                <a:spcPts val="1000"/>
              </a:spcBef>
              <a:defRPr sz="1100">
                <a:solidFill>
                  <a:schemeClr val="bg1"/>
                </a:solidFill>
              </a:defRPr>
            </a:lvl1pPr>
          </a:lstStyle>
          <a:p>
            <a:r>
              <a:rPr lang="en-US" dirty="0"/>
              <a:t>Industrial</a:t>
            </a:r>
            <a:br>
              <a:rPr lang="en-US" dirty="0"/>
            </a:br>
            <a:r>
              <a:rPr lang="en-US" dirty="0"/>
              <a:t>Engineering &amp; Technology</a:t>
            </a:r>
            <a:br>
              <a:rPr lang="en-US" dirty="0"/>
            </a:br>
            <a:r>
              <a:rPr lang="en-US" dirty="0"/>
              <a:t>Management</a:t>
            </a:r>
          </a:p>
          <a:p>
            <a:r>
              <a:rPr lang="en-US" dirty="0"/>
              <a:t>Technology</a:t>
            </a:r>
            <a:br>
              <a:rPr lang="en-US" dirty="0"/>
            </a:br>
            <a:r>
              <a:rPr lang="en-US" dirty="0"/>
              <a:t>Management</a:t>
            </a:r>
          </a:p>
        </p:txBody>
      </p:sp>
      <p:sp>
        <p:nvSpPr>
          <p:cNvPr id="34" name="TextBox 11">
            <a:extLst>
              <a:ext uri="{FF2B5EF4-FFF2-40B4-BE49-F238E27FC236}">
                <a16:creationId xmlns:a16="http://schemas.microsoft.com/office/drawing/2014/main" xmlns="" id="{75803A3F-FFF2-40E9-8F09-096970CF6686}"/>
              </a:ext>
            </a:extLst>
          </p:cNvPr>
          <p:cNvSpPr txBox="1"/>
          <p:nvPr/>
        </p:nvSpPr>
        <p:spPr>
          <a:xfrm>
            <a:off x="5338489" y="5991899"/>
            <a:ext cx="1444078" cy="430887"/>
          </a:xfrm>
          <a:prstGeom prst="rect">
            <a:avLst/>
          </a:prstGeom>
          <a:noFill/>
        </p:spPr>
        <p:txBody>
          <a:bodyPr wrap="square">
            <a:spAutoFit/>
          </a:bodyPr>
          <a:lstStyle/>
          <a:p>
            <a:pPr algn="ctr"/>
            <a:r>
              <a:rPr lang="en-US" sz="1100" dirty="0">
                <a:solidFill>
                  <a:schemeClr val="bg1"/>
                </a:solidFill>
              </a:rPr>
              <a:t>Technology</a:t>
            </a:r>
          </a:p>
          <a:p>
            <a:pPr algn="ctr"/>
            <a:r>
              <a:rPr lang="en-US" sz="1100" dirty="0">
                <a:solidFill>
                  <a:schemeClr val="bg1"/>
                </a:solidFill>
              </a:rPr>
              <a:t>Management</a:t>
            </a:r>
          </a:p>
        </p:txBody>
      </p:sp>
      <p:sp>
        <p:nvSpPr>
          <p:cNvPr id="35" name="TextBox 12">
            <a:extLst>
              <a:ext uri="{FF2B5EF4-FFF2-40B4-BE49-F238E27FC236}">
                <a16:creationId xmlns:a16="http://schemas.microsoft.com/office/drawing/2014/main" xmlns="" id="{96DC1CF2-7357-41B5-902D-5C7BCD704FCF}"/>
              </a:ext>
            </a:extLst>
          </p:cNvPr>
          <p:cNvSpPr txBox="1"/>
          <p:nvPr/>
        </p:nvSpPr>
        <p:spPr>
          <a:xfrm>
            <a:off x="5492449" y="4549528"/>
            <a:ext cx="1136161" cy="408623"/>
          </a:xfrm>
          <a:prstGeom prst="roundRect">
            <a:avLst>
              <a:gd name="adj" fmla="val 50000"/>
            </a:avLst>
          </a:prstGeom>
          <a:solidFill>
            <a:schemeClr val="bg1"/>
          </a:solidFill>
        </p:spPr>
        <p:txBody>
          <a:bodyPr wrap="none" anchor="ctr" anchorCtr="0">
            <a:noAutofit/>
          </a:bodyPr>
          <a:lstStyle/>
          <a:p>
            <a:pPr algn="ctr"/>
            <a:r>
              <a:rPr lang="en-US" sz="1100" b="1" dirty="0"/>
              <a:t>Direct </a:t>
            </a:r>
            <a:r>
              <a:rPr lang="en-US" sz="1100" b="1" dirty="0" err="1"/>
              <a:t>M.Sc</a:t>
            </a:r>
            <a:endParaRPr lang="en-US" sz="1100" b="1" dirty="0"/>
          </a:p>
        </p:txBody>
      </p:sp>
      <p:sp>
        <p:nvSpPr>
          <p:cNvPr id="36" name="TextBox 13">
            <a:extLst>
              <a:ext uri="{FF2B5EF4-FFF2-40B4-BE49-F238E27FC236}">
                <a16:creationId xmlns:a16="http://schemas.microsoft.com/office/drawing/2014/main" xmlns="" id="{F174BA98-00AD-4FCE-ADF3-788AE3E3F587}"/>
              </a:ext>
            </a:extLst>
          </p:cNvPr>
          <p:cNvSpPr txBox="1"/>
          <p:nvPr/>
        </p:nvSpPr>
        <p:spPr>
          <a:xfrm>
            <a:off x="5492449" y="5516657"/>
            <a:ext cx="1136161" cy="408623"/>
          </a:xfrm>
          <a:prstGeom prst="roundRect">
            <a:avLst>
              <a:gd name="adj" fmla="val 50000"/>
            </a:avLst>
          </a:prstGeom>
          <a:solidFill>
            <a:schemeClr val="bg1"/>
          </a:solidFill>
        </p:spPr>
        <p:txBody>
          <a:bodyPr wrap="none" anchor="ctr" anchorCtr="0">
            <a:noAutofit/>
          </a:bodyPr>
          <a:lstStyle/>
          <a:p>
            <a:pPr algn="ctr"/>
            <a:r>
              <a:rPr lang="en-US" sz="1100" b="1" dirty="0"/>
              <a:t>M.Sc.</a:t>
            </a:r>
          </a:p>
        </p:txBody>
      </p:sp>
      <p:sp>
        <p:nvSpPr>
          <p:cNvPr id="38" name="Freeform: Shape 36">
            <a:extLst>
              <a:ext uri="{FF2B5EF4-FFF2-40B4-BE49-F238E27FC236}">
                <a16:creationId xmlns:a16="http://schemas.microsoft.com/office/drawing/2014/main" xmlns="" id="{CE10E774-A7BB-45B0-B75C-60862D314E4F}"/>
              </a:ext>
            </a:extLst>
          </p:cNvPr>
          <p:cNvSpPr/>
          <p:nvPr/>
        </p:nvSpPr>
        <p:spPr>
          <a:xfrm>
            <a:off x="5988713" y="43000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39" name="Freeform: Shape 39">
            <a:extLst>
              <a:ext uri="{FF2B5EF4-FFF2-40B4-BE49-F238E27FC236}">
                <a16:creationId xmlns:a16="http://schemas.microsoft.com/office/drawing/2014/main" xmlns="" id="{8E13AC7C-9B65-4EAA-9A7A-FFF67AAEE29F}"/>
              </a:ext>
            </a:extLst>
          </p:cNvPr>
          <p:cNvSpPr/>
          <p:nvPr/>
        </p:nvSpPr>
        <p:spPr>
          <a:xfrm>
            <a:off x="5988713" y="52525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3" name="TextBox 10">
            <a:extLst>
              <a:ext uri="{FF2B5EF4-FFF2-40B4-BE49-F238E27FC236}">
                <a16:creationId xmlns:a16="http://schemas.microsoft.com/office/drawing/2014/main" xmlns="" id="{7B1B5A6C-BC63-4165-81D2-3AB3F4A44464}"/>
              </a:ext>
            </a:extLst>
          </p:cNvPr>
          <p:cNvSpPr txBox="1"/>
          <p:nvPr/>
        </p:nvSpPr>
        <p:spPr>
          <a:xfrm>
            <a:off x="5338489"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Industrial</a:t>
            </a:r>
            <a:br>
              <a:rPr lang="en-US" sz="1200" dirty="0"/>
            </a:br>
            <a:r>
              <a:rPr lang="en-US" sz="1200" dirty="0"/>
              <a:t>Engineering&amp; Technology Management</a:t>
            </a:r>
          </a:p>
        </p:txBody>
      </p:sp>
      <p:sp>
        <p:nvSpPr>
          <p:cNvPr id="42" name="TextBox 6">
            <a:extLst>
              <a:ext uri="{FF2B5EF4-FFF2-40B4-BE49-F238E27FC236}">
                <a16:creationId xmlns:a16="http://schemas.microsoft.com/office/drawing/2014/main" xmlns="" id="{5A3586D7-2AB5-4228-A3F5-696A4CB82924}"/>
              </a:ext>
            </a:extLst>
          </p:cNvPr>
          <p:cNvSpPr txBox="1"/>
          <p:nvPr/>
        </p:nvSpPr>
        <p:spPr>
          <a:xfrm>
            <a:off x="7037917"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a:t>B.A.</a:t>
            </a:r>
          </a:p>
        </p:txBody>
      </p:sp>
      <p:sp>
        <p:nvSpPr>
          <p:cNvPr id="43" name="TextBox 10">
            <a:extLst>
              <a:ext uri="{FF2B5EF4-FFF2-40B4-BE49-F238E27FC236}">
                <a16:creationId xmlns:a16="http://schemas.microsoft.com/office/drawing/2014/main" xmlns="" id="{FD94E5D8-932E-417D-8D59-4E7BD6F3B00D}"/>
              </a:ext>
            </a:extLst>
          </p:cNvPr>
          <p:cNvSpPr txBox="1"/>
          <p:nvPr/>
        </p:nvSpPr>
        <p:spPr>
          <a:xfrm>
            <a:off x="6883957" y="3026698"/>
            <a:ext cx="1444078" cy="430887"/>
          </a:xfrm>
          <a:prstGeom prst="rect">
            <a:avLst/>
          </a:prstGeom>
          <a:noFill/>
        </p:spPr>
        <p:txBody>
          <a:bodyPr wrap="square">
            <a:spAutoFit/>
          </a:bodyPr>
          <a:lstStyle>
            <a:defPPr>
              <a:defRPr lang="en-US"/>
            </a:defPPr>
            <a:lvl1pPr algn="ctr">
              <a:spcBef>
                <a:spcPts val="1000"/>
              </a:spcBef>
              <a:defRPr sz="1100">
                <a:solidFill>
                  <a:schemeClr val="bg1"/>
                </a:solidFill>
              </a:defRPr>
            </a:lvl1pPr>
          </a:lstStyle>
          <a:p>
            <a:r>
              <a:rPr lang="en-US" dirty="0"/>
              <a:t>Instructional</a:t>
            </a:r>
            <a:br>
              <a:rPr lang="en-US" dirty="0"/>
            </a:br>
            <a:r>
              <a:rPr lang="en-US" dirty="0"/>
              <a:t>Technologies</a:t>
            </a:r>
          </a:p>
        </p:txBody>
      </p:sp>
      <p:sp>
        <p:nvSpPr>
          <p:cNvPr id="46" name="TextBox 11">
            <a:extLst>
              <a:ext uri="{FF2B5EF4-FFF2-40B4-BE49-F238E27FC236}">
                <a16:creationId xmlns:a16="http://schemas.microsoft.com/office/drawing/2014/main" xmlns="" id="{CC116121-785C-49F9-9E56-CA4B0911A829}"/>
              </a:ext>
            </a:extLst>
          </p:cNvPr>
          <p:cNvSpPr txBox="1"/>
          <p:nvPr/>
        </p:nvSpPr>
        <p:spPr>
          <a:xfrm>
            <a:off x="6883957" y="5991899"/>
            <a:ext cx="1444078" cy="430887"/>
          </a:xfrm>
          <a:prstGeom prst="rect">
            <a:avLst/>
          </a:prstGeom>
          <a:noFill/>
        </p:spPr>
        <p:txBody>
          <a:bodyPr wrap="square">
            <a:spAutoFit/>
          </a:bodyPr>
          <a:lstStyle/>
          <a:p>
            <a:pPr algn="ctr"/>
            <a:r>
              <a:rPr lang="en-US" sz="1100" dirty="0">
                <a:solidFill>
                  <a:schemeClr val="bg1"/>
                </a:solidFill>
              </a:rPr>
              <a:t>Instructional</a:t>
            </a:r>
          </a:p>
          <a:p>
            <a:pPr algn="ctr"/>
            <a:r>
              <a:rPr lang="en-US" sz="1100" dirty="0">
                <a:solidFill>
                  <a:schemeClr val="bg1"/>
                </a:solidFill>
              </a:rPr>
              <a:t>Technologies</a:t>
            </a:r>
          </a:p>
        </p:txBody>
      </p:sp>
      <p:sp>
        <p:nvSpPr>
          <p:cNvPr id="48" name="TextBox 12">
            <a:extLst>
              <a:ext uri="{FF2B5EF4-FFF2-40B4-BE49-F238E27FC236}">
                <a16:creationId xmlns:a16="http://schemas.microsoft.com/office/drawing/2014/main" xmlns="" id="{B4E0C84D-B289-47D1-B8D9-F8B93C880A02}"/>
              </a:ext>
            </a:extLst>
          </p:cNvPr>
          <p:cNvSpPr txBox="1"/>
          <p:nvPr/>
        </p:nvSpPr>
        <p:spPr>
          <a:xfrm>
            <a:off x="7037917" y="4549528"/>
            <a:ext cx="1136161" cy="408623"/>
          </a:xfrm>
          <a:prstGeom prst="roundRect">
            <a:avLst>
              <a:gd name="adj" fmla="val 50000"/>
            </a:avLst>
          </a:prstGeom>
          <a:solidFill>
            <a:schemeClr val="bg1"/>
          </a:solidFill>
        </p:spPr>
        <p:txBody>
          <a:bodyPr wrap="none" anchor="ctr" anchorCtr="0">
            <a:noAutofit/>
          </a:bodyPr>
          <a:lstStyle/>
          <a:p>
            <a:pPr algn="ctr"/>
            <a:r>
              <a:rPr lang="en-US" sz="1100" b="1" dirty="0"/>
              <a:t>Direct M.A.</a:t>
            </a:r>
          </a:p>
        </p:txBody>
      </p:sp>
      <p:sp>
        <p:nvSpPr>
          <p:cNvPr id="49" name="TextBox 13">
            <a:extLst>
              <a:ext uri="{FF2B5EF4-FFF2-40B4-BE49-F238E27FC236}">
                <a16:creationId xmlns:a16="http://schemas.microsoft.com/office/drawing/2014/main" xmlns="" id="{BA632532-01DC-47B2-9FA7-52CB2D1C95EA}"/>
              </a:ext>
            </a:extLst>
          </p:cNvPr>
          <p:cNvSpPr txBox="1"/>
          <p:nvPr/>
        </p:nvSpPr>
        <p:spPr>
          <a:xfrm>
            <a:off x="7037917" y="5516657"/>
            <a:ext cx="1136161" cy="408623"/>
          </a:xfrm>
          <a:prstGeom prst="roundRect">
            <a:avLst>
              <a:gd name="adj" fmla="val 50000"/>
            </a:avLst>
          </a:prstGeom>
          <a:solidFill>
            <a:schemeClr val="bg1"/>
          </a:solidFill>
        </p:spPr>
        <p:txBody>
          <a:bodyPr wrap="none" anchor="ctr" anchorCtr="0">
            <a:noAutofit/>
          </a:bodyPr>
          <a:lstStyle/>
          <a:p>
            <a:pPr algn="ctr"/>
            <a:r>
              <a:rPr lang="en-US" sz="1100" b="1" dirty="0"/>
              <a:t>M.A.</a:t>
            </a:r>
          </a:p>
        </p:txBody>
      </p:sp>
      <p:sp>
        <p:nvSpPr>
          <p:cNvPr id="50" name="Freeform: Shape 36">
            <a:extLst>
              <a:ext uri="{FF2B5EF4-FFF2-40B4-BE49-F238E27FC236}">
                <a16:creationId xmlns:a16="http://schemas.microsoft.com/office/drawing/2014/main" xmlns="" id="{653D011D-F9DC-485D-AD46-9E8110DA382E}"/>
              </a:ext>
            </a:extLst>
          </p:cNvPr>
          <p:cNvSpPr/>
          <p:nvPr/>
        </p:nvSpPr>
        <p:spPr>
          <a:xfrm>
            <a:off x="7534181" y="43000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51" name="Freeform: Shape 39">
            <a:extLst>
              <a:ext uri="{FF2B5EF4-FFF2-40B4-BE49-F238E27FC236}">
                <a16:creationId xmlns:a16="http://schemas.microsoft.com/office/drawing/2014/main" xmlns="" id="{D0BC4D95-35B0-4C8B-8130-ED5B65F97E51}"/>
              </a:ext>
            </a:extLst>
          </p:cNvPr>
          <p:cNvSpPr/>
          <p:nvPr/>
        </p:nvSpPr>
        <p:spPr>
          <a:xfrm>
            <a:off x="7534181" y="52525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
        <p:nvSpPr>
          <p:cNvPr id="64" name="TextBox 10">
            <a:extLst>
              <a:ext uri="{FF2B5EF4-FFF2-40B4-BE49-F238E27FC236}">
                <a16:creationId xmlns:a16="http://schemas.microsoft.com/office/drawing/2014/main" xmlns="" id="{AC4EFF21-359E-4F68-B2F2-5F94B6D16E31}"/>
              </a:ext>
            </a:extLst>
          </p:cNvPr>
          <p:cNvSpPr txBox="1"/>
          <p:nvPr/>
        </p:nvSpPr>
        <p:spPr>
          <a:xfrm>
            <a:off x="6883957"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Instructional</a:t>
            </a:r>
            <a:br>
              <a:rPr lang="en-US" sz="1200" dirty="0"/>
            </a:br>
            <a:r>
              <a:rPr lang="en-US" sz="1200" dirty="0"/>
              <a:t>Technologies</a:t>
            </a:r>
          </a:p>
        </p:txBody>
      </p:sp>
      <p:sp>
        <p:nvSpPr>
          <p:cNvPr id="53" name="TextBox 6">
            <a:extLst>
              <a:ext uri="{FF2B5EF4-FFF2-40B4-BE49-F238E27FC236}">
                <a16:creationId xmlns:a16="http://schemas.microsoft.com/office/drawing/2014/main" xmlns="" id="{29B0572B-B9AA-445F-B047-70BC29EF4C93}"/>
              </a:ext>
            </a:extLst>
          </p:cNvPr>
          <p:cNvSpPr txBox="1"/>
          <p:nvPr/>
        </p:nvSpPr>
        <p:spPr>
          <a:xfrm>
            <a:off x="8583385" y="2510302"/>
            <a:ext cx="1136161" cy="408623"/>
          </a:xfrm>
          <a:prstGeom prst="roundRect">
            <a:avLst>
              <a:gd name="adj" fmla="val 50000"/>
            </a:avLst>
          </a:prstGeom>
          <a:solidFill>
            <a:schemeClr val="bg1"/>
          </a:solidFill>
        </p:spPr>
        <p:txBody>
          <a:bodyPr wrap="none" anchor="ctr" anchorCtr="0">
            <a:noAutofit/>
          </a:bodyPr>
          <a:lstStyle/>
          <a:p>
            <a:pPr algn="ctr"/>
            <a:r>
              <a:rPr lang="en-US" sz="1100" b="1" dirty="0"/>
              <a:t>B.Sc.</a:t>
            </a:r>
          </a:p>
        </p:txBody>
      </p:sp>
      <p:sp>
        <p:nvSpPr>
          <p:cNvPr id="54" name="TextBox 10">
            <a:extLst>
              <a:ext uri="{FF2B5EF4-FFF2-40B4-BE49-F238E27FC236}">
                <a16:creationId xmlns:a16="http://schemas.microsoft.com/office/drawing/2014/main" xmlns="" id="{E6DB5971-3AF8-4981-A1AA-0B178B89B575}"/>
              </a:ext>
            </a:extLst>
          </p:cNvPr>
          <p:cNvSpPr txBox="1"/>
          <p:nvPr/>
        </p:nvSpPr>
        <p:spPr>
          <a:xfrm>
            <a:off x="8429425" y="3026698"/>
            <a:ext cx="1444078" cy="430887"/>
          </a:xfrm>
          <a:prstGeom prst="rect">
            <a:avLst/>
          </a:prstGeom>
          <a:noFill/>
        </p:spPr>
        <p:txBody>
          <a:bodyPr wrap="square">
            <a:spAutoFit/>
          </a:bodyPr>
          <a:lstStyle>
            <a:defPPr>
              <a:defRPr lang="en-US"/>
            </a:defPPr>
            <a:lvl1pPr algn="ctr">
              <a:spcBef>
                <a:spcPts val="1000"/>
              </a:spcBef>
              <a:defRPr sz="1100">
                <a:solidFill>
                  <a:schemeClr val="bg1"/>
                </a:solidFill>
              </a:defRPr>
            </a:lvl1pPr>
          </a:lstStyle>
          <a:p>
            <a:r>
              <a:rPr lang="en-US" dirty="0"/>
              <a:t>Digital Medical</a:t>
            </a:r>
            <a:br>
              <a:rPr lang="en-US" dirty="0"/>
            </a:br>
            <a:r>
              <a:rPr lang="en-US" dirty="0"/>
              <a:t>Technologies</a:t>
            </a:r>
          </a:p>
        </p:txBody>
      </p:sp>
      <p:sp>
        <p:nvSpPr>
          <p:cNvPr id="65" name="TextBox 10">
            <a:extLst>
              <a:ext uri="{FF2B5EF4-FFF2-40B4-BE49-F238E27FC236}">
                <a16:creationId xmlns:a16="http://schemas.microsoft.com/office/drawing/2014/main" xmlns="" id="{8C065F5F-2600-404E-A109-190BDB05A757}"/>
              </a:ext>
            </a:extLst>
          </p:cNvPr>
          <p:cNvSpPr txBox="1"/>
          <p:nvPr/>
        </p:nvSpPr>
        <p:spPr>
          <a:xfrm>
            <a:off x="8429425"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Digital Medical</a:t>
            </a:r>
            <a:br>
              <a:rPr lang="en-US" sz="1200" dirty="0"/>
            </a:br>
            <a:r>
              <a:rPr lang="en-US" sz="1200" dirty="0"/>
              <a:t>Technologies</a:t>
            </a:r>
          </a:p>
        </p:txBody>
      </p:sp>
      <p:sp>
        <p:nvSpPr>
          <p:cNvPr id="66" name="TextBox 10">
            <a:extLst>
              <a:ext uri="{FF2B5EF4-FFF2-40B4-BE49-F238E27FC236}">
                <a16:creationId xmlns:a16="http://schemas.microsoft.com/office/drawing/2014/main" xmlns="" id="{992F46E2-1B17-42B1-8AFC-013C7DCF1F74}"/>
              </a:ext>
            </a:extLst>
          </p:cNvPr>
          <p:cNvSpPr txBox="1"/>
          <p:nvPr/>
        </p:nvSpPr>
        <p:spPr>
          <a:xfrm>
            <a:off x="9974896" y="1500484"/>
            <a:ext cx="1444078" cy="830997"/>
          </a:xfrm>
          <a:prstGeom prst="rect">
            <a:avLst/>
          </a:prstGeom>
          <a:solidFill>
            <a:srgbClr val="007473"/>
          </a:solidFill>
        </p:spPr>
        <p:txBody>
          <a:bodyPr wrap="square">
            <a:noAutofit/>
          </a:bodyPr>
          <a:lstStyle>
            <a:defPPr>
              <a:defRPr lang="en-US"/>
            </a:defPPr>
            <a:lvl1pPr algn="ctr">
              <a:spcBef>
                <a:spcPts val="1000"/>
              </a:spcBef>
              <a:defRPr sz="1400" b="1">
                <a:solidFill>
                  <a:schemeClr val="bg1"/>
                </a:solidFill>
              </a:defRPr>
            </a:lvl1pPr>
          </a:lstStyle>
          <a:p>
            <a:r>
              <a:rPr lang="en-US" sz="1200" dirty="0"/>
              <a:t>Data</a:t>
            </a:r>
            <a:br>
              <a:rPr lang="en-US" sz="1200" dirty="0"/>
            </a:br>
            <a:r>
              <a:rPr lang="en-US" sz="1200" dirty="0"/>
              <a:t>Science</a:t>
            </a:r>
          </a:p>
        </p:txBody>
      </p:sp>
      <p:sp>
        <p:nvSpPr>
          <p:cNvPr id="72" name="TextBox 11">
            <a:extLst>
              <a:ext uri="{FF2B5EF4-FFF2-40B4-BE49-F238E27FC236}">
                <a16:creationId xmlns:a16="http://schemas.microsoft.com/office/drawing/2014/main" xmlns="" id="{20BB143F-7630-4BA3-B483-5A03736FD5FF}"/>
              </a:ext>
            </a:extLst>
          </p:cNvPr>
          <p:cNvSpPr txBox="1"/>
          <p:nvPr/>
        </p:nvSpPr>
        <p:spPr>
          <a:xfrm>
            <a:off x="10045834" y="5991899"/>
            <a:ext cx="1444078" cy="261610"/>
          </a:xfrm>
          <a:prstGeom prst="rect">
            <a:avLst/>
          </a:prstGeom>
          <a:noFill/>
        </p:spPr>
        <p:txBody>
          <a:bodyPr wrap="square">
            <a:spAutoFit/>
          </a:bodyPr>
          <a:lstStyle/>
          <a:p>
            <a:pPr algn="ctr"/>
            <a:r>
              <a:rPr lang="en-US" sz="1100" dirty="0">
                <a:solidFill>
                  <a:schemeClr val="bg1"/>
                </a:solidFill>
              </a:rPr>
              <a:t>Data Science</a:t>
            </a:r>
          </a:p>
        </p:txBody>
      </p:sp>
      <p:sp>
        <p:nvSpPr>
          <p:cNvPr id="73" name="TextBox 13">
            <a:extLst>
              <a:ext uri="{FF2B5EF4-FFF2-40B4-BE49-F238E27FC236}">
                <a16:creationId xmlns:a16="http://schemas.microsoft.com/office/drawing/2014/main" xmlns="" id="{994A4CB4-921D-4BEE-91BB-B1FA54874102}"/>
              </a:ext>
            </a:extLst>
          </p:cNvPr>
          <p:cNvSpPr txBox="1"/>
          <p:nvPr/>
        </p:nvSpPr>
        <p:spPr>
          <a:xfrm>
            <a:off x="10199794" y="5516657"/>
            <a:ext cx="1136161" cy="408623"/>
          </a:xfrm>
          <a:prstGeom prst="roundRect">
            <a:avLst>
              <a:gd name="adj" fmla="val 50000"/>
            </a:avLst>
          </a:prstGeom>
          <a:solidFill>
            <a:schemeClr val="bg1"/>
          </a:solidFill>
        </p:spPr>
        <p:txBody>
          <a:bodyPr wrap="none" anchor="ctr" anchorCtr="0">
            <a:noAutofit/>
          </a:bodyPr>
          <a:lstStyle/>
          <a:p>
            <a:pPr algn="ctr"/>
            <a:r>
              <a:rPr lang="en-US" sz="1100" b="1" dirty="0"/>
              <a:t>M.Sc.</a:t>
            </a:r>
          </a:p>
        </p:txBody>
      </p:sp>
      <p:sp>
        <p:nvSpPr>
          <p:cNvPr id="74" name="Freeform: Shape 39">
            <a:extLst>
              <a:ext uri="{FF2B5EF4-FFF2-40B4-BE49-F238E27FC236}">
                <a16:creationId xmlns:a16="http://schemas.microsoft.com/office/drawing/2014/main" xmlns="" id="{B93A482F-5CDD-40B8-BDAC-A60F9A773D4E}"/>
              </a:ext>
            </a:extLst>
          </p:cNvPr>
          <p:cNvSpPr/>
          <p:nvPr/>
        </p:nvSpPr>
        <p:spPr>
          <a:xfrm>
            <a:off x="10696058" y="5252529"/>
            <a:ext cx="143628" cy="182880"/>
          </a:xfrm>
          <a:custGeom>
            <a:avLst/>
            <a:gdLst>
              <a:gd name="connsiteX0" fmla="*/ 73215 w 204753"/>
              <a:gd name="connsiteY0" fmla="*/ 0 h 256873"/>
              <a:gd name="connsiteX1" fmla="*/ 131539 w 204753"/>
              <a:gd name="connsiteY1" fmla="*/ 0 h 256873"/>
              <a:gd name="connsiteX2" fmla="*/ 131539 w 204753"/>
              <a:gd name="connsiteY2" fmla="*/ 21624 h 256873"/>
              <a:gd name="connsiteX3" fmla="*/ 131539 w 204753"/>
              <a:gd name="connsiteY3" fmla="*/ 144800 h 256873"/>
              <a:gd name="connsiteX4" fmla="*/ 168766 w 204753"/>
              <a:gd name="connsiteY4" fmla="*/ 102927 h 256873"/>
              <a:gd name="connsiteX5" fmla="*/ 204753 w 204753"/>
              <a:gd name="connsiteY5" fmla="*/ 146032 h 256873"/>
              <a:gd name="connsiteX6" fmla="*/ 102997 w 204753"/>
              <a:gd name="connsiteY6" fmla="*/ 256873 h 256873"/>
              <a:gd name="connsiteX7" fmla="*/ 0 w 204753"/>
              <a:gd name="connsiteY7" fmla="*/ 144800 h 256873"/>
              <a:gd name="connsiteX8" fmla="*/ 39710 w 204753"/>
              <a:gd name="connsiteY8" fmla="*/ 101695 h 256873"/>
              <a:gd name="connsiteX9" fmla="*/ 73215 w 204753"/>
              <a:gd name="connsiteY9" fmla="*/ 144800 h 256873"/>
              <a:gd name="connsiteX10" fmla="*/ 73215 w 204753"/>
              <a:gd name="connsiteY10" fmla="*/ 2065 h 256873"/>
              <a:gd name="connsiteX11" fmla="*/ 73215 w 204753"/>
              <a:gd name="connsiteY11" fmla="*/ 0 h 256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4753" h="256873">
                <a:moveTo>
                  <a:pt x="73215" y="0"/>
                </a:moveTo>
                <a:lnTo>
                  <a:pt x="131539" y="0"/>
                </a:lnTo>
                <a:lnTo>
                  <a:pt x="131539" y="21624"/>
                </a:lnTo>
                <a:cubicBezTo>
                  <a:pt x="131539" y="51586"/>
                  <a:pt x="131539" y="91535"/>
                  <a:pt x="131539" y="144800"/>
                </a:cubicBezTo>
                <a:cubicBezTo>
                  <a:pt x="131539" y="144800"/>
                  <a:pt x="131539" y="144800"/>
                  <a:pt x="168766" y="102927"/>
                </a:cubicBezTo>
                <a:cubicBezTo>
                  <a:pt x="171248" y="100463"/>
                  <a:pt x="204753" y="146032"/>
                  <a:pt x="204753" y="146032"/>
                </a:cubicBezTo>
                <a:cubicBezTo>
                  <a:pt x="204753" y="146032"/>
                  <a:pt x="204753" y="146032"/>
                  <a:pt x="102997" y="256873"/>
                </a:cubicBezTo>
                <a:cubicBezTo>
                  <a:pt x="102997" y="256873"/>
                  <a:pt x="102997" y="256873"/>
                  <a:pt x="0" y="144800"/>
                </a:cubicBezTo>
                <a:cubicBezTo>
                  <a:pt x="0" y="144800"/>
                  <a:pt x="0" y="144800"/>
                  <a:pt x="39710" y="101695"/>
                </a:cubicBezTo>
                <a:cubicBezTo>
                  <a:pt x="39710" y="101695"/>
                  <a:pt x="39710" y="101695"/>
                  <a:pt x="73215" y="144800"/>
                </a:cubicBezTo>
                <a:cubicBezTo>
                  <a:pt x="73215" y="144800"/>
                  <a:pt x="73215" y="144800"/>
                  <a:pt x="73215" y="2065"/>
                </a:cubicBezTo>
                <a:lnTo>
                  <a:pt x="73215"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600"/>
          </a:p>
        </p:txBody>
      </p:sp>
    </p:spTree>
    <p:extLst>
      <p:ext uri="{BB962C8B-B14F-4D97-AF65-F5344CB8AC3E}">
        <p14:creationId xmlns:p14="http://schemas.microsoft.com/office/powerpoint/2010/main" xmlns="" val="203492825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מלבן 25">
            <a:extLst>
              <a:ext uri="{FF2B5EF4-FFF2-40B4-BE49-F238E27FC236}">
                <a16:creationId xmlns:a16="http://schemas.microsoft.com/office/drawing/2014/main" xmlns="" id="{80A84D0F-C08C-4BC5-A325-B11C31B8116F}"/>
              </a:ext>
            </a:extLst>
          </p:cNvPr>
          <p:cNvSpPr/>
          <p:nvPr/>
        </p:nvSpPr>
        <p:spPr>
          <a:xfrm>
            <a:off x="424921" y="2180856"/>
            <a:ext cx="4927058" cy="3622017"/>
          </a:xfrm>
          <a:prstGeom prst="rect">
            <a:avLst/>
          </a:prstGeom>
        </p:spPr>
        <p:txBody>
          <a:bodyPr wrap="square">
            <a:spAutoFit/>
          </a:bodyPr>
          <a:lstStyle/>
          <a:p>
            <a:pPr defTabSz="1219170"/>
            <a:r>
              <a:rPr lang="en-US" sz="2667" dirty="0">
                <a:solidFill>
                  <a:prstClr val="white"/>
                </a:solidFill>
                <a:latin typeface="Montserrat Light" panose="00000400000000000000" pitchFamily="2" charset="0"/>
              </a:rPr>
              <a:t>We make higher education accessible </a:t>
            </a:r>
            <a:r>
              <a:rPr lang="en-US" sz="2667" b="1" dirty="0">
                <a:solidFill>
                  <a:prstClr val="white"/>
                </a:solidFill>
              </a:rPr>
              <a:t>to all strata of the population</a:t>
            </a:r>
            <a:r>
              <a:rPr lang="x-none" sz="2667" dirty="0">
                <a:solidFill>
                  <a:prstClr val="white"/>
                </a:solidFill>
                <a:latin typeface="Montserrat Light" panose="00000400000000000000" pitchFamily="2" charset="0"/>
              </a:rPr>
              <a:t> in 374 cities, towns and villages across Israel</a:t>
            </a:r>
          </a:p>
          <a:p>
            <a:pPr defTabSz="1219170"/>
            <a:endParaRPr lang="en-US" sz="1400" dirty="0">
              <a:solidFill>
                <a:prstClr val="white"/>
              </a:solidFill>
              <a:latin typeface="Montserrat Light" panose="00000400000000000000" pitchFamily="2" charset="0"/>
            </a:endParaRPr>
          </a:p>
          <a:p>
            <a:pPr defTabSz="1219170"/>
            <a:r>
              <a:rPr lang="en-US" sz="2667" dirty="0">
                <a:solidFill>
                  <a:prstClr val="white"/>
                </a:solidFill>
                <a:latin typeface="Montserrat Light" panose="00000400000000000000" pitchFamily="2" charset="0"/>
              </a:rPr>
              <a:t>Our students </a:t>
            </a:r>
            <a:r>
              <a:rPr lang="x-none" sz="2667" dirty="0">
                <a:solidFill>
                  <a:prstClr val="white"/>
                </a:solidFill>
                <a:latin typeface="Montserrat Light" panose="00000400000000000000" pitchFamily="2" charset="0"/>
              </a:rPr>
              <a:t>are committed to community service and social action</a:t>
            </a:r>
            <a:endParaRPr lang="en-US" sz="2667" dirty="0">
              <a:solidFill>
                <a:prstClr val="white"/>
              </a:solidFill>
              <a:latin typeface="Montserrat Light" panose="00000400000000000000" pitchFamily="2" charset="0"/>
            </a:endParaRPr>
          </a:p>
        </p:txBody>
      </p:sp>
    </p:spTree>
    <p:extLst>
      <p:ext uri="{BB962C8B-B14F-4D97-AF65-F5344CB8AC3E}">
        <p14:creationId xmlns:p14="http://schemas.microsoft.com/office/powerpoint/2010/main" xmlns="" val="35458097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xmlns="" id="{167C8A8D-72B4-4C75-B6DD-ADB4D26B8071}"/>
              </a:ext>
            </a:extLst>
          </p:cNvPr>
          <p:cNvSpPr txBox="1"/>
          <p:nvPr/>
        </p:nvSpPr>
        <p:spPr>
          <a:xfrm>
            <a:off x="1850502" y="953045"/>
            <a:ext cx="2189062" cy="1107996"/>
          </a:xfrm>
          <a:prstGeom prst="rect">
            <a:avLst/>
          </a:prstGeom>
          <a:noFill/>
        </p:spPr>
        <p:txBody>
          <a:bodyPr wrap="square">
            <a:spAutoFit/>
          </a:bodyPr>
          <a:lstStyle/>
          <a:p>
            <a:r>
              <a:rPr lang="en-US" sz="6600" b="1" dirty="0">
                <a:gradFill>
                  <a:gsLst>
                    <a:gs pos="0">
                      <a:srgbClr val="3E9CA1"/>
                    </a:gs>
                    <a:gs pos="100000">
                      <a:srgbClr val="007473"/>
                    </a:gs>
                  </a:gsLst>
                  <a:lin ang="0" scaled="1"/>
                </a:gradFill>
              </a:rPr>
              <a:t>150</a:t>
            </a:r>
          </a:p>
        </p:txBody>
      </p:sp>
      <p:sp>
        <p:nvSpPr>
          <p:cNvPr id="8" name="TextBox 7">
            <a:extLst>
              <a:ext uri="{FF2B5EF4-FFF2-40B4-BE49-F238E27FC236}">
                <a16:creationId xmlns:a16="http://schemas.microsoft.com/office/drawing/2014/main" xmlns="" id="{D45BA165-E7AE-4827-BDCA-111DBB5A3A55}"/>
              </a:ext>
            </a:extLst>
          </p:cNvPr>
          <p:cNvSpPr txBox="1"/>
          <p:nvPr/>
        </p:nvSpPr>
        <p:spPr>
          <a:xfrm>
            <a:off x="1850502" y="1872703"/>
            <a:ext cx="2507366" cy="830997"/>
          </a:xfrm>
          <a:prstGeom prst="rect">
            <a:avLst/>
          </a:prstGeom>
          <a:noFill/>
        </p:spPr>
        <p:txBody>
          <a:bodyPr wrap="square">
            <a:spAutoFit/>
          </a:bodyPr>
          <a:lstStyle/>
          <a:p>
            <a:r>
              <a:rPr lang="en-US" sz="2400" dirty="0">
                <a:solidFill>
                  <a:srgbClr val="007473"/>
                </a:solidFill>
              </a:rPr>
              <a:t>Senior Faculty Members</a:t>
            </a:r>
          </a:p>
        </p:txBody>
      </p:sp>
      <p:sp>
        <p:nvSpPr>
          <p:cNvPr id="12" name="TextBox 11">
            <a:extLst>
              <a:ext uri="{FF2B5EF4-FFF2-40B4-BE49-F238E27FC236}">
                <a16:creationId xmlns:a16="http://schemas.microsoft.com/office/drawing/2014/main" xmlns="" id="{E24E8DD6-91CD-4CB9-B167-34179AFD6286}"/>
              </a:ext>
            </a:extLst>
          </p:cNvPr>
          <p:cNvSpPr txBox="1"/>
          <p:nvPr/>
        </p:nvSpPr>
        <p:spPr>
          <a:xfrm>
            <a:off x="1850502" y="2953773"/>
            <a:ext cx="2189062" cy="1107996"/>
          </a:xfrm>
          <a:prstGeom prst="rect">
            <a:avLst/>
          </a:prstGeom>
          <a:noFill/>
        </p:spPr>
        <p:txBody>
          <a:bodyPr wrap="square">
            <a:spAutoFit/>
          </a:bodyPr>
          <a:lstStyle/>
          <a:p>
            <a:r>
              <a:rPr lang="en-US" sz="6600" b="1" dirty="0">
                <a:gradFill>
                  <a:gsLst>
                    <a:gs pos="0">
                      <a:srgbClr val="3E9CA1"/>
                    </a:gs>
                    <a:gs pos="100000">
                      <a:srgbClr val="007473"/>
                    </a:gs>
                  </a:gsLst>
                  <a:lin ang="0" scaled="1"/>
                </a:gradFill>
              </a:rPr>
              <a:t>45</a:t>
            </a:r>
          </a:p>
        </p:txBody>
      </p:sp>
      <p:sp>
        <p:nvSpPr>
          <p:cNvPr id="13" name="TextBox 12">
            <a:extLst>
              <a:ext uri="{FF2B5EF4-FFF2-40B4-BE49-F238E27FC236}">
                <a16:creationId xmlns:a16="http://schemas.microsoft.com/office/drawing/2014/main" xmlns="" id="{1BAE0589-F7B3-4628-8EDB-C676A8D62FBB}"/>
              </a:ext>
            </a:extLst>
          </p:cNvPr>
          <p:cNvSpPr txBox="1"/>
          <p:nvPr/>
        </p:nvSpPr>
        <p:spPr>
          <a:xfrm>
            <a:off x="1850502" y="3873431"/>
            <a:ext cx="2640957" cy="461665"/>
          </a:xfrm>
          <a:prstGeom prst="rect">
            <a:avLst/>
          </a:prstGeom>
          <a:noFill/>
        </p:spPr>
        <p:txBody>
          <a:bodyPr wrap="square">
            <a:spAutoFit/>
          </a:bodyPr>
          <a:lstStyle/>
          <a:p>
            <a:r>
              <a:rPr lang="en-US" sz="2400" dirty="0">
                <a:solidFill>
                  <a:srgbClr val="007473"/>
                </a:solidFill>
              </a:rPr>
              <a:t>Professors</a:t>
            </a:r>
          </a:p>
        </p:txBody>
      </p:sp>
      <p:cxnSp>
        <p:nvCxnSpPr>
          <p:cNvPr id="14" name="Straight Connector 13">
            <a:extLst>
              <a:ext uri="{FF2B5EF4-FFF2-40B4-BE49-F238E27FC236}">
                <a16:creationId xmlns:a16="http://schemas.microsoft.com/office/drawing/2014/main" xmlns="" id="{0E9E9697-47E9-4694-9BD4-1B4938B6FABB}"/>
              </a:ext>
            </a:extLst>
          </p:cNvPr>
          <p:cNvCxnSpPr>
            <a:cxnSpLocks/>
          </p:cNvCxnSpPr>
          <p:nvPr/>
        </p:nvCxnSpPr>
        <p:spPr>
          <a:xfrm flipH="1">
            <a:off x="509286" y="2819447"/>
            <a:ext cx="4045352" cy="0"/>
          </a:xfrm>
          <a:prstGeom prst="line">
            <a:avLst/>
          </a:prstGeom>
          <a:ln w="12700">
            <a:solidFill>
              <a:srgbClr val="3E9CA1"/>
            </a:solidFill>
          </a:ln>
        </p:spPr>
        <p:style>
          <a:lnRef idx="1">
            <a:schemeClr val="accent1"/>
          </a:lnRef>
          <a:fillRef idx="0">
            <a:schemeClr val="accent1"/>
          </a:fillRef>
          <a:effectRef idx="0">
            <a:schemeClr val="accent1"/>
          </a:effectRef>
          <a:fontRef idx="minor">
            <a:schemeClr val="tx1"/>
          </a:fontRef>
        </p:style>
      </p:cxnSp>
      <p:grpSp>
        <p:nvGrpSpPr>
          <p:cNvPr id="51" name="Group 50">
            <a:extLst>
              <a:ext uri="{FF2B5EF4-FFF2-40B4-BE49-F238E27FC236}">
                <a16:creationId xmlns:a16="http://schemas.microsoft.com/office/drawing/2014/main" xmlns="" id="{50D20B79-A1CD-4056-AAC0-CEE08E7544C5}"/>
              </a:ext>
            </a:extLst>
          </p:cNvPr>
          <p:cNvGrpSpPr/>
          <p:nvPr/>
        </p:nvGrpSpPr>
        <p:grpSpPr>
          <a:xfrm>
            <a:off x="577528" y="1301866"/>
            <a:ext cx="966788" cy="792163"/>
            <a:chOff x="2076450" y="5032375"/>
            <a:chExt cx="966788" cy="792163"/>
          </a:xfrm>
          <a:solidFill>
            <a:srgbClr val="3E9CA1"/>
          </a:solidFill>
        </p:grpSpPr>
        <p:sp>
          <p:nvSpPr>
            <p:cNvPr id="19" name="Freeform 5">
              <a:extLst>
                <a:ext uri="{FF2B5EF4-FFF2-40B4-BE49-F238E27FC236}">
                  <a16:creationId xmlns:a16="http://schemas.microsoft.com/office/drawing/2014/main" xmlns="" id="{1A2F3CB2-B7DF-4807-BA3A-8C1BA2673379}"/>
                </a:ext>
              </a:extLst>
            </p:cNvPr>
            <p:cNvSpPr>
              <a:spLocks noEditPoints="1"/>
            </p:cNvSpPr>
            <p:nvPr/>
          </p:nvSpPr>
          <p:spPr bwMode="auto">
            <a:xfrm>
              <a:off x="2786063" y="5230813"/>
              <a:ext cx="180975" cy="212725"/>
            </a:xfrm>
            <a:custGeom>
              <a:avLst/>
              <a:gdLst>
                <a:gd name="T0" fmla="*/ 24 w 48"/>
                <a:gd name="T1" fmla="*/ 56 h 56"/>
                <a:gd name="T2" fmla="*/ 0 w 48"/>
                <a:gd name="T3" fmla="*/ 26 h 56"/>
                <a:gd name="T4" fmla="*/ 24 w 48"/>
                <a:gd name="T5" fmla="*/ 0 h 56"/>
                <a:gd name="T6" fmla="*/ 48 w 48"/>
                <a:gd name="T7" fmla="*/ 26 h 56"/>
                <a:gd name="T8" fmla="*/ 24 w 48"/>
                <a:gd name="T9" fmla="*/ 56 h 56"/>
                <a:gd name="T10" fmla="*/ 24 w 48"/>
                <a:gd name="T11" fmla="*/ 8 h 56"/>
                <a:gd name="T12" fmla="*/ 8 w 48"/>
                <a:gd name="T13" fmla="*/ 26 h 56"/>
                <a:gd name="T14" fmla="*/ 24 w 48"/>
                <a:gd name="T15" fmla="*/ 48 h 56"/>
                <a:gd name="T16" fmla="*/ 40 w 48"/>
                <a:gd name="T17" fmla="*/ 26 h 56"/>
                <a:gd name="T18" fmla="*/ 24 w 48"/>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24" y="56"/>
                  </a:moveTo>
                  <a:cubicBezTo>
                    <a:pt x="10" y="56"/>
                    <a:pt x="0" y="43"/>
                    <a:pt x="0" y="26"/>
                  </a:cubicBezTo>
                  <a:cubicBezTo>
                    <a:pt x="0" y="14"/>
                    <a:pt x="2" y="0"/>
                    <a:pt x="24" y="0"/>
                  </a:cubicBezTo>
                  <a:cubicBezTo>
                    <a:pt x="45" y="0"/>
                    <a:pt x="48" y="14"/>
                    <a:pt x="48" y="26"/>
                  </a:cubicBezTo>
                  <a:cubicBezTo>
                    <a:pt x="48" y="43"/>
                    <a:pt x="37" y="56"/>
                    <a:pt x="24" y="56"/>
                  </a:cubicBezTo>
                  <a:moveTo>
                    <a:pt x="24" y="8"/>
                  </a:moveTo>
                  <a:cubicBezTo>
                    <a:pt x="12" y="8"/>
                    <a:pt x="8" y="12"/>
                    <a:pt x="8" y="26"/>
                  </a:cubicBezTo>
                  <a:cubicBezTo>
                    <a:pt x="8" y="37"/>
                    <a:pt x="13" y="48"/>
                    <a:pt x="24" y="48"/>
                  </a:cubicBezTo>
                  <a:cubicBezTo>
                    <a:pt x="34" y="48"/>
                    <a:pt x="40" y="37"/>
                    <a:pt x="40" y="26"/>
                  </a:cubicBezTo>
                  <a:cubicBezTo>
                    <a:pt x="40" y="12"/>
                    <a:pt x="36" y="8"/>
                    <a:pt x="24"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xmlns="" id="{4C0115C3-2966-459B-9C5F-35AD6F38DAE3}"/>
                </a:ext>
              </a:extLst>
            </p:cNvPr>
            <p:cNvSpPr>
              <a:spLocks/>
            </p:cNvSpPr>
            <p:nvPr/>
          </p:nvSpPr>
          <p:spPr bwMode="auto">
            <a:xfrm>
              <a:off x="2747963" y="5402263"/>
              <a:ext cx="90488" cy="68263"/>
            </a:xfrm>
            <a:custGeom>
              <a:avLst/>
              <a:gdLst>
                <a:gd name="T0" fmla="*/ 10 w 57"/>
                <a:gd name="T1" fmla="*/ 43 h 43"/>
                <a:gd name="T2" fmla="*/ 0 w 57"/>
                <a:gd name="T3" fmla="*/ 29 h 43"/>
                <a:gd name="T4" fmla="*/ 48 w 57"/>
                <a:gd name="T5" fmla="*/ 0 h 43"/>
                <a:gd name="T6" fmla="*/ 57 w 57"/>
                <a:gd name="T7" fmla="*/ 14 h 43"/>
                <a:gd name="T8" fmla="*/ 10 w 57"/>
                <a:gd name="T9" fmla="*/ 43 h 43"/>
              </a:gdLst>
              <a:ahLst/>
              <a:cxnLst>
                <a:cxn ang="0">
                  <a:pos x="T0" y="T1"/>
                </a:cxn>
                <a:cxn ang="0">
                  <a:pos x="T2" y="T3"/>
                </a:cxn>
                <a:cxn ang="0">
                  <a:pos x="T4" y="T5"/>
                </a:cxn>
                <a:cxn ang="0">
                  <a:pos x="T6" y="T7"/>
                </a:cxn>
                <a:cxn ang="0">
                  <a:pos x="T8" y="T9"/>
                </a:cxn>
              </a:cxnLst>
              <a:rect l="0" t="0" r="r" b="b"/>
              <a:pathLst>
                <a:path w="57" h="43">
                  <a:moveTo>
                    <a:pt x="10" y="43"/>
                  </a:moveTo>
                  <a:lnTo>
                    <a:pt x="0" y="29"/>
                  </a:lnTo>
                  <a:lnTo>
                    <a:pt x="48" y="0"/>
                  </a:lnTo>
                  <a:lnTo>
                    <a:pt x="57" y="14"/>
                  </a:lnTo>
                  <a:lnTo>
                    <a:pt x="10"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7">
              <a:extLst>
                <a:ext uri="{FF2B5EF4-FFF2-40B4-BE49-F238E27FC236}">
                  <a16:creationId xmlns:a16="http://schemas.microsoft.com/office/drawing/2014/main" xmlns="" id="{5D132B5A-9CDA-47B2-8C26-7675BB2F81AF}"/>
                </a:ext>
              </a:extLst>
            </p:cNvPr>
            <p:cNvSpPr>
              <a:spLocks/>
            </p:cNvSpPr>
            <p:nvPr/>
          </p:nvSpPr>
          <p:spPr bwMode="auto">
            <a:xfrm>
              <a:off x="2906713" y="5402263"/>
              <a:ext cx="136525" cy="163513"/>
            </a:xfrm>
            <a:custGeom>
              <a:avLst/>
              <a:gdLst>
                <a:gd name="T0" fmla="*/ 24 w 36"/>
                <a:gd name="T1" fmla="*/ 43 h 43"/>
                <a:gd name="T2" fmla="*/ 0 w 36"/>
                <a:gd name="T3" fmla="*/ 43 h 43"/>
                <a:gd name="T4" fmla="*/ 0 w 36"/>
                <a:gd name="T5" fmla="*/ 35 h 43"/>
                <a:gd name="T6" fmla="*/ 24 w 36"/>
                <a:gd name="T7" fmla="*/ 35 h 43"/>
                <a:gd name="T8" fmla="*/ 28 w 36"/>
                <a:gd name="T9" fmla="*/ 27 h 43"/>
                <a:gd name="T10" fmla="*/ 28 w 36"/>
                <a:gd name="T11" fmla="*/ 21 h 43"/>
                <a:gd name="T12" fmla="*/ 2 w 36"/>
                <a:gd name="T13" fmla="*/ 6 h 43"/>
                <a:gd name="T14" fmla="*/ 6 w 36"/>
                <a:gd name="T15" fmla="*/ 0 h 43"/>
                <a:gd name="T16" fmla="*/ 36 w 36"/>
                <a:gd name="T17" fmla="*/ 17 h 43"/>
                <a:gd name="T18" fmla="*/ 36 w 36"/>
                <a:gd name="T19" fmla="*/ 27 h 43"/>
                <a:gd name="T20" fmla="*/ 24 w 3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24" y="43"/>
                  </a:moveTo>
                  <a:cubicBezTo>
                    <a:pt x="0" y="43"/>
                    <a:pt x="0" y="43"/>
                    <a:pt x="0" y="43"/>
                  </a:cubicBezTo>
                  <a:cubicBezTo>
                    <a:pt x="0" y="35"/>
                    <a:pt x="0" y="35"/>
                    <a:pt x="0" y="35"/>
                  </a:cubicBezTo>
                  <a:cubicBezTo>
                    <a:pt x="24" y="35"/>
                    <a:pt x="24" y="35"/>
                    <a:pt x="24" y="35"/>
                  </a:cubicBezTo>
                  <a:cubicBezTo>
                    <a:pt x="25" y="35"/>
                    <a:pt x="28" y="32"/>
                    <a:pt x="28" y="27"/>
                  </a:cubicBezTo>
                  <a:cubicBezTo>
                    <a:pt x="28" y="21"/>
                    <a:pt x="28" y="21"/>
                    <a:pt x="28" y="21"/>
                  </a:cubicBezTo>
                  <a:cubicBezTo>
                    <a:pt x="2" y="6"/>
                    <a:pt x="2" y="6"/>
                    <a:pt x="2" y="6"/>
                  </a:cubicBezTo>
                  <a:cubicBezTo>
                    <a:pt x="6" y="0"/>
                    <a:pt x="6" y="0"/>
                    <a:pt x="6" y="0"/>
                  </a:cubicBezTo>
                  <a:cubicBezTo>
                    <a:pt x="36" y="17"/>
                    <a:pt x="36" y="17"/>
                    <a:pt x="36" y="17"/>
                  </a:cubicBezTo>
                  <a:cubicBezTo>
                    <a:pt x="36" y="27"/>
                    <a:pt x="36" y="27"/>
                    <a:pt x="36" y="27"/>
                  </a:cubicBezTo>
                  <a:cubicBezTo>
                    <a:pt x="36" y="36"/>
                    <a:pt x="30" y="43"/>
                    <a:pt x="24" y="43"/>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xmlns="" id="{3FFE13E4-5246-498C-ADC2-6566E8472772}"/>
                </a:ext>
              </a:extLst>
            </p:cNvPr>
            <p:cNvSpPr>
              <a:spLocks noEditPoints="1"/>
            </p:cNvSpPr>
            <p:nvPr/>
          </p:nvSpPr>
          <p:spPr bwMode="auto">
            <a:xfrm>
              <a:off x="2151063" y="5230813"/>
              <a:ext cx="182563" cy="212725"/>
            </a:xfrm>
            <a:custGeom>
              <a:avLst/>
              <a:gdLst>
                <a:gd name="T0" fmla="*/ 24 w 48"/>
                <a:gd name="T1" fmla="*/ 56 h 56"/>
                <a:gd name="T2" fmla="*/ 0 w 48"/>
                <a:gd name="T3" fmla="*/ 26 h 56"/>
                <a:gd name="T4" fmla="*/ 24 w 48"/>
                <a:gd name="T5" fmla="*/ 0 h 56"/>
                <a:gd name="T6" fmla="*/ 48 w 48"/>
                <a:gd name="T7" fmla="*/ 26 h 56"/>
                <a:gd name="T8" fmla="*/ 24 w 48"/>
                <a:gd name="T9" fmla="*/ 56 h 56"/>
                <a:gd name="T10" fmla="*/ 24 w 48"/>
                <a:gd name="T11" fmla="*/ 8 h 56"/>
                <a:gd name="T12" fmla="*/ 8 w 48"/>
                <a:gd name="T13" fmla="*/ 26 h 56"/>
                <a:gd name="T14" fmla="*/ 24 w 48"/>
                <a:gd name="T15" fmla="*/ 48 h 56"/>
                <a:gd name="T16" fmla="*/ 40 w 48"/>
                <a:gd name="T17" fmla="*/ 26 h 56"/>
                <a:gd name="T18" fmla="*/ 24 w 48"/>
                <a:gd name="T19" fmla="*/ 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56">
                  <a:moveTo>
                    <a:pt x="24" y="56"/>
                  </a:moveTo>
                  <a:cubicBezTo>
                    <a:pt x="10" y="56"/>
                    <a:pt x="0" y="43"/>
                    <a:pt x="0" y="26"/>
                  </a:cubicBezTo>
                  <a:cubicBezTo>
                    <a:pt x="0" y="14"/>
                    <a:pt x="2" y="0"/>
                    <a:pt x="24" y="0"/>
                  </a:cubicBezTo>
                  <a:cubicBezTo>
                    <a:pt x="45" y="0"/>
                    <a:pt x="48" y="14"/>
                    <a:pt x="48" y="26"/>
                  </a:cubicBezTo>
                  <a:cubicBezTo>
                    <a:pt x="48" y="43"/>
                    <a:pt x="37" y="56"/>
                    <a:pt x="24" y="56"/>
                  </a:cubicBezTo>
                  <a:moveTo>
                    <a:pt x="24" y="8"/>
                  </a:moveTo>
                  <a:cubicBezTo>
                    <a:pt x="12" y="8"/>
                    <a:pt x="8" y="12"/>
                    <a:pt x="8" y="26"/>
                  </a:cubicBezTo>
                  <a:cubicBezTo>
                    <a:pt x="8" y="37"/>
                    <a:pt x="13" y="48"/>
                    <a:pt x="24" y="48"/>
                  </a:cubicBezTo>
                  <a:cubicBezTo>
                    <a:pt x="34" y="48"/>
                    <a:pt x="40" y="37"/>
                    <a:pt x="40" y="26"/>
                  </a:cubicBezTo>
                  <a:cubicBezTo>
                    <a:pt x="40" y="12"/>
                    <a:pt x="36" y="8"/>
                    <a:pt x="24"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9">
              <a:extLst>
                <a:ext uri="{FF2B5EF4-FFF2-40B4-BE49-F238E27FC236}">
                  <a16:creationId xmlns:a16="http://schemas.microsoft.com/office/drawing/2014/main" xmlns="" id="{7449B633-9161-4636-9322-4CA36C0734B0}"/>
                </a:ext>
              </a:extLst>
            </p:cNvPr>
            <p:cNvSpPr>
              <a:spLocks/>
            </p:cNvSpPr>
            <p:nvPr/>
          </p:nvSpPr>
          <p:spPr bwMode="auto">
            <a:xfrm>
              <a:off x="2279650" y="5402263"/>
              <a:ext cx="90488" cy="68263"/>
            </a:xfrm>
            <a:custGeom>
              <a:avLst/>
              <a:gdLst>
                <a:gd name="T0" fmla="*/ 48 w 57"/>
                <a:gd name="T1" fmla="*/ 43 h 43"/>
                <a:gd name="T2" fmla="*/ 0 w 57"/>
                <a:gd name="T3" fmla="*/ 14 h 43"/>
                <a:gd name="T4" fmla="*/ 10 w 57"/>
                <a:gd name="T5" fmla="*/ 0 h 43"/>
                <a:gd name="T6" fmla="*/ 57 w 57"/>
                <a:gd name="T7" fmla="*/ 29 h 43"/>
                <a:gd name="T8" fmla="*/ 48 w 57"/>
                <a:gd name="T9" fmla="*/ 43 h 43"/>
              </a:gdLst>
              <a:ahLst/>
              <a:cxnLst>
                <a:cxn ang="0">
                  <a:pos x="T0" y="T1"/>
                </a:cxn>
                <a:cxn ang="0">
                  <a:pos x="T2" y="T3"/>
                </a:cxn>
                <a:cxn ang="0">
                  <a:pos x="T4" y="T5"/>
                </a:cxn>
                <a:cxn ang="0">
                  <a:pos x="T6" y="T7"/>
                </a:cxn>
                <a:cxn ang="0">
                  <a:pos x="T8" y="T9"/>
                </a:cxn>
              </a:cxnLst>
              <a:rect l="0" t="0" r="r" b="b"/>
              <a:pathLst>
                <a:path w="57" h="43">
                  <a:moveTo>
                    <a:pt x="48" y="43"/>
                  </a:moveTo>
                  <a:lnTo>
                    <a:pt x="0" y="14"/>
                  </a:lnTo>
                  <a:lnTo>
                    <a:pt x="10" y="0"/>
                  </a:lnTo>
                  <a:lnTo>
                    <a:pt x="57" y="29"/>
                  </a:lnTo>
                  <a:lnTo>
                    <a:pt x="48"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xmlns="" id="{BB2AD24B-2155-4D6C-AFCD-61A87A13D254}"/>
                </a:ext>
              </a:extLst>
            </p:cNvPr>
            <p:cNvSpPr>
              <a:spLocks/>
            </p:cNvSpPr>
            <p:nvPr/>
          </p:nvSpPr>
          <p:spPr bwMode="auto">
            <a:xfrm>
              <a:off x="2076450" y="5402263"/>
              <a:ext cx="136525" cy="163513"/>
            </a:xfrm>
            <a:custGeom>
              <a:avLst/>
              <a:gdLst>
                <a:gd name="T0" fmla="*/ 36 w 36"/>
                <a:gd name="T1" fmla="*/ 43 h 43"/>
                <a:gd name="T2" fmla="*/ 12 w 36"/>
                <a:gd name="T3" fmla="*/ 43 h 43"/>
                <a:gd name="T4" fmla="*/ 0 w 36"/>
                <a:gd name="T5" fmla="*/ 27 h 43"/>
                <a:gd name="T6" fmla="*/ 0 w 36"/>
                <a:gd name="T7" fmla="*/ 17 h 43"/>
                <a:gd name="T8" fmla="*/ 30 w 36"/>
                <a:gd name="T9" fmla="*/ 0 h 43"/>
                <a:gd name="T10" fmla="*/ 34 w 36"/>
                <a:gd name="T11" fmla="*/ 6 h 43"/>
                <a:gd name="T12" fmla="*/ 8 w 36"/>
                <a:gd name="T13" fmla="*/ 21 h 43"/>
                <a:gd name="T14" fmla="*/ 8 w 36"/>
                <a:gd name="T15" fmla="*/ 27 h 43"/>
                <a:gd name="T16" fmla="*/ 12 w 36"/>
                <a:gd name="T17" fmla="*/ 35 h 43"/>
                <a:gd name="T18" fmla="*/ 36 w 36"/>
                <a:gd name="T19" fmla="*/ 35 h 43"/>
                <a:gd name="T20" fmla="*/ 36 w 36"/>
                <a:gd name="T21"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43">
                  <a:moveTo>
                    <a:pt x="36" y="43"/>
                  </a:moveTo>
                  <a:cubicBezTo>
                    <a:pt x="12" y="43"/>
                    <a:pt x="12" y="43"/>
                    <a:pt x="12" y="43"/>
                  </a:cubicBezTo>
                  <a:cubicBezTo>
                    <a:pt x="5" y="43"/>
                    <a:pt x="0" y="36"/>
                    <a:pt x="0" y="27"/>
                  </a:cubicBezTo>
                  <a:cubicBezTo>
                    <a:pt x="0" y="17"/>
                    <a:pt x="0" y="17"/>
                    <a:pt x="0" y="17"/>
                  </a:cubicBezTo>
                  <a:cubicBezTo>
                    <a:pt x="30" y="0"/>
                    <a:pt x="30" y="0"/>
                    <a:pt x="30" y="0"/>
                  </a:cubicBezTo>
                  <a:cubicBezTo>
                    <a:pt x="34" y="6"/>
                    <a:pt x="34" y="6"/>
                    <a:pt x="34" y="6"/>
                  </a:cubicBezTo>
                  <a:cubicBezTo>
                    <a:pt x="8" y="21"/>
                    <a:pt x="8" y="21"/>
                    <a:pt x="8" y="21"/>
                  </a:cubicBezTo>
                  <a:cubicBezTo>
                    <a:pt x="8" y="27"/>
                    <a:pt x="8" y="27"/>
                    <a:pt x="8" y="27"/>
                  </a:cubicBezTo>
                  <a:cubicBezTo>
                    <a:pt x="8" y="32"/>
                    <a:pt x="10" y="35"/>
                    <a:pt x="12" y="35"/>
                  </a:cubicBezTo>
                  <a:cubicBezTo>
                    <a:pt x="36" y="35"/>
                    <a:pt x="36" y="35"/>
                    <a:pt x="36" y="35"/>
                  </a:cubicBezTo>
                  <a:lnTo>
                    <a:pt x="36" y="4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xmlns="" id="{3D6D5617-DBA7-400C-9340-75AA945B70F5}"/>
                </a:ext>
              </a:extLst>
            </p:cNvPr>
            <p:cNvSpPr>
              <a:spLocks/>
            </p:cNvSpPr>
            <p:nvPr/>
          </p:nvSpPr>
          <p:spPr bwMode="auto">
            <a:xfrm>
              <a:off x="2212975" y="5478463"/>
              <a:ext cx="233363" cy="346075"/>
            </a:xfrm>
            <a:custGeom>
              <a:avLst/>
              <a:gdLst>
                <a:gd name="T0" fmla="*/ 8 w 62"/>
                <a:gd name="T1" fmla="*/ 91 h 91"/>
                <a:gd name="T2" fmla="*/ 0 w 62"/>
                <a:gd name="T3" fmla="*/ 91 h 91"/>
                <a:gd name="T4" fmla="*/ 0 w 62"/>
                <a:gd name="T5" fmla="*/ 55 h 91"/>
                <a:gd name="T6" fmla="*/ 36 w 62"/>
                <a:gd name="T7" fmla="*/ 9 h 91"/>
                <a:gd name="T8" fmla="*/ 58 w 62"/>
                <a:gd name="T9" fmla="*/ 0 h 91"/>
                <a:gd name="T10" fmla="*/ 62 w 62"/>
                <a:gd name="T11" fmla="*/ 6 h 91"/>
                <a:gd name="T12" fmla="*/ 39 w 62"/>
                <a:gd name="T13" fmla="*/ 17 h 91"/>
                <a:gd name="T14" fmla="*/ 8 w 62"/>
                <a:gd name="T15" fmla="*/ 55 h 91"/>
                <a:gd name="T16" fmla="*/ 8 w 62"/>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1">
                  <a:moveTo>
                    <a:pt x="8" y="91"/>
                  </a:moveTo>
                  <a:cubicBezTo>
                    <a:pt x="0" y="91"/>
                    <a:pt x="0" y="91"/>
                    <a:pt x="0" y="91"/>
                  </a:cubicBezTo>
                  <a:cubicBezTo>
                    <a:pt x="0" y="55"/>
                    <a:pt x="0" y="55"/>
                    <a:pt x="0" y="55"/>
                  </a:cubicBezTo>
                  <a:cubicBezTo>
                    <a:pt x="0" y="23"/>
                    <a:pt x="17" y="16"/>
                    <a:pt x="36" y="9"/>
                  </a:cubicBezTo>
                  <a:cubicBezTo>
                    <a:pt x="43" y="6"/>
                    <a:pt x="50" y="4"/>
                    <a:pt x="58" y="0"/>
                  </a:cubicBezTo>
                  <a:cubicBezTo>
                    <a:pt x="62" y="6"/>
                    <a:pt x="62" y="6"/>
                    <a:pt x="62" y="6"/>
                  </a:cubicBezTo>
                  <a:cubicBezTo>
                    <a:pt x="54" y="11"/>
                    <a:pt x="46" y="14"/>
                    <a:pt x="39" y="17"/>
                  </a:cubicBezTo>
                  <a:cubicBezTo>
                    <a:pt x="20" y="24"/>
                    <a:pt x="8" y="28"/>
                    <a:pt x="8" y="55"/>
                  </a:cubicBezTo>
                  <a:lnTo>
                    <a:pt x="8"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12">
              <a:extLst>
                <a:ext uri="{FF2B5EF4-FFF2-40B4-BE49-F238E27FC236}">
                  <a16:creationId xmlns:a16="http://schemas.microsoft.com/office/drawing/2014/main" xmlns="" id="{5E814A8A-7730-4F0B-8EDA-1295E0F8AACE}"/>
                </a:ext>
              </a:extLst>
            </p:cNvPr>
            <p:cNvSpPr>
              <a:spLocks/>
            </p:cNvSpPr>
            <p:nvPr/>
          </p:nvSpPr>
          <p:spPr bwMode="auto">
            <a:xfrm>
              <a:off x="2673350" y="5478463"/>
              <a:ext cx="233363" cy="346075"/>
            </a:xfrm>
            <a:custGeom>
              <a:avLst/>
              <a:gdLst>
                <a:gd name="T0" fmla="*/ 62 w 62"/>
                <a:gd name="T1" fmla="*/ 91 h 91"/>
                <a:gd name="T2" fmla="*/ 54 w 62"/>
                <a:gd name="T3" fmla="*/ 91 h 91"/>
                <a:gd name="T4" fmla="*/ 54 w 62"/>
                <a:gd name="T5" fmla="*/ 55 h 91"/>
                <a:gd name="T6" fmla="*/ 22 w 62"/>
                <a:gd name="T7" fmla="*/ 17 h 91"/>
                <a:gd name="T8" fmla="*/ 0 w 62"/>
                <a:gd name="T9" fmla="*/ 6 h 91"/>
                <a:gd name="T10" fmla="*/ 4 w 62"/>
                <a:gd name="T11" fmla="*/ 0 h 91"/>
                <a:gd name="T12" fmla="*/ 25 w 62"/>
                <a:gd name="T13" fmla="*/ 9 h 91"/>
                <a:gd name="T14" fmla="*/ 62 w 62"/>
                <a:gd name="T15" fmla="*/ 55 h 91"/>
                <a:gd name="T16" fmla="*/ 62 w 62"/>
                <a:gd name="T17" fmla="*/ 91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91">
                  <a:moveTo>
                    <a:pt x="62" y="91"/>
                  </a:moveTo>
                  <a:cubicBezTo>
                    <a:pt x="54" y="91"/>
                    <a:pt x="54" y="91"/>
                    <a:pt x="54" y="91"/>
                  </a:cubicBezTo>
                  <a:cubicBezTo>
                    <a:pt x="54" y="55"/>
                    <a:pt x="54" y="55"/>
                    <a:pt x="54" y="55"/>
                  </a:cubicBezTo>
                  <a:cubicBezTo>
                    <a:pt x="54" y="28"/>
                    <a:pt x="41" y="24"/>
                    <a:pt x="22" y="17"/>
                  </a:cubicBezTo>
                  <a:cubicBezTo>
                    <a:pt x="15" y="14"/>
                    <a:pt x="7" y="11"/>
                    <a:pt x="0" y="6"/>
                  </a:cubicBezTo>
                  <a:cubicBezTo>
                    <a:pt x="4" y="0"/>
                    <a:pt x="4" y="0"/>
                    <a:pt x="4" y="0"/>
                  </a:cubicBezTo>
                  <a:cubicBezTo>
                    <a:pt x="11" y="4"/>
                    <a:pt x="18" y="6"/>
                    <a:pt x="25" y="9"/>
                  </a:cubicBezTo>
                  <a:cubicBezTo>
                    <a:pt x="44" y="16"/>
                    <a:pt x="62" y="23"/>
                    <a:pt x="62" y="55"/>
                  </a:cubicBezTo>
                  <a:lnTo>
                    <a:pt x="62" y="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3">
              <a:extLst>
                <a:ext uri="{FF2B5EF4-FFF2-40B4-BE49-F238E27FC236}">
                  <a16:creationId xmlns:a16="http://schemas.microsoft.com/office/drawing/2014/main" xmlns="" id="{21098F65-C086-4C99-8BAB-E17030D0073A}"/>
                </a:ext>
              </a:extLst>
            </p:cNvPr>
            <p:cNvSpPr>
              <a:spLocks noEditPoints="1"/>
            </p:cNvSpPr>
            <p:nvPr/>
          </p:nvSpPr>
          <p:spPr bwMode="auto">
            <a:xfrm>
              <a:off x="2419350" y="5429250"/>
              <a:ext cx="279400" cy="141288"/>
            </a:xfrm>
            <a:custGeom>
              <a:avLst/>
              <a:gdLst>
                <a:gd name="T0" fmla="*/ 126 w 176"/>
                <a:gd name="T1" fmla="*/ 89 h 89"/>
                <a:gd name="T2" fmla="*/ 88 w 176"/>
                <a:gd name="T3" fmla="*/ 67 h 89"/>
                <a:gd name="T4" fmla="*/ 48 w 176"/>
                <a:gd name="T5" fmla="*/ 89 h 89"/>
                <a:gd name="T6" fmla="*/ 0 w 176"/>
                <a:gd name="T7" fmla="*/ 41 h 89"/>
                <a:gd name="T8" fmla="*/ 27 w 176"/>
                <a:gd name="T9" fmla="*/ 0 h 89"/>
                <a:gd name="T10" fmla="*/ 88 w 176"/>
                <a:gd name="T11" fmla="*/ 9 h 89"/>
                <a:gd name="T12" fmla="*/ 150 w 176"/>
                <a:gd name="T13" fmla="*/ 0 h 89"/>
                <a:gd name="T14" fmla="*/ 176 w 176"/>
                <a:gd name="T15" fmla="*/ 41 h 89"/>
                <a:gd name="T16" fmla="*/ 126 w 176"/>
                <a:gd name="T17" fmla="*/ 89 h 89"/>
                <a:gd name="T18" fmla="*/ 88 w 176"/>
                <a:gd name="T19" fmla="*/ 48 h 89"/>
                <a:gd name="T20" fmla="*/ 124 w 176"/>
                <a:gd name="T21" fmla="*/ 65 h 89"/>
                <a:gd name="T22" fmla="*/ 153 w 176"/>
                <a:gd name="T23" fmla="*/ 36 h 89"/>
                <a:gd name="T24" fmla="*/ 141 w 176"/>
                <a:gd name="T25" fmla="*/ 19 h 89"/>
                <a:gd name="T26" fmla="*/ 88 w 176"/>
                <a:gd name="T27" fmla="*/ 29 h 89"/>
                <a:gd name="T28" fmla="*/ 36 w 176"/>
                <a:gd name="T29" fmla="*/ 19 h 89"/>
                <a:gd name="T30" fmla="*/ 24 w 176"/>
                <a:gd name="T31" fmla="*/ 36 h 89"/>
                <a:gd name="T32" fmla="*/ 50 w 176"/>
                <a:gd name="T33" fmla="*/ 65 h 89"/>
                <a:gd name="T34" fmla="*/ 88 w 176"/>
                <a:gd name="T35" fmla="*/ 48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6" h="89">
                  <a:moveTo>
                    <a:pt x="126" y="89"/>
                  </a:moveTo>
                  <a:lnTo>
                    <a:pt x="88" y="67"/>
                  </a:lnTo>
                  <a:lnTo>
                    <a:pt x="48" y="89"/>
                  </a:lnTo>
                  <a:lnTo>
                    <a:pt x="0" y="41"/>
                  </a:lnTo>
                  <a:lnTo>
                    <a:pt x="27" y="0"/>
                  </a:lnTo>
                  <a:lnTo>
                    <a:pt x="88" y="9"/>
                  </a:lnTo>
                  <a:lnTo>
                    <a:pt x="150" y="0"/>
                  </a:lnTo>
                  <a:lnTo>
                    <a:pt x="176" y="41"/>
                  </a:lnTo>
                  <a:lnTo>
                    <a:pt x="126" y="89"/>
                  </a:lnTo>
                  <a:close/>
                  <a:moveTo>
                    <a:pt x="88" y="48"/>
                  </a:moveTo>
                  <a:lnTo>
                    <a:pt x="124" y="65"/>
                  </a:lnTo>
                  <a:lnTo>
                    <a:pt x="153" y="36"/>
                  </a:lnTo>
                  <a:lnTo>
                    <a:pt x="141" y="19"/>
                  </a:lnTo>
                  <a:lnTo>
                    <a:pt x="88" y="29"/>
                  </a:lnTo>
                  <a:lnTo>
                    <a:pt x="36" y="19"/>
                  </a:lnTo>
                  <a:lnTo>
                    <a:pt x="24" y="36"/>
                  </a:lnTo>
                  <a:lnTo>
                    <a:pt x="50" y="65"/>
                  </a:lnTo>
                  <a:lnTo>
                    <a:pt x="88" y="4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Rectangle 14">
              <a:extLst>
                <a:ext uri="{FF2B5EF4-FFF2-40B4-BE49-F238E27FC236}">
                  <a16:creationId xmlns:a16="http://schemas.microsoft.com/office/drawing/2014/main" xmlns="" id="{A93F3A3C-4888-4265-9095-13B2BAAF46F5}"/>
                </a:ext>
              </a:extLst>
            </p:cNvPr>
            <p:cNvSpPr>
              <a:spLocks noChangeArrowheads="1"/>
            </p:cNvSpPr>
            <p:nvPr/>
          </p:nvSpPr>
          <p:spPr bwMode="auto">
            <a:xfrm>
              <a:off x="2619375" y="5383213"/>
              <a:ext cx="30163" cy="603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Rectangle 15">
              <a:extLst>
                <a:ext uri="{FF2B5EF4-FFF2-40B4-BE49-F238E27FC236}">
                  <a16:creationId xmlns:a16="http://schemas.microsoft.com/office/drawing/2014/main" xmlns="" id="{56541F5E-3235-4BD5-B3B4-73914A1303CF}"/>
                </a:ext>
              </a:extLst>
            </p:cNvPr>
            <p:cNvSpPr>
              <a:spLocks noChangeArrowheads="1"/>
            </p:cNvSpPr>
            <p:nvPr/>
          </p:nvSpPr>
          <p:spPr bwMode="auto">
            <a:xfrm>
              <a:off x="2468563" y="5383213"/>
              <a:ext cx="30163" cy="603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6">
              <a:extLst>
                <a:ext uri="{FF2B5EF4-FFF2-40B4-BE49-F238E27FC236}">
                  <a16:creationId xmlns:a16="http://schemas.microsoft.com/office/drawing/2014/main" xmlns="" id="{5AC82BBD-6E10-48AD-8065-EBCCA71C91DD}"/>
                </a:ext>
              </a:extLst>
            </p:cNvPr>
            <p:cNvSpPr>
              <a:spLocks noChangeArrowheads="1"/>
            </p:cNvSpPr>
            <p:nvPr/>
          </p:nvSpPr>
          <p:spPr bwMode="auto">
            <a:xfrm>
              <a:off x="2544763" y="5641975"/>
              <a:ext cx="30163"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Rectangle 17">
              <a:extLst>
                <a:ext uri="{FF2B5EF4-FFF2-40B4-BE49-F238E27FC236}">
                  <a16:creationId xmlns:a16="http://schemas.microsoft.com/office/drawing/2014/main" xmlns="" id="{D6598A1B-3A4B-449D-A5A8-23DD2A75B6A7}"/>
                </a:ext>
              </a:extLst>
            </p:cNvPr>
            <p:cNvSpPr>
              <a:spLocks noChangeArrowheads="1"/>
            </p:cNvSpPr>
            <p:nvPr/>
          </p:nvSpPr>
          <p:spPr bwMode="auto">
            <a:xfrm>
              <a:off x="2544763" y="5581650"/>
              <a:ext cx="30163"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8">
              <a:extLst>
                <a:ext uri="{FF2B5EF4-FFF2-40B4-BE49-F238E27FC236}">
                  <a16:creationId xmlns:a16="http://schemas.microsoft.com/office/drawing/2014/main" xmlns="" id="{D459197A-4B18-4D1D-A39A-0B6A1D43C456}"/>
                </a:ext>
              </a:extLst>
            </p:cNvPr>
            <p:cNvSpPr>
              <a:spLocks/>
            </p:cNvSpPr>
            <p:nvPr/>
          </p:nvSpPr>
          <p:spPr bwMode="auto">
            <a:xfrm>
              <a:off x="2408238" y="5184775"/>
              <a:ext cx="303213" cy="228600"/>
            </a:xfrm>
            <a:custGeom>
              <a:avLst/>
              <a:gdLst>
                <a:gd name="T0" fmla="*/ 40 w 80"/>
                <a:gd name="T1" fmla="*/ 60 h 60"/>
                <a:gd name="T2" fmla="*/ 18 w 80"/>
                <a:gd name="T3" fmla="*/ 56 h 60"/>
                <a:gd name="T4" fmla="*/ 17 w 80"/>
                <a:gd name="T5" fmla="*/ 55 h 60"/>
                <a:gd name="T6" fmla="*/ 0 w 80"/>
                <a:gd name="T7" fmla="*/ 17 h 60"/>
                <a:gd name="T8" fmla="*/ 0 w 80"/>
                <a:gd name="T9" fmla="*/ 16 h 60"/>
                <a:gd name="T10" fmla="*/ 0 w 80"/>
                <a:gd name="T11" fmla="*/ 0 h 60"/>
                <a:gd name="T12" fmla="*/ 8 w 80"/>
                <a:gd name="T13" fmla="*/ 0 h 60"/>
                <a:gd name="T14" fmla="*/ 8 w 80"/>
                <a:gd name="T15" fmla="*/ 16 h 60"/>
                <a:gd name="T16" fmla="*/ 22 w 80"/>
                <a:gd name="T17" fmla="*/ 49 h 60"/>
                <a:gd name="T18" fmla="*/ 40 w 80"/>
                <a:gd name="T19" fmla="*/ 52 h 60"/>
                <a:gd name="T20" fmla="*/ 58 w 80"/>
                <a:gd name="T21" fmla="*/ 49 h 60"/>
                <a:gd name="T22" fmla="*/ 72 w 80"/>
                <a:gd name="T23" fmla="*/ 16 h 60"/>
                <a:gd name="T24" fmla="*/ 72 w 80"/>
                <a:gd name="T25" fmla="*/ 0 h 60"/>
                <a:gd name="T26" fmla="*/ 80 w 80"/>
                <a:gd name="T27" fmla="*/ 0 h 60"/>
                <a:gd name="T28" fmla="*/ 80 w 80"/>
                <a:gd name="T29" fmla="*/ 17 h 60"/>
                <a:gd name="T30" fmla="*/ 62 w 80"/>
                <a:gd name="T31" fmla="*/ 55 h 60"/>
                <a:gd name="T32" fmla="*/ 61 w 80"/>
                <a:gd name="T33" fmla="*/ 56 h 60"/>
                <a:gd name="T34" fmla="*/ 40 w 80"/>
                <a:gd name="T35" fmla="*/ 6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0" h="60">
                  <a:moveTo>
                    <a:pt x="40" y="60"/>
                  </a:moveTo>
                  <a:cubicBezTo>
                    <a:pt x="39" y="60"/>
                    <a:pt x="27" y="60"/>
                    <a:pt x="18" y="56"/>
                  </a:cubicBezTo>
                  <a:cubicBezTo>
                    <a:pt x="17" y="55"/>
                    <a:pt x="17" y="55"/>
                    <a:pt x="17" y="55"/>
                  </a:cubicBezTo>
                  <a:cubicBezTo>
                    <a:pt x="17" y="55"/>
                    <a:pt x="4" y="46"/>
                    <a:pt x="0" y="17"/>
                  </a:cubicBezTo>
                  <a:cubicBezTo>
                    <a:pt x="0" y="16"/>
                    <a:pt x="0" y="16"/>
                    <a:pt x="0" y="16"/>
                  </a:cubicBezTo>
                  <a:cubicBezTo>
                    <a:pt x="0" y="0"/>
                    <a:pt x="0" y="0"/>
                    <a:pt x="0" y="0"/>
                  </a:cubicBezTo>
                  <a:cubicBezTo>
                    <a:pt x="8" y="0"/>
                    <a:pt x="8" y="0"/>
                    <a:pt x="8" y="0"/>
                  </a:cubicBezTo>
                  <a:cubicBezTo>
                    <a:pt x="8" y="16"/>
                    <a:pt x="8" y="16"/>
                    <a:pt x="8" y="16"/>
                  </a:cubicBezTo>
                  <a:cubicBezTo>
                    <a:pt x="11" y="39"/>
                    <a:pt x="20" y="48"/>
                    <a:pt x="22" y="49"/>
                  </a:cubicBezTo>
                  <a:cubicBezTo>
                    <a:pt x="29" y="52"/>
                    <a:pt x="40" y="52"/>
                    <a:pt x="40" y="52"/>
                  </a:cubicBezTo>
                  <a:cubicBezTo>
                    <a:pt x="40" y="52"/>
                    <a:pt x="51" y="52"/>
                    <a:pt x="58" y="49"/>
                  </a:cubicBezTo>
                  <a:cubicBezTo>
                    <a:pt x="59" y="48"/>
                    <a:pt x="68" y="39"/>
                    <a:pt x="72" y="16"/>
                  </a:cubicBezTo>
                  <a:cubicBezTo>
                    <a:pt x="72" y="0"/>
                    <a:pt x="72" y="0"/>
                    <a:pt x="72" y="0"/>
                  </a:cubicBezTo>
                  <a:cubicBezTo>
                    <a:pt x="80" y="0"/>
                    <a:pt x="80" y="0"/>
                    <a:pt x="80" y="0"/>
                  </a:cubicBezTo>
                  <a:cubicBezTo>
                    <a:pt x="80" y="17"/>
                    <a:pt x="80" y="17"/>
                    <a:pt x="80" y="17"/>
                  </a:cubicBezTo>
                  <a:cubicBezTo>
                    <a:pt x="75" y="46"/>
                    <a:pt x="62" y="55"/>
                    <a:pt x="62" y="55"/>
                  </a:cubicBezTo>
                  <a:cubicBezTo>
                    <a:pt x="61" y="56"/>
                    <a:pt x="61" y="56"/>
                    <a:pt x="61" y="56"/>
                  </a:cubicBezTo>
                  <a:cubicBezTo>
                    <a:pt x="53" y="60"/>
                    <a:pt x="40" y="60"/>
                    <a:pt x="40" y="6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19">
              <a:extLst>
                <a:ext uri="{FF2B5EF4-FFF2-40B4-BE49-F238E27FC236}">
                  <a16:creationId xmlns:a16="http://schemas.microsoft.com/office/drawing/2014/main" xmlns="" id="{7A162BC0-DD73-46C4-9AFD-A56D027332EE}"/>
                </a:ext>
              </a:extLst>
            </p:cNvPr>
            <p:cNvSpPr>
              <a:spLocks/>
            </p:cNvSpPr>
            <p:nvPr/>
          </p:nvSpPr>
          <p:spPr bwMode="auto">
            <a:xfrm>
              <a:off x="2408238" y="5032375"/>
              <a:ext cx="303213" cy="152400"/>
            </a:xfrm>
            <a:custGeom>
              <a:avLst/>
              <a:gdLst>
                <a:gd name="T0" fmla="*/ 80 w 80"/>
                <a:gd name="T1" fmla="*/ 40 h 40"/>
                <a:gd name="T2" fmla="*/ 72 w 80"/>
                <a:gd name="T3" fmla="*/ 40 h 40"/>
                <a:gd name="T4" fmla="*/ 40 w 80"/>
                <a:gd name="T5" fmla="*/ 8 h 40"/>
                <a:gd name="T6" fmla="*/ 8 w 80"/>
                <a:gd name="T7" fmla="*/ 40 h 40"/>
                <a:gd name="T8" fmla="*/ 0 w 80"/>
                <a:gd name="T9" fmla="*/ 40 h 40"/>
                <a:gd name="T10" fmla="*/ 40 w 80"/>
                <a:gd name="T11" fmla="*/ 0 h 40"/>
                <a:gd name="T12" fmla="*/ 80 w 80"/>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80" h="40">
                  <a:moveTo>
                    <a:pt x="80" y="40"/>
                  </a:moveTo>
                  <a:cubicBezTo>
                    <a:pt x="72" y="40"/>
                    <a:pt x="72" y="40"/>
                    <a:pt x="72" y="40"/>
                  </a:cubicBezTo>
                  <a:cubicBezTo>
                    <a:pt x="72" y="18"/>
                    <a:pt x="62" y="8"/>
                    <a:pt x="40" y="8"/>
                  </a:cubicBezTo>
                  <a:cubicBezTo>
                    <a:pt x="18" y="8"/>
                    <a:pt x="8" y="18"/>
                    <a:pt x="8" y="40"/>
                  </a:cubicBezTo>
                  <a:cubicBezTo>
                    <a:pt x="0" y="40"/>
                    <a:pt x="0" y="40"/>
                    <a:pt x="0" y="40"/>
                  </a:cubicBezTo>
                  <a:cubicBezTo>
                    <a:pt x="0" y="13"/>
                    <a:pt x="13" y="0"/>
                    <a:pt x="40" y="0"/>
                  </a:cubicBezTo>
                  <a:cubicBezTo>
                    <a:pt x="66" y="0"/>
                    <a:pt x="80" y="13"/>
                    <a:pt x="80" y="40"/>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0">
              <a:extLst>
                <a:ext uri="{FF2B5EF4-FFF2-40B4-BE49-F238E27FC236}">
                  <a16:creationId xmlns:a16="http://schemas.microsoft.com/office/drawing/2014/main" xmlns="" id="{D0D544E0-2AA3-4715-AD12-B71AA6A6F67E}"/>
                </a:ext>
              </a:extLst>
            </p:cNvPr>
            <p:cNvSpPr>
              <a:spLocks/>
            </p:cNvSpPr>
            <p:nvPr/>
          </p:nvSpPr>
          <p:spPr bwMode="auto">
            <a:xfrm>
              <a:off x="2416175" y="5140325"/>
              <a:ext cx="282575" cy="90488"/>
            </a:xfrm>
            <a:custGeom>
              <a:avLst/>
              <a:gdLst>
                <a:gd name="T0" fmla="*/ 138 w 178"/>
                <a:gd name="T1" fmla="*/ 57 h 57"/>
                <a:gd name="T2" fmla="*/ 43 w 178"/>
                <a:gd name="T3" fmla="*/ 19 h 57"/>
                <a:gd name="T4" fmla="*/ 7 w 178"/>
                <a:gd name="T5" fmla="*/ 38 h 57"/>
                <a:gd name="T6" fmla="*/ 0 w 178"/>
                <a:gd name="T7" fmla="*/ 19 h 57"/>
                <a:gd name="T8" fmla="*/ 40 w 178"/>
                <a:gd name="T9" fmla="*/ 0 h 57"/>
                <a:gd name="T10" fmla="*/ 136 w 178"/>
                <a:gd name="T11" fmla="*/ 38 h 57"/>
                <a:gd name="T12" fmla="*/ 171 w 178"/>
                <a:gd name="T13" fmla="*/ 19 h 57"/>
                <a:gd name="T14" fmla="*/ 178 w 178"/>
                <a:gd name="T15" fmla="*/ 38 h 57"/>
                <a:gd name="T16" fmla="*/ 138 w 178"/>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8" h="57">
                  <a:moveTo>
                    <a:pt x="138" y="57"/>
                  </a:moveTo>
                  <a:lnTo>
                    <a:pt x="43" y="19"/>
                  </a:lnTo>
                  <a:lnTo>
                    <a:pt x="7" y="38"/>
                  </a:lnTo>
                  <a:lnTo>
                    <a:pt x="0" y="19"/>
                  </a:lnTo>
                  <a:lnTo>
                    <a:pt x="40" y="0"/>
                  </a:lnTo>
                  <a:lnTo>
                    <a:pt x="136" y="38"/>
                  </a:lnTo>
                  <a:lnTo>
                    <a:pt x="171" y="19"/>
                  </a:lnTo>
                  <a:lnTo>
                    <a:pt x="178" y="38"/>
                  </a:lnTo>
                  <a:lnTo>
                    <a:pt x="138"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21">
              <a:extLst>
                <a:ext uri="{FF2B5EF4-FFF2-40B4-BE49-F238E27FC236}">
                  <a16:creationId xmlns:a16="http://schemas.microsoft.com/office/drawing/2014/main" xmlns="" id="{51260602-CB66-4DC5-8BF3-05ADCFA7F13E}"/>
                </a:ext>
              </a:extLst>
            </p:cNvPr>
            <p:cNvSpPr>
              <a:spLocks noChangeArrowheads="1"/>
            </p:cNvSpPr>
            <p:nvPr/>
          </p:nvSpPr>
          <p:spPr bwMode="auto">
            <a:xfrm>
              <a:off x="2333625" y="5703888"/>
              <a:ext cx="30163" cy="1206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22">
              <a:extLst>
                <a:ext uri="{FF2B5EF4-FFF2-40B4-BE49-F238E27FC236}">
                  <a16:creationId xmlns:a16="http://schemas.microsoft.com/office/drawing/2014/main" xmlns="" id="{C9025C8D-BF9A-41CB-9170-7EC14E51FBF9}"/>
                </a:ext>
              </a:extLst>
            </p:cNvPr>
            <p:cNvSpPr>
              <a:spLocks noChangeArrowheads="1"/>
            </p:cNvSpPr>
            <p:nvPr/>
          </p:nvSpPr>
          <p:spPr bwMode="auto">
            <a:xfrm>
              <a:off x="2755900" y="5703888"/>
              <a:ext cx="30163" cy="1206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2" name="Group 51">
            <a:extLst>
              <a:ext uri="{FF2B5EF4-FFF2-40B4-BE49-F238E27FC236}">
                <a16:creationId xmlns:a16="http://schemas.microsoft.com/office/drawing/2014/main" xmlns="" id="{DBFA72AC-3531-4ABB-A9DA-0550B8A7D089}"/>
              </a:ext>
            </a:extLst>
          </p:cNvPr>
          <p:cNvGrpSpPr/>
          <p:nvPr/>
        </p:nvGrpSpPr>
        <p:grpSpPr>
          <a:xfrm>
            <a:off x="667222" y="3196634"/>
            <a:ext cx="966788" cy="914401"/>
            <a:chOff x="4017963" y="5108575"/>
            <a:chExt cx="966788" cy="914401"/>
          </a:xfrm>
          <a:solidFill>
            <a:srgbClr val="3E9CA1"/>
          </a:solidFill>
        </p:grpSpPr>
        <p:sp>
          <p:nvSpPr>
            <p:cNvPr id="39" name="Freeform 23">
              <a:extLst>
                <a:ext uri="{FF2B5EF4-FFF2-40B4-BE49-F238E27FC236}">
                  <a16:creationId xmlns:a16="http://schemas.microsoft.com/office/drawing/2014/main" xmlns="" id="{5F0D847C-479F-409A-B8DA-050F17957D3A}"/>
                </a:ext>
              </a:extLst>
            </p:cNvPr>
            <p:cNvSpPr>
              <a:spLocks/>
            </p:cNvSpPr>
            <p:nvPr/>
          </p:nvSpPr>
          <p:spPr bwMode="auto">
            <a:xfrm>
              <a:off x="4319588" y="5184775"/>
              <a:ext cx="665163" cy="609600"/>
            </a:xfrm>
            <a:custGeom>
              <a:avLst/>
              <a:gdLst>
                <a:gd name="T0" fmla="*/ 419 w 419"/>
                <a:gd name="T1" fmla="*/ 384 h 384"/>
                <a:gd name="T2" fmla="*/ 19 w 419"/>
                <a:gd name="T3" fmla="*/ 384 h 384"/>
                <a:gd name="T4" fmla="*/ 19 w 419"/>
                <a:gd name="T5" fmla="*/ 365 h 384"/>
                <a:gd name="T6" fmla="*/ 400 w 419"/>
                <a:gd name="T7" fmla="*/ 365 h 384"/>
                <a:gd name="T8" fmla="*/ 400 w 419"/>
                <a:gd name="T9" fmla="*/ 20 h 384"/>
                <a:gd name="T10" fmla="*/ 0 w 419"/>
                <a:gd name="T11" fmla="*/ 20 h 384"/>
                <a:gd name="T12" fmla="*/ 0 w 419"/>
                <a:gd name="T13" fmla="*/ 0 h 384"/>
                <a:gd name="T14" fmla="*/ 419 w 419"/>
                <a:gd name="T15" fmla="*/ 0 h 384"/>
                <a:gd name="T16" fmla="*/ 419 w 419"/>
                <a:gd name="T17" fmla="*/ 38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9" h="384">
                  <a:moveTo>
                    <a:pt x="419" y="384"/>
                  </a:moveTo>
                  <a:lnTo>
                    <a:pt x="19" y="384"/>
                  </a:lnTo>
                  <a:lnTo>
                    <a:pt x="19" y="365"/>
                  </a:lnTo>
                  <a:lnTo>
                    <a:pt x="400" y="365"/>
                  </a:lnTo>
                  <a:lnTo>
                    <a:pt x="400" y="20"/>
                  </a:lnTo>
                  <a:lnTo>
                    <a:pt x="0" y="20"/>
                  </a:lnTo>
                  <a:lnTo>
                    <a:pt x="0" y="0"/>
                  </a:lnTo>
                  <a:lnTo>
                    <a:pt x="419" y="0"/>
                  </a:lnTo>
                  <a:lnTo>
                    <a:pt x="419" y="3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Rectangle 24">
              <a:extLst>
                <a:ext uri="{FF2B5EF4-FFF2-40B4-BE49-F238E27FC236}">
                  <a16:creationId xmlns:a16="http://schemas.microsoft.com/office/drawing/2014/main" xmlns="" id="{341E7B30-F74C-4BA9-AC6C-6FA02BFEC234}"/>
                </a:ext>
              </a:extLst>
            </p:cNvPr>
            <p:cNvSpPr>
              <a:spLocks noChangeArrowheads="1"/>
            </p:cNvSpPr>
            <p:nvPr/>
          </p:nvSpPr>
          <p:spPr bwMode="auto">
            <a:xfrm>
              <a:off x="4349750" y="5703888"/>
              <a:ext cx="574675"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25">
              <a:extLst>
                <a:ext uri="{FF2B5EF4-FFF2-40B4-BE49-F238E27FC236}">
                  <a16:creationId xmlns:a16="http://schemas.microsoft.com/office/drawing/2014/main" xmlns="" id="{C6B0C2B2-A670-4491-BD35-E37F4170EF36}"/>
                </a:ext>
              </a:extLst>
            </p:cNvPr>
            <p:cNvSpPr>
              <a:spLocks/>
            </p:cNvSpPr>
            <p:nvPr/>
          </p:nvSpPr>
          <p:spPr bwMode="auto">
            <a:xfrm>
              <a:off x="4349750" y="5581650"/>
              <a:ext cx="90488" cy="90488"/>
            </a:xfrm>
            <a:custGeom>
              <a:avLst/>
              <a:gdLst>
                <a:gd name="T0" fmla="*/ 57 w 57"/>
                <a:gd name="T1" fmla="*/ 57 h 57"/>
                <a:gd name="T2" fmla="*/ 38 w 57"/>
                <a:gd name="T3" fmla="*/ 57 h 57"/>
                <a:gd name="T4" fmla="*/ 38 w 57"/>
                <a:gd name="T5" fmla="*/ 19 h 57"/>
                <a:gd name="T6" fmla="*/ 19 w 57"/>
                <a:gd name="T7" fmla="*/ 19 h 57"/>
                <a:gd name="T8" fmla="*/ 19 w 57"/>
                <a:gd name="T9" fmla="*/ 57 h 57"/>
                <a:gd name="T10" fmla="*/ 0 w 57"/>
                <a:gd name="T11" fmla="*/ 57 h 57"/>
                <a:gd name="T12" fmla="*/ 0 w 57"/>
                <a:gd name="T13" fmla="*/ 0 h 57"/>
                <a:gd name="T14" fmla="*/ 57 w 57"/>
                <a:gd name="T15" fmla="*/ 0 h 57"/>
                <a:gd name="T16" fmla="*/ 57 w 57"/>
                <a:gd name="T17"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57">
                  <a:moveTo>
                    <a:pt x="57" y="57"/>
                  </a:moveTo>
                  <a:lnTo>
                    <a:pt x="38" y="57"/>
                  </a:lnTo>
                  <a:lnTo>
                    <a:pt x="38" y="19"/>
                  </a:lnTo>
                  <a:lnTo>
                    <a:pt x="19" y="19"/>
                  </a:lnTo>
                  <a:lnTo>
                    <a:pt x="19" y="57"/>
                  </a:lnTo>
                  <a:lnTo>
                    <a:pt x="0" y="57"/>
                  </a:lnTo>
                  <a:lnTo>
                    <a:pt x="0" y="0"/>
                  </a:lnTo>
                  <a:lnTo>
                    <a:pt x="57" y="0"/>
                  </a:lnTo>
                  <a:lnTo>
                    <a:pt x="57" y="5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26">
              <a:extLst>
                <a:ext uri="{FF2B5EF4-FFF2-40B4-BE49-F238E27FC236}">
                  <a16:creationId xmlns:a16="http://schemas.microsoft.com/office/drawing/2014/main" xmlns="" id="{178D63FA-2968-4B8D-9146-9261A536A254}"/>
                </a:ext>
              </a:extLst>
            </p:cNvPr>
            <p:cNvSpPr>
              <a:spLocks/>
            </p:cNvSpPr>
            <p:nvPr/>
          </p:nvSpPr>
          <p:spPr bwMode="auto">
            <a:xfrm>
              <a:off x="4591050" y="5475288"/>
              <a:ext cx="90488" cy="196850"/>
            </a:xfrm>
            <a:custGeom>
              <a:avLst/>
              <a:gdLst>
                <a:gd name="T0" fmla="*/ 57 w 57"/>
                <a:gd name="T1" fmla="*/ 124 h 124"/>
                <a:gd name="T2" fmla="*/ 38 w 57"/>
                <a:gd name="T3" fmla="*/ 124 h 124"/>
                <a:gd name="T4" fmla="*/ 38 w 57"/>
                <a:gd name="T5" fmla="*/ 19 h 124"/>
                <a:gd name="T6" fmla="*/ 19 w 57"/>
                <a:gd name="T7" fmla="*/ 19 h 124"/>
                <a:gd name="T8" fmla="*/ 19 w 57"/>
                <a:gd name="T9" fmla="*/ 124 h 124"/>
                <a:gd name="T10" fmla="*/ 0 w 57"/>
                <a:gd name="T11" fmla="*/ 124 h 124"/>
                <a:gd name="T12" fmla="*/ 0 w 57"/>
                <a:gd name="T13" fmla="*/ 0 h 124"/>
                <a:gd name="T14" fmla="*/ 57 w 57"/>
                <a:gd name="T15" fmla="*/ 0 h 124"/>
                <a:gd name="T16" fmla="*/ 57 w 57"/>
                <a:gd name="T1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24">
                  <a:moveTo>
                    <a:pt x="57" y="124"/>
                  </a:moveTo>
                  <a:lnTo>
                    <a:pt x="38" y="124"/>
                  </a:lnTo>
                  <a:lnTo>
                    <a:pt x="38" y="19"/>
                  </a:lnTo>
                  <a:lnTo>
                    <a:pt x="19" y="19"/>
                  </a:lnTo>
                  <a:lnTo>
                    <a:pt x="19" y="124"/>
                  </a:lnTo>
                  <a:lnTo>
                    <a:pt x="0" y="124"/>
                  </a:lnTo>
                  <a:lnTo>
                    <a:pt x="0" y="0"/>
                  </a:lnTo>
                  <a:lnTo>
                    <a:pt x="57" y="0"/>
                  </a:lnTo>
                  <a:lnTo>
                    <a:pt x="57" y="12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27">
              <a:extLst>
                <a:ext uri="{FF2B5EF4-FFF2-40B4-BE49-F238E27FC236}">
                  <a16:creationId xmlns:a16="http://schemas.microsoft.com/office/drawing/2014/main" xmlns="" id="{F419FA41-A3FC-4D2C-831F-506F6DAF5BA5}"/>
                </a:ext>
              </a:extLst>
            </p:cNvPr>
            <p:cNvSpPr>
              <a:spLocks/>
            </p:cNvSpPr>
            <p:nvPr/>
          </p:nvSpPr>
          <p:spPr bwMode="auto">
            <a:xfrm>
              <a:off x="4711700" y="5383213"/>
              <a:ext cx="90488" cy="288925"/>
            </a:xfrm>
            <a:custGeom>
              <a:avLst/>
              <a:gdLst>
                <a:gd name="T0" fmla="*/ 57 w 57"/>
                <a:gd name="T1" fmla="*/ 182 h 182"/>
                <a:gd name="T2" fmla="*/ 38 w 57"/>
                <a:gd name="T3" fmla="*/ 182 h 182"/>
                <a:gd name="T4" fmla="*/ 38 w 57"/>
                <a:gd name="T5" fmla="*/ 19 h 182"/>
                <a:gd name="T6" fmla="*/ 19 w 57"/>
                <a:gd name="T7" fmla="*/ 19 h 182"/>
                <a:gd name="T8" fmla="*/ 19 w 57"/>
                <a:gd name="T9" fmla="*/ 182 h 182"/>
                <a:gd name="T10" fmla="*/ 0 w 57"/>
                <a:gd name="T11" fmla="*/ 182 h 182"/>
                <a:gd name="T12" fmla="*/ 0 w 57"/>
                <a:gd name="T13" fmla="*/ 0 h 182"/>
                <a:gd name="T14" fmla="*/ 57 w 57"/>
                <a:gd name="T15" fmla="*/ 0 h 182"/>
                <a:gd name="T16" fmla="*/ 57 w 57"/>
                <a:gd name="T17" fmla="*/ 1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182">
                  <a:moveTo>
                    <a:pt x="57" y="182"/>
                  </a:moveTo>
                  <a:lnTo>
                    <a:pt x="38" y="182"/>
                  </a:lnTo>
                  <a:lnTo>
                    <a:pt x="38" y="19"/>
                  </a:lnTo>
                  <a:lnTo>
                    <a:pt x="19" y="19"/>
                  </a:lnTo>
                  <a:lnTo>
                    <a:pt x="19" y="182"/>
                  </a:lnTo>
                  <a:lnTo>
                    <a:pt x="0" y="182"/>
                  </a:lnTo>
                  <a:lnTo>
                    <a:pt x="0" y="0"/>
                  </a:lnTo>
                  <a:lnTo>
                    <a:pt x="57" y="0"/>
                  </a:lnTo>
                  <a:lnTo>
                    <a:pt x="57" y="1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28">
              <a:extLst>
                <a:ext uri="{FF2B5EF4-FFF2-40B4-BE49-F238E27FC236}">
                  <a16:creationId xmlns:a16="http://schemas.microsoft.com/office/drawing/2014/main" xmlns="" id="{4A3D66B2-0D0E-4B4D-9475-C11D0BC82BD5}"/>
                </a:ext>
              </a:extLst>
            </p:cNvPr>
            <p:cNvSpPr>
              <a:spLocks/>
            </p:cNvSpPr>
            <p:nvPr/>
          </p:nvSpPr>
          <p:spPr bwMode="auto">
            <a:xfrm>
              <a:off x="4832350" y="5307013"/>
              <a:ext cx="92075" cy="365125"/>
            </a:xfrm>
            <a:custGeom>
              <a:avLst/>
              <a:gdLst>
                <a:gd name="T0" fmla="*/ 58 w 58"/>
                <a:gd name="T1" fmla="*/ 230 h 230"/>
                <a:gd name="T2" fmla="*/ 38 w 58"/>
                <a:gd name="T3" fmla="*/ 230 h 230"/>
                <a:gd name="T4" fmla="*/ 38 w 58"/>
                <a:gd name="T5" fmla="*/ 19 h 230"/>
                <a:gd name="T6" fmla="*/ 19 w 58"/>
                <a:gd name="T7" fmla="*/ 19 h 230"/>
                <a:gd name="T8" fmla="*/ 19 w 58"/>
                <a:gd name="T9" fmla="*/ 230 h 230"/>
                <a:gd name="T10" fmla="*/ 0 w 58"/>
                <a:gd name="T11" fmla="*/ 230 h 230"/>
                <a:gd name="T12" fmla="*/ 0 w 58"/>
                <a:gd name="T13" fmla="*/ 0 h 230"/>
                <a:gd name="T14" fmla="*/ 58 w 58"/>
                <a:gd name="T15" fmla="*/ 0 h 230"/>
                <a:gd name="T16" fmla="*/ 58 w 58"/>
                <a:gd name="T17" fmla="*/ 23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8" h="230">
                  <a:moveTo>
                    <a:pt x="58" y="230"/>
                  </a:moveTo>
                  <a:lnTo>
                    <a:pt x="38" y="230"/>
                  </a:lnTo>
                  <a:lnTo>
                    <a:pt x="38" y="19"/>
                  </a:lnTo>
                  <a:lnTo>
                    <a:pt x="19" y="19"/>
                  </a:lnTo>
                  <a:lnTo>
                    <a:pt x="19" y="230"/>
                  </a:lnTo>
                  <a:lnTo>
                    <a:pt x="0" y="230"/>
                  </a:lnTo>
                  <a:lnTo>
                    <a:pt x="0" y="0"/>
                  </a:lnTo>
                  <a:lnTo>
                    <a:pt x="58" y="0"/>
                  </a:lnTo>
                  <a:lnTo>
                    <a:pt x="58" y="23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29">
              <a:extLst>
                <a:ext uri="{FF2B5EF4-FFF2-40B4-BE49-F238E27FC236}">
                  <a16:creationId xmlns:a16="http://schemas.microsoft.com/office/drawing/2014/main" xmlns="" id="{8EF99EB3-0814-4366-B667-6629C8352D02}"/>
                </a:ext>
              </a:extLst>
            </p:cNvPr>
            <p:cNvSpPr>
              <a:spLocks/>
            </p:cNvSpPr>
            <p:nvPr/>
          </p:nvSpPr>
          <p:spPr bwMode="auto">
            <a:xfrm>
              <a:off x="4470400" y="5535613"/>
              <a:ext cx="90488" cy="136525"/>
            </a:xfrm>
            <a:custGeom>
              <a:avLst/>
              <a:gdLst>
                <a:gd name="T0" fmla="*/ 57 w 57"/>
                <a:gd name="T1" fmla="*/ 86 h 86"/>
                <a:gd name="T2" fmla="*/ 38 w 57"/>
                <a:gd name="T3" fmla="*/ 86 h 86"/>
                <a:gd name="T4" fmla="*/ 38 w 57"/>
                <a:gd name="T5" fmla="*/ 19 h 86"/>
                <a:gd name="T6" fmla="*/ 19 w 57"/>
                <a:gd name="T7" fmla="*/ 19 h 86"/>
                <a:gd name="T8" fmla="*/ 19 w 57"/>
                <a:gd name="T9" fmla="*/ 86 h 86"/>
                <a:gd name="T10" fmla="*/ 0 w 57"/>
                <a:gd name="T11" fmla="*/ 86 h 86"/>
                <a:gd name="T12" fmla="*/ 0 w 57"/>
                <a:gd name="T13" fmla="*/ 0 h 86"/>
                <a:gd name="T14" fmla="*/ 57 w 57"/>
                <a:gd name="T15" fmla="*/ 0 h 86"/>
                <a:gd name="T16" fmla="*/ 57 w 57"/>
                <a:gd name="T1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86">
                  <a:moveTo>
                    <a:pt x="57" y="86"/>
                  </a:moveTo>
                  <a:lnTo>
                    <a:pt x="38" y="86"/>
                  </a:lnTo>
                  <a:lnTo>
                    <a:pt x="38" y="19"/>
                  </a:lnTo>
                  <a:lnTo>
                    <a:pt x="19" y="19"/>
                  </a:lnTo>
                  <a:lnTo>
                    <a:pt x="19" y="86"/>
                  </a:lnTo>
                  <a:lnTo>
                    <a:pt x="0" y="86"/>
                  </a:lnTo>
                  <a:lnTo>
                    <a:pt x="0" y="0"/>
                  </a:lnTo>
                  <a:lnTo>
                    <a:pt x="57" y="0"/>
                  </a:lnTo>
                  <a:lnTo>
                    <a:pt x="57" y="8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30">
              <a:extLst>
                <a:ext uri="{FF2B5EF4-FFF2-40B4-BE49-F238E27FC236}">
                  <a16:creationId xmlns:a16="http://schemas.microsoft.com/office/drawing/2014/main" xmlns="" id="{D91320CF-E978-499F-BB10-A57ADED85DA4}"/>
                </a:ext>
              </a:extLst>
            </p:cNvPr>
            <p:cNvSpPr>
              <a:spLocks noChangeArrowheads="1"/>
            </p:cNvSpPr>
            <p:nvPr/>
          </p:nvSpPr>
          <p:spPr bwMode="auto">
            <a:xfrm>
              <a:off x="4183063" y="5703888"/>
              <a:ext cx="30163" cy="3190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1">
              <a:extLst>
                <a:ext uri="{FF2B5EF4-FFF2-40B4-BE49-F238E27FC236}">
                  <a16:creationId xmlns:a16="http://schemas.microsoft.com/office/drawing/2014/main" xmlns="" id="{D026C6BF-6144-46B0-8A9D-798686500936}"/>
                </a:ext>
              </a:extLst>
            </p:cNvPr>
            <p:cNvSpPr>
              <a:spLocks noEditPoints="1"/>
            </p:cNvSpPr>
            <p:nvPr/>
          </p:nvSpPr>
          <p:spPr bwMode="auto">
            <a:xfrm>
              <a:off x="4108450" y="5108575"/>
              <a:ext cx="180975" cy="184150"/>
            </a:xfrm>
            <a:custGeom>
              <a:avLst/>
              <a:gdLst>
                <a:gd name="T0" fmla="*/ 24 w 48"/>
                <a:gd name="T1" fmla="*/ 48 h 48"/>
                <a:gd name="T2" fmla="*/ 0 w 48"/>
                <a:gd name="T3" fmla="*/ 24 h 48"/>
                <a:gd name="T4" fmla="*/ 24 w 48"/>
                <a:gd name="T5" fmla="*/ 0 h 48"/>
                <a:gd name="T6" fmla="*/ 48 w 48"/>
                <a:gd name="T7" fmla="*/ 24 h 48"/>
                <a:gd name="T8" fmla="*/ 24 w 48"/>
                <a:gd name="T9" fmla="*/ 48 h 48"/>
                <a:gd name="T10" fmla="*/ 24 w 48"/>
                <a:gd name="T11" fmla="*/ 8 h 48"/>
                <a:gd name="T12" fmla="*/ 8 w 48"/>
                <a:gd name="T13" fmla="*/ 24 h 48"/>
                <a:gd name="T14" fmla="*/ 24 w 48"/>
                <a:gd name="T15" fmla="*/ 40 h 48"/>
                <a:gd name="T16" fmla="*/ 40 w 48"/>
                <a:gd name="T17" fmla="*/ 24 h 48"/>
                <a:gd name="T18" fmla="*/ 24 w 48"/>
                <a:gd name="T19" fmla="*/ 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8" h="48">
                  <a:moveTo>
                    <a:pt x="24" y="48"/>
                  </a:moveTo>
                  <a:cubicBezTo>
                    <a:pt x="11" y="48"/>
                    <a:pt x="0" y="37"/>
                    <a:pt x="0" y="24"/>
                  </a:cubicBezTo>
                  <a:cubicBezTo>
                    <a:pt x="0" y="11"/>
                    <a:pt x="11" y="0"/>
                    <a:pt x="24" y="0"/>
                  </a:cubicBezTo>
                  <a:cubicBezTo>
                    <a:pt x="37" y="0"/>
                    <a:pt x="48" y="11"/>
                    <a:pt x="48" y="24"/>
                  </a:cubicBezTo>
                  <a:cubicBezTo>
                    <a:pt x="48" y="37"/>
                    <a:pt x="37" y="48"/>
                    <a:pt x="24" y="48"/>
                  </a:cubicBezTo>
                  <a:moveTo>
                    <a:pt x="24" y="8"/>
                  </a:moveTo>
                  <a:cubicBezTo>
                    <a:pt x="15" y="8"/>
                    <a:pt x="8" y="15"/>
                    <a:pt x="8" y="24"/>
                  </a:cubicBezTo>
                  <a:cubicBezTo>
                    <a:pt x="8" y="33"/>
                    <a:pt x="15" y="40"/>
                    <a:pt x="24" y="40"/>
                  </a:cubicBezTo>
                  <a:cubicBezTo>
                    <a:pt x="33" y="40"/>
                    <a:pt x="40" y="33"/>
                    <a:pt x="40" y="24"/>
                  </a:cubicBezTo>
                  <a:cubicBezTo>
                    <a:pt x="40" y="15"/>
                    <a:pt x="33" y="8"/>
                    <a:pt x="24" y="8"/>
                  </a:cubicBezTo>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2">
              <a:extLst>
                <a:ext uri="{FF2B5EF4-FFF2-40B4-BE49-F238E27FC236}">
                  <a16:creationId xmlns:a16="http://schemas.microsoft.com/office/drawing/2014/main" xmlns="" id="{31B605E5-38C9-4D03-9C1B-B87B9AA9D7B9}"/>
                </a:ext>
              </a:extLst>
            </p:cNvPr>
            <p:cNvSpPr>
              <a:spLocks/>
            </p:cNvSpPr>
            <p:nvPr/>
          </p:nvSpPr>
          <p:spPr bwMode="auto">
            <a:xfrm>
              <a:off x="4017963" y="5322888"/>
              <a:ext cx="542925" cy="700088"/>
            </a:xfrm>
            <a:custGeom>
              <a:avLst/>
              <a:gdLst>
                <a:gd name="T0" fmla="*/ 80 w 144"/>
                <a:gd name="T1" fmla="*/ 184 h 184"/>
                <a:gd name="T2" fmla="*/ 72 w 144"/>
                <a:gd name="T3" fmla="*/ 184 h 184"/>
                <a:gd name="T4" fmla="*/ 72 w 144"/>
                <a:gd name="T5" fmla="*/ 24 h 184"/>
                <a:gd name="T6" fmla="*/ 136 w 144"/>
                <a:gd name="T7" fmla="*/ 24 h 184"/>
                <a:gd name="T8" fmla="*/ 136 w 144"/>
                <a:gd name="T9" fmla="*/ 8 h 184"/>
                <a:gd name="T10" fmla="*/ 32 w 144"/>
                <a:gd name="T11" fmla="*/ 8 h 184"/>
                <a:gd name="T12" fmla="*/ 8 w 144"/>
                <a:gd name="T13" fmla="*/ 32 h 184"/>
                <a:gd name="T14" fmla="*/ 8 w 144"/>
                <a:gd name="T15" fmla="*/ 84 h 184"/>
                <a:gd name="T16" fmla="*/ 24 w 144"/>
                <a:gd name="T17" fmla="*/ 84 h 184"/>
                <a:gd name="T18" fmla="*/ 24 w 144"/>
                <a:gd name="T19" fmla="*/ 184 h 184"/>
                <a:gd name="T20" fmla="*/ 16 w 144"/>
                <a:gd name="T21" fmla="*/ 184 h 184"/>
                <a:gd name="T22" fmla="*/ 16 w 144"/>
                <a:gd name="T23" fmla="*/ 92 h 184"/>
                <a:gd name="T24" fmla="*/ 0 w 144"/>
                <a:gd name="T25" fmla="*/ 92 h 184"/>
                <a:gd name="T26" fmla="*/ 0 w 144"/>
                <a:gd name="T27" fmla="*/ 32 h 184"/>
                <a:gd name="T28" fmla="*/ 32 w 144"/>
                <a:gd name="T29" fmla="*/ 0 h 184"/>
                <a:gd name="T30" fmla="*/ 144 w 144"/>
                <a:gd name="T31" fmla="*/ 0 h 184"/>
                <a:gd name="T32" fmla="*/ 144 w 144"/>
                <a:gd name="T33" fmla="*/ 32 h 184"/>
                <a:gd name="T34" fmla="*/ 80 w 144"/>
                <a:gd name="T35" fmla="*/ 32 h 184"/>
                <a:gd name="T36" fmla="*/ 80 w 144"/>
                <a:gd name="T37" fmla="*/ 184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 h="184">
                  <a:moveTo>
                    <a:pt x="80" y="184"/>
                  </a:moveTo>
                  <a:cubicBezTo>
                    <a:pt x="72" y="184"/>
                    <a:pt x="72" y="184"/>
                    <a:pt x="72" y="184"/>
                  </a:cubicBezTo>
                  <a:cubicBezTo>
                    <a:pt x="72" y="24"/>
                    <a:pt x="72" y="24"/>
                    <a:pt x="72" y="24"/>
                  </a:cubicBezTo>
                  <a:cubicBezTo>
                    <a:pt x="136" y="24"/>
                    <a:pt x="136" y="24"/>
                    <a:pt x="136" y="24"/>
                  </a:cubicBezTo>
                  <a:cubicBezTo>
                    <a:pt x="136" y="8"/>
                    <a:pt x="136" y="8"/>
                    <a:pt x="136" y="8"/>
                  </a:cubicBezTo>
                  <a:cubicBezTo>
                    <a:pt x="32" y="8"/>
                    <a:pt x="32" y="8"/>
                    <a:pt x="32" y="8"/>
                  </a:cubicBezTo>
                  <a:cubicBezTo>
                    <a:pt x="19" y="8"/>
                    <a:pt x="8" y="19"/>
                    <a:pt x="8" y="32"/>
                  </a:cubicBezTo>
                  <a:cubicBezTo>
                    <a:pt x="8" y="84"/>
                    <a:pt x="8" y="84"/>
                    <a:pt x="8" y="84"/>
                  </a:cubicBezTo>
                  <a:cubicBezTo>
                    <a:pt x="24" y="84"/>
                    <a:pt x="24" y="84"/>
                    <a:pt x="24" y="84"/>
                  </a:cubicBezTo>
                  <a:cubicBezTo>
                    <a:pt x="24" y="184"/>
                    <a:pt x="24" y="184"/>
                    <a:pt x="24" y="184"/>
                  </a:cubicBezTo>
                  <a:cubicBezTo>
                    <a:pt x="16" y="184"/>
                    <a:pt x="16" y="184"/>
                    <a:pt x="16" y="184"/>
                  </a:cubicBezTo>
                  <a:cubicBezTo>
                    <a:pt x="16" y="92"/>
                    <a:pt x="16" y="92"/>
                    <a:pt x="16" y="92"/>
                  </a:cubicBezTo>
                  <a:cubicBezTo>
                    <a:pt x="0" y="92"/>
                    <a:pt x="0" y="92"/>
                    <a:pt x="0" y="92"/>
                  </a:cubicBezTo>
                  <a:cubicBezTo>
                    <a:pt x="0" y="32"/>
                    <a:pt x="0" y="32"/>
                    <a:pt x="0" y="32"/>
                  </a:cubicBezTo>
                  <a:cubicBezTo>
                    <a:pt x="0" y="14"/>
                    <a:pt x="14" y="0"/>
                    <a:pt x="32" y="0"/>
                  </a:cubicBezTo>
                  <a:cubicBezTo>
                    <a:pt x="144" y="0"/>
                    <a:pt x="144" y="0"/>
                    <a:pt x="144" y="0"/>
                  </a:cubicBezTo>
                  <a:cubicBezTo>
                    <a:pt x="144" y="32"/>
                    <a:pt x="144" y="32"/>
                    <a:pt x="144" y="32"/>
                  </a:cubicBezTo>
                  <a:cubicBezTo>
                    <a:pt x="80" y="32"/>
                    <a:pt x="80" y="32"/>
                    <a:pt x="80" y="32"/>
                  </a:cubicBezTo>
                  <a:lnTo>
                    <a:pt x="80" y="184"/>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Rectangle 33">
              <a:extLst>
                <a:ext uri="{FF2B5EF4-FFF2-40B4-BE49-F238E27FC236}">
                  <a16:creationId xmlns:a16="http://schemas.microsoft.com/office/drawing/2014/main" xmlns="" id="{C81F373B-F92D-4E32-A142-5301751DC6AE}"/>
                </a:ext>
              </a:extLst>
            </p:cNvPr>
            <p:cNvSpPr>
              <a:spLocks noChangeArrowheads="1"/>
            </p:cNvSpPr>
            <p:nvPr/>
          </p:nvSpPr>
          <p:spPr bwMode="auto">
            <a:xfrm>
              <a:off x="4183063" y="5383213"/>
              <a:ext cx="30163" cy="3016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Rectangle 34">
              <a:extLst>
                <a:ext uri="{FF2B5EF4-FFF2-40B4-BE49-F238E27FC236}">
                  <a16:creationId xmlns:a16="http://schemas.microsoft.com/office/drawing/2014/main" xmlns="" id="{5402F867-2B24-4070-AC8F-3AE26ACFFE7E}"/>
                </a:ext>
              </a:extLst>
            </p:cNvPr>
            <p:cNvSpPr>
              <a:spLocks noChangeArrowheads="1"/>
            </p:cNvSpPr>
            <p:nvPr/>
          </p:nvSpPr>
          <p:spPr bwMode="auto">
            <a:xfrm>
              <a:off x="4183063" y="5443538"/>
              <a:ext cx="30163" cy="31750"/>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6" name="מלבן 25">
            <a:extLst>
              <a:ext uri="{FF2B5EF4-FFF2-40B4-BE49-F238E27FC236}">
                <a16:creationId xmlns:a16="http://schemas.microsoft.com/office/drawing/2014/main" xmlns="" id="{1D454A61-9706-409F-A9CE-04CA63BE7C5E}"/>
              </a:ext>
            </a:extLst>
          </p:cNvPr>
          <p:cNvSpPr/>
          <p:nvPr/>
        </p:nvSpPr>
        <p:spPr>
          <a:xfrm>
            <a:off x="565128" y="4977756"/>
            <a:ext cx="6468437" cy="1734064"/>
          </a:xfrm>
          <a:prstGeom prst="rect">
            <a:avLst/>
          </a:prstGeom>
        </p:spPr>
        <p:txBody>
          <a:bodyPr wrap="none">
            <a:spAutoFit/>
          </a:bodyPr>
          <a:lstStyle/>
          <a:p>
            <a:pPr defTabSz="1219170"/>
            <a:r>
              <a:rPr lang="en-US" sz="2667" dirty="0">
                <a:solidFill>
                  <a:prstClr val="white"/>
                </a:solidFill>
                <a:latin typeface="Montserrat Light" panose="00000400000000000000" pitchFamily="2" charset="0"/>
              </a:rPr>
              <a:t>Gathered from the </a:t>
            </a:r>
            <a:r>
              <a:rPr lang="en-US" sz="2667" b="1" dirty="0">
                <a:solidFill>
                  <a:prstClr val="white"/>
                </a:solidFill>
              </a:rPr>
              <a:t>best institutions </a:t>
            </a:r>
          </a:p>
          <a:p>
            <a:pPr defTabSz="1219170"/>
            <a:r>
              <a:rPr lang="en-US" sz="2667" dirty="0">
                <a:solidFill>
                  <a:prstClr val="white"/>
                </a:solidFill>
                <a:latin typeface="Montserrat Light" panose="00000400000000000000" pitchFamily="2" charset="0"/>
              </a:rPr>
              <a:t>And the most </a:t>
            </a:r>
            <a:r>
              <a:rPr lang="en-US" sz="2667" b="1" dirty="0">
                <a:solidFill>
                  <a:prstClr val="white"/>
                </a:solidFill>
              </a:rPr>
              <a:t>dynamic</a:t>
            </a:r>
            <a:r>
              <a:rPr lang="en-US" sz="2667" dirty="0">
                <a:solidFill>
                  <a:prstClr val="white"/>
                </a:solidFill>
                <a:latin typeface="Montserrat Light" panose="00000400000000000000" pitchFamily="2" charset="0"/>
              </a:rPr>
              <a:t> </a:t>
            </a:r>
            <a:r>
              <a:rPr lang="en-US" sz="2667" b="1" dirty="0">
                <a:solidFill>
                  <a:prstClr val="white"/>
                </a:solidFill>
              </a:rPr>
              <a:t>industries</a:t>
            </a:r>
          </a:p>
          <a:p>
            <a:pPr defTabSz="1219170"/>
            <a:r>
              <a:rPr lang="en-US" sz="2667" dirty="0">
                <a:solidFill>
                  <a:prstClr val="white"/>
                </a:solidFill>
                <a:latin typeface="Montserrat Light" panose="00000400000000000000" pitchFamily="2" charset="0"/>
              </a:rPr>
              <a:t>from Israel and abroad</a:t>
            </a:r>
          </a:p>
          <a:p>
            <a:pPr defTabSz="1219170"/>
            <a:endParaRPr lang="he-IL" sz="2667" dirty="0">
              <a:solidFill>
                <a:prstClr val="white"/>
              </a:solidFill>
              <a:latin typeface="Montserrat Light" panose="00000400000000000000" pitchFamily="2" charset="0"/>
              <a:cs typeface="Arial" panose="020B0604020202020204" pitchFamily="34" charset="0"/>
            </a:endParaRPr>
          </a:p>
        </p:txBody>
      </p:sp>
    </p:spTree>
    <p:extLst>
      <p:ext uri="{BB962C8B-B14F-4D97-AF65-F5344CB8AC3E}">
        <p14:creationId xmlns:p14="http://schemas.microsoft.com/office/powerpoint/2010/main" xmlns="" val="11310263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ntserrat">
      <a:majorFont>
        <a:latin typeface="Montserrat SemiBold"/>
        <a:ea typeface=""/>
        <a:cs typeface="Calibri"/>
      </a:majorFont>
      <a:minorFont>
        <a:latin typeface="Montserrat"/>
        <a:ea typeface=""/>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1191</TotalTime>
  <Words>791</Words>
  <Application>Microsoft Office PowerPoint</Application>
  <PresentationFormat>Custom</PresentationFormat>
  <Paragraphs>205</Paragraphs>
  <Slides>20</Slides>
  <Notes>9</Notes>
  <HiddenSlides>5</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Montserrat</vt:lpstr>
      <vt:lpstr>Calibri</vt:lpstr>
      <vt:lpstr>Montserrat SemiBold</vt:lpstr>
      <vt:lpstr>Montserrat Light</vt:lpstr>
      <vt:lpstr>Office Theme</vt:lpstr>
      <vt:lpstr>WELCOME TO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dc:title>
  <dc:creator>sigalit shamir</dc:creator>
  <cp:lastModifiedBy>smiri</cp:lastModifiedBy>
  <cp:revision>103</cp:revision>
  <cp:lastPrinted>2022-02-27T09:00:24Z</cp:lastPrinted>
  <dcterms:created xsi:type="dcterms:W3CDTF">2022-02-24T09:37:49Z</dcterms:created>
  <dcterms:modified xsi:type="dcterms:W3CDTF">2022-03-21T16:38:10Z</dcterms:modified>
</cp:coreProperties>
</file>