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389" r:id="rId2"/>
    <p:sldId id="391" r:id="rId3"/>
    <p:sldId id="398" r:id="rId4"/>
    <p:sldId id="392" r:id="rId5"/>
    <p:sldId id="393" r:id="rId6"/>
    <p:sldId id="399" r:id="rId7"/>
    <p:sldId id="400" r:id="rId8"/>
    <p:sldId id="394" r:id="rId9"/>
    <p:sldId id="395" r:id="rId10"/>
    <p:sldId id="396" r:id="rId11"/>
    <p:sldId id="397" r:id="rId12"/>
    <p:sldId id="390" r:id="rId13"/>
  </p:sldIdLst>
  <p:sldSz cx="9144000" cy="5143500" type="screen16x9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4D37"/>
    <a:srgbClr val="B99F00"/>
    <a:srgbClr val="D8AE59"/>
    <a:srgbClr val="ABA165"/>
    <a:srgbClr val="986236"/>
    <a:srgbClr val="D4D4D4"/>
    <a:srgbClr val="00ABB3"/>
    <a:srgbClr val="C8D6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5097" autoAdjust="0"/>
  </p:normalViewPr>
  <p:slideViewPr>
    <p:cSldViewPr>
      <p:cViewPr varScale="1">
        <p:scale>
          <a:sx n="198" d="100"/>
          <a:sy n="198" d="100"/>
        </p:scale>
        <p:origin x="3174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D198ECC4-4298-4361-B1F6-5156C525DF0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5F7699D-076E-4D09-9CC2-D403F3194E1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26E219E-DD7B-443D-94F1-02835EB72BBC}" type="datetimeFigureOut">
              <a:rPr lang="pl-PL"/>
              <a:pPr>
                <a:defRPr/>
              </a:pPr>
              <a:t>08.04.2025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F7BB4381-2AE1-4627-BC85-36187A7E9F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C37685AF-C03E-4C37-B01E-8677E8D69D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Edytuj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3414933-C94B-473E-949D-153A98B47BA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FFD0C53-CC40-4950-B667-FBF68DB2C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AEDA3EF-5194-4228-8372-846EE552FC86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Obraz 62" descr="Obraz zawierający Grafika, zrzut ekranu, Jaskrawoniebieski, niebieskie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97963A13-5B88-E42A-A7AE-FFB8666EF7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0"/>
            <a:ext cx="9144000" cy="514289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522288" y="1377702"/>
            <a:ext cx="7772400" cy="2058144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  <a:latin typeface="League Spartan" pitchFamily="2" charset="-18"/>
              </a:defRPr>
            </a:lvl1pPr>
          </a:lstStyle>
          <a:p>
            <a:r>
              <a:rPr lang="pl-PL" dirty="0"/>
              <a:t>Tytuł pracy dyplomowej</a:t>
            </a:r>
          </a:p>
        </p:txBody>
      </p:sp>
      <p:pic>
        <p:nvPicPr>
          <p:cNvPr id="7" name="Obraz 8">
            <a:extLst>
              <a:ext uri="{FF2B5EF4-FFF2-40B4-BE49-F238E27FC236}">
                <a16:creationId xmlns:a16="http://schemas.microsoft.com/office/drawing/2014/main" id="{711768EF-9DEA-CA2F-10A9-6148CA9346C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288" y="179983"/>
            <a:ext cx="649287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>
            <a:extLst>
              <a:ext uri="{FF2B5EF4-FFF2-40B4-BE49-F238E27FC236}">
                <a16:creationId xmlns:a16="http://schemas.microsoft.com/office/drawing/2014/main" id="{12CFD5BB-C3B0-10C5-CD43-3B79909FD146}"/>
              </a:ext>
            </a:extLst>
          </p:cNvPr>
          <p:cNvSpPr/>
          <p:nvPr userDrawn="1"/>
        </p:nvSpPr>
        <p:spPr>
          <a:xfrm>
            <a:off x="2268538" y="318095"/>
            <a:ext cx="489585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l-PL" spc="300" baseline="30000" dirty="0">
                <a:solidFill>
                  <a:schemeClr val="bg1"/>
                </a:solidFill>
                <a:latin typeface="Arsenal" panose="00000500000000000000" pitchFamily="2" charset="-18"/>
              </a:rPr>
              <a:t>TU POZNASZ PIĘKNO TECHNICZNEGO UMYSŁU</a:t>
            </a:r>
          </a:p>
          <a:p>
            <a:pPr>
              <a:defRPr/>
            </a:pPr>
            <a:r>
              <a:rPr lang="en-US" spc="300" baseline="30000" dirty="0">
                <a:solidFill>
                  <a:srgbClr val="B99F00"/>
                </a:solidFill>
                <a:latin typeface="Arsenal" panose="00000500000000000000" pitchFamily="2" charset="-18"/>
              </a:rPr>
              <a:t>ENTER THE BEAUTY OF </a:t>
            </a:r>
            <a:r>
              <a:rPr lang="pl-PL" spc="300" baseline="30000" dirty="0">
                <a:solidFill>
                  <a:srgbClr val="B99F00"/>
                </a:solidFill>
                <a:latin typeface="Arsenal" panose="00000500000000000000" pitchFamily="2" charset="-18"/>
              </a:rPr>
              <a:t>TECHNICAL </a:t>
            </a:r>
            <a:r>
              <a:rPr lang="en-US" spc="300" baseline="30000" dirty="0">
                <a:solidFill>
                  <a:srgbClr val="B99F00"/>
                </a:solidFill>
                <a:latin typeface="Arsenal" panose="00000500000000000000" pitchFamily="2" charset="-18"/>
              </a:rPr>
              <a:t>MIND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DF25F45C-A036-44B8-AB55-39657BB8A3E3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569913" y="1464829"/>
            <a:ext cx="5226050" cy="0"/>
          </a:xfrm>
          <a:prstGeom prst="line">
            <a:avLst/>
          </a:prstGeom>
          <a:ln w="28575">
            <a:solidFill>
              <a:srgbClr val="B9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D3E5BA42-5C4D-6665-4828-6F08FC15EA08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569913" y="3355268"/>
            <a:ext cx="5226050" cy="0"/>
          </a:xfrm>
          <a:prstGeom prst="line">
            <a:avLst/>
          </a:prstGeom>
          <a:ln w="28575">
            <a:solidFill>
              <a:srgbClr val="B9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az 2">
            <a:extLst>
              <a:ext uri="{FF2B5EF4-FFF2-40B4-BE49-F238E27FC236}">
                <a16:creationId xmlns:a16="http://schemas.microsoft.com/office/drawing/2014/main" id="{F3571164-C080-E73B-5001-34D04CA64D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79983"/>
            <a:ext cx="6985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Podtytuł 2">
            <a:extLst>
              <a:ext uri="{FF2B5EF4-FFF2-40B4-BE49-F238E27FC236}">
                <a16:creationId xmlns:a16="http://schemas.microsoft.com/office/drawing/2014/main" id="{4092C3D1-1391-D87E-FFA5-94982EEF41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7664" y="3507854"/>
            <a:ext cx="4824536" cy="288000"/>
          </a:xfrm>
        </p:spPr>
        <p:txBody>
          <a:bodyPr anchor="ctr" anchorCtr="0"/>
          <a:lstStyle>
            <a:lvl1pPr marL="0" indent="0" algn="l">
              <a:buNone/>
              <a:defRPr sz="1400" b="1">
                <a:solidFill>
                  <a:schemeClr val="bg1"/>
                </a:solidFill>
                <a:latin typeface="League Spartan Light" pitchFamily="2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Imię i Nazwisko autora pracy</a:t>
            </a:r>
          </a:p>
        </p:txBody>
      </p:sp>
      <p:sp>
        <p:nvSpPr>
          <p:cNvPr id="29" name="Kierunek">
            <a:extLst>
              <a:ext uri="{FF2B5EF4-FFF2-40B4-BE49-F238E27FC236}">
                <a16:creationId xmlns:a16="http://schemas.microsoft.com/office/drawing/2014/main" id="{74B47A40-2D5B-6A94-6111-64D55FFD98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47664" y="3821391"/>
            <a:ext cx="4824536" cy="288000"/>
          </a:xfrm>
        </p:spPr>
        <p:txBody>
          <a:bodyPr anchor="ctr" anchorCtr="0"/>
          <a:lstStyle>
            <a:lvl1pPr marL="0" indent="0" algn="l">
              <a:buNone/>
              <a:defRPr sz="1400" baseline="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lvl="0"/>
            <a:r>
              <a:rPr lang="pl-PL" dirty="0"/>
              <a:t>Nazwa kierunku studiów (np. Zarządzanie i Inżynieria Produkcji)</a:t>
            </a:r>
          </a:p>
        </p:txBody>
      </p:sp>
      <p:sp>
        <p:nvSpPr>
          <p:cNvPr id="30" name="Opis-autor">
            <a:extLst>
              <a:ext uri="{FF2B5EF4-FFF2-40B4-BE49-F238E27FC236}">
                <a16:creationId xmlns:a16="http://schemas.microsoft.com/office/drawing/2014/main" id="{487094A7-3F5B-82ED-28C5-12F35B866729}"/>
              </a:ext>
            </a:extLst>
          </p:cNvPr>
          <p:cNvSpPr txBox="1">
            <a:spLocks/>
          </p:cNvSpPr>
          <p:nvPr userDrawn="1"/>
        </p:nvSpPr>
        <p:spPr>
          <a:xfrm>
            <a:off x="539552" y="3507854"/>
            <a:ext cx="1080120" cy="288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eague Spartan Light" pitchFamily="2" charset="-18"/>
                <a:ea typeface="+mn-ea"/>
                <a:cs typeface="+mn-cs"/>
              </a:rPr>
              <a:t>Autor:</a:t>
            </a:r>
          </a:p>
        </p:txBody>
      </p:sp>
      <p:sp>
        <p:nvSpPr>
          <p:cNvPr id="31" name="Opis-kierunek">
            <a:extLst>
              <a:ext uri="{FF2B5EF4-FFF2-40B4-BE49-F238E27FC236}">
                <a16:creationId xmlns:a16="http://schemas.microsoft.com/office/drawing/2014/main" id="{3ECC354D-5F33-8A83-1A49-DB0078D4F352}"/>
              </a:ext>
            </a:extLst>
          </p:cNvPr>
          <p:cNvSpPr txBox="1">
            <a:spLocks/>
          </p:cNvSpPr>
          <p:nvPr userDrawn="1"/>
        </p:nvSpPr>
        <p:spPr>
          <a:xfrm>
            <a:off x="539552" y="3821391"/>
            <a:ext cx="1080000" cy="288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eague Spartan Light" pitchFamily="2" charset="-18"/>
                <a:ea typeface="+mn-ea"/>
                <a:cs typeface="+mn-cs"/>
              </a:rPr>
              <a:t>Kierunek:</a:t>
            </a:r>
          </a:p>
        </p:txBody>
      </p:sp>
      <p:sp>
        <p:nvSpPr>
          <p:cNvPr id="32" name="Specjalność">
            <a:extLst>
              <a:ext uri="{FF2B5EF4-FFF2-40B4-BE49-F238E27FC236}">
                <a16:creationId xmlns:a16="http://schemas.microsoft.com/office/drawing/2014/main" id="{F884396D-6D21-F0B0-A72C-1A6DB254F9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47664" y="4134928"/>
            <a:ext cx="4824536" cy="288000"/>
          </a:xfrm>
        </p:spPr>
        <p:txBody>
          <a:bodyPr anchor="ctr" anchorCtr="0"/>
          <a:lstStyle>
            <a:lvl1pPr marL="0" indent="0" algn="l">
              <a:buNone/>
              <a:defRPr sz="1400" baseline="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lvl="0"/>
            <a:r>
              <a:rPr lang="pl-PL" dirty="0"/>
              <a:t>Nazwa specjalności (np. Inżynieria Procesów Logistycznych)</a:t>
            </a:r>
          </a:p>
        </p:txBody>
      </p:sp>
      <p:sp>
        <p:nvSpPr>
          <p:cNvPr id="33" name="Opis-specjalność">
            <a:extLst>
              <a:ext uri="{FF2B5EF4-FFF2-40B4-BE49-F238E27FC236}">
                <a16:creationId xmlns:a16="http://schemas.microsoft.com/office/drawing/2014/main" id="{53BB8BE2-9485-0537-45E5-79770E5BA836}"/>
              </a:ext>
            </a:extLst>
          </p:cNvPr>
          <p:cNvSpPr txBox="1">
            <a:spLocks/>
          </p:cNvSpPr>
          <p:nvPr userDrawn="1"/>
        </p:nvSpPr>
        <p:spPr>
          <a:xfrm>
            <a:off x="539552" y="4134928"/>
            <a:ext cx="1080000" cy="288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eague Spartan Light" pitchFamily="2" charset="-18"/>
                <a:ea typeface="+mn-ea"/>
                <a:cs typeface="+mn-cs"/>
              </a:rPr>
              <a:t>Specjalność:</a:t>
            </a:r>
          </a:p>
        </p:txBody>
      </p:sp>
      <p:sp>
        <p:nvSpPr>
          <p:cNvPr id="34" name="Promotor">
            <a:extLst>
              <a:ext uri="{FF2B5EF4-FFF2-40B4-BE49-F238E27FC236}">
                <a16:creationId xmlns:a16="http://schemas.microsoft.com/office/drawing/2014/main" id="{F8888E82-B5A6-0F50-BF78-7150E78DCD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7664" y="4448465"/>
            <a:ext cx="4824536" cy="288000"/>
          </a:xfrm>
        </p:spPr>
        <p:txBody>
          <a:bodyPr anchor="ctr" anchorCtr="0"/>
          <a:lstStyle>
            <a:lvl1pPr marL="0" indent="0" algn="l">
              <a:buNone/>
              <a:defRPr sz="1400" baseline="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lvl="0"/>
            <a:r>
              <a:rPr lang="pl-PL" dirty="0"/>
              <a:t>Promotor (np. dr hab. inż. Jan Kowalski, prof. </a:t>
            </a:r>
            <a:r>
              <a:rPr lang="pl-PL" dirty="0" err="1"/>
              <a:t>PK</a:t>
            </a:r>
            <a:r>
              <a:rPr lang="pl-PL" dirty="0"/>
              <a:t>)</a:t>
            </a:r>
          </a:p>
        </p:txBody>
      </p:sp>
      <p:sp>
        <p:nvSpPr>
          <p:cNvPr id="35" name="Opis-promotor">
            <a:extLst>
              <a:ext uri="{FF2B5EF4-FFF2-40B4-BE49-F238E27FC236}">
                <a16:creationId xmlns:a16="http://schemas.microsoft.com/office/drawing/2014/main" id="{4D257E65-4B58-58C8-A39F-AF00E878C2B5}"/>
              </a:ext>
            </a:extLst>
          </p:cNvPr>
          <p:cNvSpPr txBox="1">
            <a:spLocks/>
          </p:cNvSpPr>
          <p:nvPr userDrawn="1"/>
        </p:nvSpPr>
        <p:spPr>
          <a:xfrm>
            <a:off x="539552" y="4448465"/>
            <a:ext cx="1080000" cy="288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eague Spartan Light" pitchFamily="2" charset="-18"/>
                <a:ea typeface="+mn-ea"/>
                <a:cs typeface="+mn-cs"/>
              </a:rPr>
              <a:t>Promotor:</a:t>
            </a:r>
          </a:p>
        </p:txBody>
      </p:sp>
      <p:sp>
        <p:nvSpPr>
          <p:cNvPr id="36" name="Recenzent">
            <a:extLst>
              <a:ext uri="{FF2B5EF4-FFF2-40B4-BE49-F238E27FC236}">
                <a16:creationId xmlns:a16="http://schemas.microsoft.com/office/drawing/2014/main" id="{E476F8F6-EE83-9DE5-AE9B-BC44CCDDC2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7664" y="4762000"/>
            <a:ext cx="4824536" cy="288000"/>
          </a:xfrm>
        </p:spPr>
        <p:txBody>
          <a:bodyPr anchor="ctr" anchorCtr="0"/>
          <a:lstStyle>
            <a:lvl1pPr marL="0" indent="0" algn="l">
              <a:buNone/>
              <a:defRPr sz="1400" baseline="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lvl="0"/>
            <a:r>
              <a:rPr lang="pl-PL" dirty="0"/>
              <a:t>Recenzent (np. prof. dr hab. inż. Jan Kowalski)</a:t>
            </a:r>
          </a:p>
        </p:txBody>
      </p:sp>
      <p:sp>
        <p:nvSpPr>
          <p:cNvPr id="37" name="Opis-recenzent">
            <a:extLst>
              <a:ext uri="{FF2B5EF4-FFF2-40B4-BE49-F238E27FC236}">
                <a16:creationId xmlns:a16="http://schemas.microsoft.com/office/drawing/2014/main" id="{5A140F0C-368A-7FE8-613B-FFE8E837F7C3}"/>
              </a:ext>
            </a:extLst>
          </p:cNvPr>
          <p:cNvSpPr txBox="1">
            <a:spLocks/>
          </p:cNvSpPr>
          <p:nvPr userDrawn="1"/>
        </p:nvSpPr>
        <p:spPr>
          <a:xfrm>
            <a:off x="539552" y="4762000"/>
            <a:ext cx="1080000" cy="288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lnSpcReduction="10000"/>
          </a:bodyPr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eague Spartan Light" pitchFamily="2" charset="-18"/>
                <a:ea typeface="+mn-ea"/>
                <a:cs typeface="+mn-cs"/>
              </a:rPr>
              <a:t>Recenzent:</a:t>
            </a:r>
          </a:p>
        </p:txBody>
      </p:sp>
      <p:sp>
        <p:nvSpPr>
          <p:cNvPr id="38" name="Data">
            <a:extLst>
              <a:ext uri="{FF2B5EF4-FFF2-40B4-BE49-F238E27FC236}">
                <a16:creationId xmlns:a16="http://schemas.microsoft.com/office/drawing/2014/main" id="{6DB4EB54-04DD-55E8-522A-7CDB6D9269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64388" y="4870356"/>
            <a:ext cx="1944116" cy="263202"/>
          </a:xfrm>
        </p:spPr>
        <p:txBody>
          <a:bodyPr anchor="ctr">
            <a:noAutofit/>
          </a:bodyPr>
          <a:lstStyle>
            <a:lvl1pPr algn="r">
              <a:buNone/>
              <a:defRPr sz="120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lvl="0"/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Koszalin, XX.XX.202X r.</a:t>
            </a:r>
            <a:endParaRPr lang="pl-PL" dirty="0"/>
          </a:p>
        </p:txBody>
      </p:sp>
      <p:sp>
        <p:nvSpPr>
          <p:cNvPr id="61" name="Symbol zastępczy tekstu 60">
            <a:extLst>
              <a:ext uri="{FF2B5EF4-FFF2-40B4-BE49-F238E27FC236}">
                <a16:creationId xmlns:a16="http://schemas.microsoft.com/office/drawing/2014/main" id="{BFE11609-7A47-D112-8D9B-4F2BE310D1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32322"/>
            <a:ext cx="7772400" cy="387300"/>
          </a:xfrm>
        </p:spPr>
        <p:txBody>
          <a:bodyPr/>
          <a:lstStyle>
            <a:lvl1pPr marL="0" indent="0">
              <a:buNone/>
              <a:defRPr sz="1800" cap="all" baseline="0">
                <a:solidFill>
                  <a:schemeClr val="bg1"/>
                </a:solidFill>
                <a:latin typeface="League Spartan Light" pitchFamily="2" charset="-1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l-PL" sz="3200" b="0" cap="all" baseline="0" dirty="0"/>
              <a:t>praca dyplomowa inżynierska/magisterska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247539" y="1347614"/>
            <a:ext cx="4104000" cy="3672408"/>
          </a:xfrm>
        </p:spPr>
        <p:txBody>
          <a:bodyPr/>
          <a:lstStyle>
            <a:lvl1pPr marL="216000" indent="-216000">
              <a:defRPr sz="1800"/>
            </a:lvl1pPr>
            <a:lvl2pPr marL="432000" indent="-216000">
              <a:defRPr sz="1600"/>
            </a:lvl2pPr>
            <a:lvl3pPr marL="648000" indent="-216000">
              <a:defRPr sz="1400"/>
            </a:lvl3pPr>
            <a:lvl4pPr marL="864000" indent="-216000">
              <a:defRPr sz="1400"/>
            </a:lvl4pPr>
            <a:lvl5pPr marL="1080000" indent="-2160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12964" y="1347614"/>
            <a:ext cx="4104000" cy="3672408"/>
          </a:xfrm>
        </p:spPr>
        <p:txBody>
          <a:bodyPr/>
          <a:lstStyle>
            <a:lvl1pPr marL="216000" indent="-216000">
              <a:defRPr sz="1800"/>
            </a:lvl1pPr>
            <a:lvl2pPr marL="432000" indent="-216000">
              <a:defRPr sz="1600"/>
            </a:lvl2pPr>
            <a:lvl3pPr marL="648000" indent="-216000">
              <a:defRPr sz="1400"/>
            </a:lvl3pPr>
            <a:lvl4pPr marL="864000" indent="-216000">
              <a:defRPr sz="1400"/>
            </a:lvl4pPr>
            <a:lvl5pPr marL="1080000" indent="-2160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47539" y="1341368"/>
            <a:ext cx="4104000" cy="335806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CA4D37"/>
                </a:solidFill>
                <a:latin typeface="League Spartan" pitchFamily="2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512965" y="1341368"/>
            <a:ext cx="4104000" cy="335806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CA4D37"/>
                </a:solidFill>
                <a:latin typeface="League Spartan" pitchFamily="2" charset="-1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0E1E93FF-4AA8-EB57-DBDE-82861ED31F4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47539" y="1707654"/>
            <a:ext cx="4104000" cy="3312368"/>
          </a:xfrm>
        </p:spPr>
        <p:txBody>
          <a:bodyPr/>
          <a:lstStyle>
            <a:lvl1pPr marL="216000" indent="-216000">
              <a:defRPr sz="1800"/>
            </a:lvl1pPr>
            <a:lvl2pPr marL="432000" indent="-216000">
              <a:defRPr sz="1600"/>
            </a:lvl2pPr>
            <a:lvl3pPr marL="648000" indent="-216000">
              <a:defRPr sz="1400"/>
            </a:lvl3pPr>
            <a:lvl4pPr marL="864000" indent="-216000">
              <a:defRPr sz="1400"/>
            </a:lvl4pPr>
            <a:lvl5pPr marL="1080000" indent="-2160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Symbol zastępczy zawartości 3">
            <a:extLst>
              <a:ext uri="{FF2B5EF4-FFF2-40B4-BE49-F238E27FC236}">
                <a16:creationId xmlns:a16="http://schemas.microsoft.com/office/drawing/2014/main" id="{5ABE62F9-EC1F-A0F0-98E0-D7C760830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12964" y="1707654"/>
            <a:ext cx="4104000" cy="3312368"/>
          </a:xfrm>
        </p:spPr>
        <p:txBody>
          <a:bodyPr/>
          <a:lstStyle>
            <a:lvl1pPr marL="216000" indent="-216000">
              <a:defRPr sz="1800"/>
            </a:lvl1pPr>
            <a:lvl2pPr marL="432000" indent="-216000">
              <a:defRPr sz="1600"/>
            </a:lvl2pPr>
            <a:lvl3pPr marL="648000" indent="-216000">
              <a:defRPr sz="1400"/>
            </a:lvl3pPr>
            <a:lvl4pPr marL="864000" indent="-216000">
              <a:defRPr sz="1400"/>
            </a:lvl4pPr>
            <a:lvl5pPr marL="1080000" indent="-2160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Tytuł 1">
            <a:extLst>
              <a:ext uri="{FF2B5EF4-FFF2-40B4-BE49-F238E27FC236}">
                <a16:creationId xmlns:a16="http://schemas.microsoft.com/office/drawing/2014/main" id="{9C092076-1B46-0BD4-ECA7-E5253AA50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831" y="704180"/>
            <a:ext cx="8373617" cy="572170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ysunek na cały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FA11FE3C-0E51-B4D7-9513-4E5402B01FD2}"/>
              </a:ext>
            </a:extLst>
          </p:cNvPr>
          <p:cNvSpPr/>
          <p:nvPr userDrawn="1"/>
        </p:nvSpPr>
        <p:spPr>
          <a:xfrm>
            <a:off x="0" y="0"/>
            <a:ext cx="8820472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C589CB3-A656-5756-0854-D70D04806563}"/>
              </a:ext>
            </a:extLst>
          </p:cNvPr>
          <p:cNvSpPr/>
          <p:nvPr userDrawn="1"/>
        </p:nvSpPr>
        <p:spPr>
          <a:xfrm>
            <a:off x="8532440" y="0"/>
            <a:ext cx="611560" cy="4143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00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4659982"/>
            <a:ext cx="7848872" cy="339451"/>
          </a:xfrm>
        </p:spPr>
        <p:txBody>
          <a:bodyPr anchor="t" anchorCtr="0"/>
          <a:lstStyle>
            <a:lvl1pPr algn="ctr">
              <a:defRPr sz="1400" b="0">
                <a:latin typeface="League Spartan Light" pitchFamily="2" charset="-18"/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39552" y="915566"/>
            <a:ext cx="7848872" cy="374441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az 13" descr="Obraz zawierający niebieskie, Jaskrawoniebieski, zrzut ekranu, Majorelle blue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9430AE34-2E98-21A2-3634-48236B5D5D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2681" cy="5153402"/>
          </a:xfrm>
          <a:prstGeom prst="rect">
            <a:avLst/>
          </a:prstGeom>
        </p:spPr>
      </p:pic>
      <p:sp>
        <p:nvSpPr>
          <p:cNvPr id="7" name="Prostokąt 13">
            <a:extLst>
              <a:ext uri="{FF2B5EF4-FFF2-40B4-BE49-F238E27FC236}">
                <a16:creationId xmlns:a16="http://schemas.microsoft.com/office/drawing/2014/main" id="{B1B880C1-CB72-85CA-5DEB-01CDAC04A5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484438" y="1870075"/>
            <a:ext cx="4175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4500"/>
              </a:lnSpc>
            </a:pPr>
            <a:r>
              <a:rPr lang="pl-PL" altLang="pl-PL" sz="4800" baseline="30000" dirty="0">
                <a:solidFill>
                  <a:schemeClr val="bg1"/>
                </a:solidFill>
                <a:latin typeface="League Spartan" pitchFamily="2" charset="-18"/>
              </a:rPr>
              <a:t>Dziękuję za uwagę!</a:t>
            </a:r>
            <a:endParaRPr lang="pl-PL" altLang="pl-PL" sz="4800" dirty="0">
              <a:solidFill>
                <a:schemeClr val="bg1"/>
              </a:solidFill>
              <a:latin typeface="League Spartan" pitchFamily="2" charset="-18"/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6E613587-5B23-D0C9-104F-AE1C0D8D226B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2700338" y="1635125"/>
            <a:ext cx="3743325" cy="0"/>
          </a:xfrm>
          <a:prstGeom prst="line">
            <a:avLst/>
          </a:prstGeom>
          <a:ln w="28575">
            <a:solidFill>
              <a:srgbClr val="B9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9B83CCB6-60DD-D801-FD8D-F9DE8834596C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2700338" y="3722688"/>
            <a:ext cx="3743325" cy="0"/>
          </a:xfrm>
          <a:prstGeom prst="line">
            <a:avLst/>
          </a:prstGeom>
          <a:ln w="28575">
            <a:solidFill>
              <a:srgbClr val="B99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rostokąt 9">
            <a:extLst>
              <a:ext uri="{FF2B5EF4-FFF2-40B4-BE49-F238E27FC236}">
                <a16:creationId xmlns:a16="http://schemas.microsoft.com/office/drawing/2014/main" id="{55855767-E792-D425-2C7D-6DFC50FD8548}"/>
              </a:ext>
            </a:extLst>
          </p:cNvPr>
          <p:cNvSpPr/>
          <p:nvPr userDrawn="1"/>
        </p:nvSpPr>
        <p:spPr>
          <a:xfrm>
            <a:off x="2987675" y="4084638"/>
            <a:ext cx="3168650" cy="420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spc="300" baseline="30000" dirty="0">
                <a:solidFill>
                  <a:schemeClr val="bg1"/>
                </a:solidFill>
                <a:latin typeface="League Spartan" pitchFamily="2" charset="-18"/>
              </a:rPr>
              <a:t>tu.koszalin.pl/</a:t>
            </a:r>
            <a:r>
              <a:rPr lang="pl-PL" sz="3200" spc="300" baseline="30000" dirty="0" err="1">
                <a:solidFill>
                  <a:schemeClr val="bg1"/>
                </a:solidFill>
                <a:latin typeface="League Spartan" pitchFamily="2" charset="-18"/>
              </a:rPr>
              <a:t>wimie</a:t>
            </a:r>
            <a:endParaRPr lang="en-US" sz="3200" spc="300" baseline="30000" dirty="0">
              <a:solidFill>
                <a:schemeClr val="bg1"/>
              </a:solidFill>
              <a:latin typeface="League Spartan" pitchFamily="2" charset="-18"/>
            </a:endParaRPr>
          </a:p>
        </p:txBody>
      </p:sp>
      <p:pic>
        <p:nvPicPr>
          <p:cNvPr id="11" name="Obraz 15">
            <a:extLst>
              <a:ext uri="{FF2B5EF4-FFF2-40B4-BE49-F238E27FC236}">
                <a16:creationId xmlns:a16="http://schemas.microsoft.com/office/drawing/2014/main" id="{45F57A6F-F659-8B9D-AD39-0DCA4E94E6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6713" y="563563"/>
            <a:ext cx="7905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Prostokąt 7">
            <a:extLst>
              <a:ext uri="{FF2B5EF4-FFF2-40B4-BE49-F238E27FC236}">
                <a16:creationId xmlns:a16="http://schemas.microsoft.com/office/drawing/2014/main" id="{91CB0C0C-CBD0-B762-33FA-19147FA29F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6000" y="2571750"/>
            <a:ext cx="4572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  <a:t>Wydział Inżynierii Mechanicznej i Energetyki</a:t>
            </a:r>
            <a:b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</a:br>
            <a: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  <a:t>Politechniki Koszalińskiej</a:t>
            </a:r>
            <a:b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</a:br>
            <a: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  <a:t>ul. Racławicka 15-17, 75-620 Koszalin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de-DE" altLang="pl-PL" sz="2400" baseline="30000">
                <a:solidFill>
                  <a:schemeClr val="bg1"/>
                </a:solidFill>
                <a:latin typeface="League Spartan" pitchFamily="2" charset="-18"/>
              </a:rPr>
              <a:t>tel. 94 34 78 </a:t>
            </a:r>
            <a:r>
              <a:rPr lang="pl-PL" altLang="pl-PL" sz="2400" baseline="30000">
                <a:solidFill>
                  <a:schemeClr val="bg1"/>
                </a:solidFill>
                <a:latin typeface="League Spartan" pitchFamily="2" charset="-18"/>
              </a:rPr>
              <a:t>438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6A5CBD9B-3524-9541-86A5-265281A10894}"/>
              </a:ext>
            </a:extLst>
          </p:cNvPr>
          <p:cNvSpPr/>
          <p:nvPr userDrawn="1"/>
        </p:nvSpPr>
        <p:spPr>
          <a:xfrm>
            <a:off x="0" y="0"/>
            <a:ext cx="9144000" cy="590550"/>
          </a:xfrm>
          <a:prstGeom prst="rect">
            <a:avLst/>
          </a:prstGeom>
          <a:solidFill>
            <a:srgbClr val="212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212062"/>
              </a:solidFill>
            </a:endParaRPr>
          </a:p>
        </p:txBody>
      </p:sp>
      <p:pic>
        <p:nvPicPr>
          <p:cNvPr id="3" name="Obraz 18">
            <a:extLst>
              <a:ext uri="{FF2B5EF4-FFF2-40B4-BE49-F238E27FC236}">
                <a16:creationId xmlns:a16="http://schemas.microsoft.com/office/drawing/2014/main" id="{A1AF1DE3-A171-B0BE-67D0-769D280CFF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/>
          <a:srcRect l="-2" r="61803"/>
          <a:stretch>
            <a:fillRect/>
          </a:stretch>
        </p:blipFill>
        <p:spPr bwMode="auto">
          <a:xfrm>
            <a:off x="6980238" y="0"/>
            <a:ext cx="14874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91B69B3E-C59A-182F-E10F-3744CD3C5F93}"/>
              </a:ext>
            </a:extLst>
          </p:cNvPr>
          <p:cNvCxnSpPr>
            <a:cxnSpLocks/>
          </p:cNvCxnSpPr>
          <p:nvPr userDrawn="1"/>
        </p:nvCxnSpPr>
        <p:spPr>
          <a:xfrm flipV="1">
            <a:off x="8748713" y="0"/>
            <a:ext cx="0" cy="514350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Prostokąt 7">
            <a:extLst>
              <a:ext uri="{FF2B5EF4-FFF2-40B4-BE49-F238E27FC236}">
                <a16:creationId xmlns:a16="http://schemas.microsoft.com/office/drawing/2014/main" id="{06FB1D51-7477-7DF7-83DD-3EDED40B947D}"/>
              </a:ext>
            </a:extLst>
          </p:cNvPr>
          <p:cNvSpPr/>
          <p:nvPr userDrawn="1"/>
        </p:nvSpPr>
        <p:spPr>
          <a:xfrm>
            <a:off x="0" y="590550"/>
            <a:ext cx="9144000" cy="95250"/>
          </a:xfrm>
          <a:prstGeom prst="rect">
            <a:avLst/>
          </a:prstGeom>
          <a:solidFill>
            <a:srgbClr val="B99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C8D64F"/>
              </a:solidFill>
            </a:endParaRPr>
          </a:p>
        </p:txBody>
      </p:sp>
      <p:sp>
        <p:nvSpPr>
          <p:cNvPr id="9" name="pole tekstowe 1">
            <a:extLst>
              <a:ext uri="{FF2B5EF4-FFF2-40B4-BE49-F238E27FC236}">
                <a16:creationId xmlns:a16="http://schemas.microsoft.com/office/drawing/2014/main" id="{6320DD70-5221-82E7-C139-7D54C34220F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188" y="136525"/>
            <a:ext cx="86772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pl-PL" altLang="pl-PL" sz="1800" spc="600" dirty="0">
                <a:solidFill>
                  <a:schemeClr val="bg1"/>
                </a:solidFill>
                <a:latin typeface="League Spartan" pitchFamily="2" charset="-18"/>
              </a:rPr>
              <a:t>POLITECHNIKA KOSZALIŃSKA</a:t>
            </a:r>
          </a:p>
        </p:txBody>
      </p:sp>
      <p:sp>
        <p:nvSpPr>
          <p:cNvPr id="10" name="Prostokąt 1">
            <a:extLst>
              <a:ext uri="{FF2B5EF4-FFF2-40B4-BE49-F238E27FC236}">
                <a16:creationId xmlns:a16="http://schemas.microsoft.com/office/drawing/2014/main" id="{9B4121D4-F710-414A-3F14-C36EBB96009B}"/>
              </a:ext>
            </a:extLst>
          </p:cNvPr>
          <p:cNvSpPr>
            <a:spLocks noChangeArrowheads="1"/>
          </p:cNvSpPr>
          <p:nvPr userDrawn="1"/>
        </p:nvSpPr>
        <p:spPr bwMode="auto">
          <a:xfrm rot="16200000">
            <a:off x="7735171" y="1786179"/>
            <a:ext cx="243228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algn="r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pl-PL" altLang="pl-PL" sz="1100" b="1" spc="300" dirty="0">
                <a:solidFill>
                  <a:srgbClr val="002060"/>
                </a:solidFill>
                <a:latin typeface="League Spartan" pitchFamily="2" charset="-18"/>
                <a:ea typeface="Calibri" panose="020F0502020204030204" pitchFamily="34" charset="0"/>
                <a:cs typeface="Times New Roman" panose="02020603050405020304" pitchFamily="18" charset="0"/>
              </a:rPr>
              <a:t>tu.koszalin.pl/</a:t>
            </a:r>
            <a:r>
              <a:rPr lang="pl-PL" altLang="pl-PL" sz="1100" b="1" spc="300" dirty="0" err="1">
                <a:solidFill>
                  <a:srgbClr val="002060"/>
                </a:solidFill>
                <a:latin typeface="League Spartan" pitchFamily="2" charset="-18"/>
                <a:ea typeface="Calibri" panose="020F0502020204030204" pitchFamily="34" charset="0"/>
                <a:cs typeface="Times New Roman" panose="02020603050405020304" pitchFamily="18" charset="0"/>
              </a:rPr>
              <a:t>wimie</a:t>
            </a:r>
            <a:endParaRPr lang="pl-PL" altLang="pl-PL" sz="1100" b="1" spc="300" dirty="0">
              <a:solidFill>
                <a:srgbClr val="002060"/>
              </a:solidFill>
              <a:latin typeface="League Spartan" pitchFamily="2" charset="-18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Obraz 19">
            <a:extLst>
              <a:ext uri="{FF2B5EF4-FFF2-40B4-BE49-F238E27FC236}">
                <a16:creationId xmlns:a16="http://schemas.microsoft.com/office/drawing/2014/main" id="{C449AF21-33DF-F3EF-A22B-0A6C50B92D1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/>
          <a:srcRect l="37396" r="41672"/>
          <a:stretch>
            <a:fillRect/>
          </a:stretch>
        </p:blipFill>
        <p:spPr bwMode="auto">
          <a:xfrm>
            <a:off x="6372225" y="0"/>
            <a:ext cx="8159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8">
            <a:extLst>
              <a:ext uri="{FF2B5EF4-FFF2-40B4-BE49-F238E27FC236}">
                <a16:creationId xmlns:a16="http://schemas.microsoft.com/office/drawing/2014/main" id="{D18857CC-AD01-A589-E21D-EE17A25D36D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555038" y="92075"/>
            <a:ext cx="39687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Symbol zastępczy tytułu 1"/>
          <p:cNvSpPr>
            <a:spLocks noGrp="1" noChangeArrowheads="1"/>
          </p:cNvSpPr>
          <p:nvPr>
            <p:ph type="title"/>
          </p:nvPr>
        </p:nvSpPr>
        <p:spPr bwMode="auto">
          <a:xfrm>
            <a:off x="230831" y="704180"/>
            <a:ext cx="8373617" cy="57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0831" y="1347615"/>
            <a:ext cx="8373617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dirty="0"/>
              <a:t>Kliknij, aby edytować style wzorca tekstu</a:t>
            </a:r>
          </a:p>
          <a:p>
            <a:pPr lvl="1"/>
            <a:r>
              <a:rPr lang="pl-PL" altLang="pl-PL" dirty="0"/>
              <a:t>Drugi poziom</a:t>
            </a:r>
          </a:p>
          <a:p>
            <a:pPr lvl="2"/>
            <a:r>
              <a:rPr lang="pl-PL" altLang="pl-PL" dirty="0"/>
              <a:t>Trzeci poziom</a:t>
            </a:r>
          </a:p>
          <a:p>
            <a:pPr lvl="3"/>
            <a:r>
              <a:rPr lang="pl-PL" altLang="pl-PL" dirty="0"/>
              <a:t>Czwarty poziom</a:t>
            </a:r>
          </a:p>
          <a:p>
            <a:pPr lvl="4"/>
            <a:r>
              <a:rPr lang="pl-PL" altLang="pl-PL" dirty="0"/>
              <a:t>Piąty poziom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A371815-CFDB-5132-8C95-76C54C7EF55D}"/>
              </a:ext>
            </a:extLst>
          </p:cNvPr>
          <p:cNvSpPr txBox="1"/>
          <p:nvPr userDrawn="1"/>
        </p:nvSpPr>
        <p:spPr>
          <a:xfrm rot="16200000">
            <a:off x="7919723" y="3937329"/>
            <a:ext cx="20631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000" b="0" dirty="0">
                <a:solidFill>
                  <a:srgbClr val="002060"/>
                </a:solidFill>
                <a:latin typeface="League Spartan Light" pitchFamily="2" charset="-18"/>
              </a:rPr>
              <a:t>Slajd </a:t>
            </a:r>
            <a:fld id="{14C9AF7D-8C26-4A19-A169-36B05225B69E}" type="slidenum">
              <a:rPr lang="pl-PL" sz="1000" b="0" smtClean="0">
                <a:solidFill>
                  <a:srgbClr val="002060"/>
                </a:solidFill>
                <a:latin typeface="League Spartan Light" pitchFamily="2" charset="-18"/>
              </a:rPr>
              <a:pPr algn="l"/>
              <a:t>‹#›</a:t>
            </a:fld>
            <a:r>
              <a:rPr lang="pl-PL" sz="1000" b="0" dirty="0">
                <a:solidFill>
                  <a:srgbClr val="002060"/>
                </a:solidFill>
                <a:latin typeface="League Spartan Light" pitchFamily="2" charset="-18"/>
              </a:rPr>
              <a:t> z XX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  <p:sldLayoutId id="2147483690" r:id="rId5"/>
    <p:sldLayoutId id="2147483691" r:id="rId6"/>
    <p:sldLayoutId id="2147483696" r:id="rId7"/>
    <p:sldLayoutId id="2147483693" r:id="rId8"/>
    <p:sldLayoutId id="2147483695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2060"/>
          </a:solidFill>
          <a:latin typeface="League Spartan" pitchFamily="2" charset="-18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League Spartan Light" pitchFamily="2" charset="-18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CA4D37"/>
          </a:solidFill>
          <a:latin typeface="League Spartan Light" pitchFamily="2" charset="-18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002060"/>
          </a:solidFill>
          <a:latin typeface="League Spartan Light" pitchFamily="2" charset="-18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002060"/>
          </a:solidFill>
          <a:latin typeface="League Spartan Light" pitchFamily="2" charset="-18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002060"/>
          </a:solidFill>
          <a:latin typeface="League Spartan Light" pitchFamily="2" charset="-18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ytuł 35">
            <a:extLst>
              <a:ext uri="{FF2B5EF4-FFF2-40B4-BE49-F238E27FC236}">
                <a16:creationId xmlns:a16="http://schemas.microsoft.com/office/drawing/2014/main" id="{C3E4152F-56D0-F98F-7C65-108FAE0534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14" name="Podtytuł 13">
            <a:extLst>
              <a:ext uri="{FF2B5EF4-FFF2-40B4-BE49-F238E27FC236}">
                <a16:creationId xmlns:a16="http://schemas.microsoft.com/office/drawing/2014/main" id="{C9185284-C58A-7F25-0B1E-F9819635B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ymbol zastępczy tekstu 14">
            <a:extLst>
              <a:ext uri="{FF2B5EF4-FFF2-40B4-BE49-F238E27FC236}">
                <a16:creationId xmlns:a16="http://schemas.microsoft.com/office/drawing/2014/main" id="{D7EB6945-FA2E-7999-6D72-256CD37568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ymbol zastępczy tekstu 15">
            <a:extLst>
              <a:ext uri="{FF2B5EF4-FFF2-40B4-BE49-F238E27FC236}">
                <a16:creationId xmlns:a16="http://schemas.microsoft.com/office/drawing/2014/main" id="{73AC7714-2747-9E6C-47F7-29C211586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ymbol zastępczy tekstu 16">
            <a:extLst>
              <a:ext uri="{FF2B5EF4-FFF2-40B4-BE49-F238E27FC236}">
                <a16:creationId xmlns:a16="http://schemas.microsoft.com/office/drawing/2014/main" id="{DCD00CEC-FEF4-4ED4-0534-3C805CE950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Symbol zastępczy tekstu 17">
            <a:extLst>
              <a:ext uri="{FF2B5EF4-FFF2-40B4-BE49-F238E27FC236}">
                <a16:creationId xmlns:a16="http://schemas.microsoft.com/office/drawing/2014/main" id="{137EF420-4B95-89B8-AE8F-A713288535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Symbol zastępczy tekstu 18">
            <a:extLst>
              <a:ext uri="{FF2B5EF4-FFF2-40B4-BE49-F238E27FC236}">
                <a16:creationId xmlns:a16="http://schemas.microsoft.com/office/drawing/2014/main" id="{40BDE322-E0B0-8B8A-425D-AEFC729E6E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7" name="Symbol zastępczy tekstu 36">
            <a:extLst>
              <a:ext uri="{FF2B5EF4-FFF2-40B4-BE49-F238E27FC236}">
                <a16:creationId xmlns:a16="http://schemas.microsoft.com/office/drawing/2014/main" id="{5E82102C-464B-7259-CBD4-8D462D3DAFD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64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448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6841B0-D8F3-3EDB-544E-9B41282AD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72B5524-A293-E53D-E1B5-C8247D0704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72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4733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FC310A28-31CB-3B07-B4A4-77B71C2AD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Wytyczne do opracowania prezentacji</a:t>
            </a:r>
            <a:endParaRPr lang="en-US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F4783FAE-F4BD-4E48-C898-84BD2C814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Zalecany </a:t>
            </a:r>
            <a:r>
              <a:rPr lang="pl-PL" b="1" dirty="0">
                <a:solidFill>
                  <a:srgbClr val="CA4D37"/>
                </a:solidFill>
              </a:rPr>
              <a:t>czas prezentacji </a:t>
            </a:r>
            <a:r>
              <a:rPr lang="pl-PL" dirty="0"/>
              <a:t>powinien wynosić około 10-15 minut.</a:t>
            </a:r>
          </a:p>
          <a:p>
            <a:r>
              <a:rPr lang="pl-PL" dirty="0"/>
              <a:t>Prezentacja może w zasadzie mieć </a:t>
            </a:r>
            <a:r>
              <a:rPr lang="pl-PL" b="1" dirty="0">
                <a:solidFill>
                  <a:srgbClr val="CA4D37"/>
                </a:solidFill>
              </a:rPr>
              <a:t>dowolną liczbę slajdów – ważne, żeby zmieścić się </a:t>
            </a:r>
            <a:br>
              <a:rPr lang="pl-PL" b="1" dirty="0">
                <a:solidFill>
                  <a:srgbClr val="CA4D37"/>
                </a:solidFill>
              </a:rPr>
            </a:br>
            <a:r>
              <a:rPr lang="pl-PL" b="1" dirty="0">
                <a:solidFill>
                  <a:srgbClr val="CA4D37"/>
                </a:solidFill>
              </a:rPr>
              <a:t>w czasie</a:t>
            </a:r>
            <a:r>
              <a:rPr lang="pl-PL" dirty="0"/>
              <a:t> i przede wszystkim pokazać własny wkład w temat pracy, własne dokonania </a:t>
            </a:r>
            <a:br>
              <a:rPr lang="pl-PL" dirty="0"/>
            </a:br>
            <a:r>
              <a:rPr lang="pl-PL" dirty="0"/>
              <a:t>i osiągnięcia.</a:t>
            </a:r>
          </a:p>
          <a:p>
            <a:r>
              <a:rPr lang="pl-PL"/>
              <a:t>Należy </a:t>
            </a:r>
            <a:r>
              <a:rPr lang="pl-PL" dirty="0"/>
              <a:t>numerować slajdy i podać w numeracji całkowitą liczbę slajdów (np. dla slajdu nr 3: „</a:t>
            </a:r>
            <a:r>
              <a:rPr lang="pl-PL" b="1" dirty="0">
                <a:solidFill>
                  <a:srgbClr val="CA4D37"/>
                </a:solidFill>
              </a:rPr>
              <a:t>Slajd 3 z 18</a:t>
            </a:r>
            <a:r>
              <a:rPr lang="pl-PL" dirty="0"/>
              <a:t>”).</a:t>
            </a:r>
          </a:p>
          <a:p>
            <a:r>
              <a:rPr lang="pl-PL" dirty="0"/>
              <a:t>Sposób </a:t>
            </a:r>
            <a:r>
              <a:rPr lang="pl-PL" b="1" dirty="0">
                <a:solidFill>
                  <a:srgbClr val="CA4D37"/>
                </a:solidFill>
              </a:rPr>
              <a:t>wprowadzenia całkowitej liczby slajdów </a:t>
            </a:r>
            <a:r>
              <a:rPr lang="pl-PL" dirty="0"/>
              <a:t>w numeracji został wyjaśniony na slajdzie 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41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308C37-FFF2-6975-9415-498C22240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Wytyczne do opracowania prezentacji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B6178B7-E584-DF13-9269-FE1D1A478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 szablonie zdefiniowano kilka układów slajdów, które można stosować przy przygotowywaniu prezentacji (wybór układu slajdu jest możliwy poprzez funkcję</a:t>
            </a:r>
            <a:br>
              <a:rPr lang="pl-PL" dirty="0"/>
            </a:br>
            <a:r>
              <a:rPr lang="pl-PL" b="1" i="1" dirty="0">
                <a:solidFill>
                  <a:srgbClr val="CA4D37"/>
                </a:solidFill>
              </a:rPr>
              <a:t>Układ</a:t>
            </a:r>
            <a:r>
              <a:rPr lang="pl-PL" dirty="0"/>
              <a:t> w menu </a:t>
            </a:r>
            <a:r>
              <a:rPr lang="pl-PL" b="1" i="1" dirty="0">
                <a:solidFill>
                  <a:srgbClr val="CA4D37"/>
                </a:solidFill>
              </a:rPr>
              <a:t>Narzędzia główne</a:t>
            </a:r>
            <a:r>
              <a:rPr lang="pl-PL" dirty="0"/>
              <a:t>).</a:t>
            </a:r>
            <a:endParaRPr lang="en-US" dirty="0"/>
          </a:p>
        </p:txBody>
      </p:sp>
      <p:pic>
        <p:nvPicPr>
          <p:cNvPr id="5" name="Obraz 4" descr="Obraz zawierający tekst, zrzut ekranu, oprogramowanie, Oprogramowanie multimedialne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C3D39866-147F-B7F3-CED5-90024B4845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9051" b="45415"/>
          <a:stretch/>
        </p:blipFill>
        <p:spPr>
          <a:xfrm>
            <a:off x="4355976" y="2067694"/>
            <a:ext cx="3744416" cy="2807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608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18B170AC-23DB-9F1A-CC2E-75941518D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Ogólny plan prezentacji pracy dyplomowej</a:t>
            </a:r>
            <a:endParaRPr lang="en-US" dirty="0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ABE6562E-CAA0-AD84-FE7B-EBBAB188CC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8018" y="1203598"/>
            <a:ext cx="4104000" cy="3672408"/>
          </a:xfrm>
        </p:spPr>
        <p:txBody>
          <a:bodyPr/>
          <a:lstStyle/>
          <a:p>
            <a:r>
              <a:rPr lang="pl-PL" dirty="0"/>
              <a:t>Temat</a:t>
            </a:r>
          </a:p>
          <a:p>
            <a:pPr marL="216000" lvl="1" indent="0">
              <a:buNone/>
            </a:pPr>
            <a:r>
              <a:rPr lang="pl-PL" sz="1400" dirty="0"/>
              <a:t>Należy tu zamieścić najważniejsze informacje ze strony tytułowej pracy takie jak: temat, nazwisko autora, promotora i recenzenta, nazwę uczelni, wydziału i kierunek kończonych studiów wraz z informacją czy praca jest inżynierska czy magisterska.</a:t>
            </a:r>
          </a:p>
          <a:p>
            <a:pPr marL="215900" lvl="1" indent="-215900"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schemeClr val="tx1"/>
                </a:solidFill>
              </a:rPr>
              <a:t>Wprowadzenie</a:t>
            </a:r>
          </a:p>
          <a:p>
            <a:pPr marL="216000" lvl="1" indent="0">
              <a:buNone/>
            </a:pPr>
            <a:r>
              <a:rPr lang="pl-PL" sz="1400" dirty="0"/>
              <a:t>Krótkie wprowadzenie do tematu pracy</a:t>
            </a:r>
          </a:p>
          <a:p>
            <a:r>
              <a:rPr lang="pl-PL" dirty="0"/>
              <a:t>Cel pracy</a:t>
            </a:r>
          </a:p>
          <a:p>
            <a:pPr marL="216000" lvl="1" indent="0">
              <a:buNone/>
            </a:pPr>
            <a:r>
              <a:rPr lang="pl-PL" sz="1400" dirty="0"/>
              <a:t>Zaprezentować problemy badawcze i główny cel pracy.</a:t>
            </a:r>
          </a:p>
          <a:p>
            <a:r>
              <a:rPr lang="pl-PL" dirty="0"/>
              <a:t>Zakres pracy</a:t>
            </a:r>
          </a:p>
          <a:p>
            <a:pPr marL="216000" lvl="1" indent="0">
              <a:buNone/>
            </a:pPr>
            <a:r>
              <a:rPr lang="pl-PL" sz="1400" dirty="0"/>
              <a:t>Wypunktować najważniejsze elementy zrealizowane w pracy – hasłowo.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D58C01C-D823-8A1D-651A-844FE4502C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Metodyka</a:t>
            </a:r>
          </a:p>
          <a:p>
            <a:pPr marL="216000" lvl="1" indent="0">
              <a:buNone/>
            </a:pPr>
            <a:r>
              <a:rPr lang="pl-PL" sz="1400" dirty="0"/>
              <a:t>Stanowisko badawcze, materiał badawczy, zastosowane metody. </a:t>
            </a:r>
          </a:p>
          <a:p>
            <a:pPr marL="215900" lvl="1" indent="-215900"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schemeClr val="tx1"/>
                </a:solidFill>
              </a:rPr>
              <a:t>Analiza</a:t>
            </a:r>
            <a:r>
              <a:rPr lang="pl-PL" dirty="0"/>
              <a:t> </a:t>
            </a:r>
            <a:r>
              <a:rPr lang="pl-PL" sz="1800" dirty="0">
                <a:solidFill>
                  <a:schemeClr val="tx1"/>
                </a:solidFill>
              </a:rPr>
              <a:t>wyników</a:t>
            </a:r>
          </a:p>
          <a:p>
            <a:pPr marL="215900" lvl="1" indent="-215900">
              <a:buFont typeface="Courier New" panose="02070309020205020404" pitchFamily="49" charset="0"/>
              <a:buChar char="o"/>
            </a:pPr>
            <a:r>
              <a:rPr lang="pl-PL" sz="1800" dirty="0">
                <a:solidFill>
                  <a:schemeClr val="tx1"/>
                </a:solidFill>
              </a:rPr>
              <a:t>Wnioski</a:t>
            </a:r>
            <a:r>
              <a:rPr lang="pl-PL" dirty="0"/>
              <a:t> </a:t>
            </a:r>
            <a:r>
              <a:rPr lang="pl-PL" sz="1800" dirty="0">
                <a:solidFill>
                  <a:schemeClr val="tx1"/>
                </a:solidFill>
              </a:rPr>
              <a:t>końcowe</a:t>
            </a:r>
          </a:p>
          <a:p>
            <a:pPr marL="216000" lvl="1" indent="0" algn="just">
              <a:buNone/>
            </a:pPr>
            <a:r>
              <a:rPr lang="pl-PL" sz="1400" dirty="0"/>
              <a:t>Podkreślić najważniejsze osiągnięcia pracy, wymienić najważniejsze wnioski i krótko całość podsumować. </a:t>
            </a:r>
            <a:r>
              <a:rPr lang="pl-PL" sz="1400" b="1" dirty="0"/>
              <a:t>Wnioski należy zapisać jako numerowane zdania twierdzące </a:t>
            </a:r>
            <a:r>
              <a:rPr lang="pl-PL" sz="1400" dirty="0"/>
              <a:t>i przytaczać w nich wartości liczbowe (wyniki prac projektowych, analiz, obliczeń, badań symulacyjnych lub doświadczalnych).</a:t>
            </a:r>
          </a:p>
          <a:p>
            <a:r>
              <a:rPr lang="pl-PL" dirty="0"/>
              <a:t>Ostatni slajd</a:t>
            </a:r>
          </a:p>
          <a:p>
            <a:pPr marL="216000" lvl="1" indent="0">
              <a:buNone/>
            </a:pPr>
            <a:r>
              <a:rPr lang="pl-PL" sz="1400" dirty="0"/>
              <a:t>„Dziękuję za uwagę” jako końca prezentacji.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0805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1C34D9C0-2D67-64FC-5EC8-973697BA6F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Jak podać liczbę wszystkich slajdów?</a:t>
            </a:r>
            <a:endParaRPr lang="en-US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CABB133B-1D41-878F-7085-8D695E4096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l-PL" noProof="0"/>
              <a:t>Widok wzorca slajdów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E595DE0A-027D-8C3E-FD29-50D4B84E3AA8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pl-PL" dirty="0"/>
              <a:t>W niniejszym szablonie prezentacji umieszczono numerację slajdów zapisaną w formacie „</a:t>
            </a:r>
            <a:r>
              <a:rPr lang="pl-PL" dirty="0">
                <a:solidFill>
                  <a:srgbClr val="CA4D37"/>
                </a:solidFill>
              </a:rPr>
              <a:t>Slajd [nr bieżącego slajdu] z XX</a:t>
            </a:r>
            <a:r>
              <a:rPr lang="pl-PL" dirty="0"/>
              <a:t>”, gdzie „</a:t>
            </a:r>
            <a:r>
              <a:rPr lang="pl-PL" dirty="0">
                <a:solidFill>
                  <a:srgbClr val="CA4D37"/>
                </a:solidFill>
              </a:rPr>
              <a:t>XX</a:t>
            </a:r>
            <a:r>
              <a:rPr lang="pl-PL" dirty="0"/>
              <a:t>” to liczba wszystkich slajdów w prezentacji.</a:t>
            </a:r>
          </a:p>
          <a:p>
            <a:r>
              <a:rPr lang="pl-PL" dirty="0"/>
              <a:t>Nr bieżącego slajdu jest polem automatycznym i nie wymaga ingerencji.</a:t>
            </a:r>
          </a:p>
          <a:p>
            <a:r>
              <a:rPr lang="pl-PL" dirty="0"/>
              <a:t>Liczbę wszystkich slajdów </a:t>
            </a:r>
            <a:br>
              <a:rPr lang="pl-PL" dirty="0"/>
            </a:br>
            <a:r>
              <a:rPr lang="pl-PL" dirty="0"/>
              <a:t>należy zapisać </a:t>
            </a:r>
            <a:br>
              <a:rPr lang="pl-PL" dirty="0"/>
            </a:br>
            <a:r>
              <a:rPr lang="pl-PL" dirty="0"/>
              <a:t>samodzielnie zamiast </a:t>
            </a:r>
            <a:br>
              <a:rPr lang="pl-PL" dirty="0"/>
            </a:br>
            <a:r>
              <a:rPr lang="pl-PL" dirty="0"/>
              <a:t>liter „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XX</a:t>
            </a:r>
            <a:r>
              <a:rPr lang="pl-PL" dirty="0"/>
              <a:t>”.</a:t>
            </a:r>
            <a:endParaRPr lang="en-US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2CF8D033-01EE-5CFD-FF0E-F67B7BFB38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/>
              <a:t>Pole z numeracją slajdów nie jest możliwe do edytowania w trybie projektowania prezentacji.</a:t>
            </a:r>
          </a:p>
          <a:p>
            <a:r>
              <a:rPr lang="pl-PL" dirty="0"/>
              <a:t>Wpisanie liczby wszystkich slajdów </a:t>
            </a:r>
            <a:br>
              <a:rPr lang="pl-PL" dirty="0"/>
            </a:br>
            <a:r>
              <a:rPr lang="pl-PL" dirty="0"/>
              <a:t>jest możliwe w </a:t>
            </a:r>
            <a:r>
              <a:rPr lang="pl-PL" dirty="0">
                <a:solidFill>
                  <a:schemeClr val="accent2">
                    <a:lumMod val="75000"/>
                  </a:schemeClr>
                </a:solidFill>
              </a:rPr>
              <a:t>widoku wzorca slajdów</a:t>
            </a:r>
            <a:r>
              <a:rPr lang="pl-PL" dirty="0"/>
              <a:t>.</a:t>
            </a:r>
          </a:p>
          <a:p>
            <a:r>
              <a:rPr lang="pl-PL" dirty="0"/>
              <a:t>Pole to umieszczone jest w projekcie motywu slajdu znajdującym się na samej górze listy po lewej stronie okna.</a:t>
            </a:r>
            <a:endParaRPr lang="en-US" dirty="0"/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1D3C952D-FE22-1A49-0B49-486D4AF4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Numeracja slajdów</a:t>
            </a:r>
            <a:endParaRPr lang="en-US" dirty="0"/>
          </a:p>
        </p:txBody>
      </p:sp>
      <p:grpSp>
        <p:nvGrpSpPr>
          <p:cNvPr id="11" name="Grupa 10">
            <a:extLst>
              <a:ext uri="{FF2B5EF4-FFF2-40B4-BE49-F238E27FC236}">
                <a16:creationId xmlns:a16="http://schemas.microsoft.com/office/drawing/2014/main" id="{9861EEF2-39F6-EA65-53C4-7C7A042832F1}"/>
              </a:ext>
            </a:extLst>
          </p:cNvPr>
          <p:cNvGrpSpPr/>
          <p:nvPr/>
        </p:nvGrpSpPr>
        <p:grpSpPr>
          <a:xfrm>
            <a:off x="2699792" y="4191181"/>
            <a:ext cx="5765079" cy="828841"/>
            <a:chOff x="1259632" y="4299944"/>
            <a:chExt cx="9552384" cy="1373339"/>
          </a:xfrm>
        </p:grpSpPr>
        <p:pic>
          <p:nvPicPr>
            <p:cNvPr id="4" name="Obraz 3">
              <a:extLst>
                <a:ext uri="{FF2B5EF4-FFF2-40B4-BE49-F238E27FC236}">
                  <a16:creationId xmlns:a16="http://schemas.microsoft.com/office/drawing/2014/main" id="{9B98636E-1AA0-90B6-981D-F476F4463F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6416" b="83749"/>
            <a:stretch/>
          </p:blipFill>
          <p:spPr>
            <a:xfrm>
              <a:off x="1259632" y="4299944"/>
              <a:ext cx="9552384" cy="13733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Prostokąt: zaokrąglone rogi 4">
              <a:extLst>
                <a:ext uri="{FF2B5EF4-FFF2-40B4-BE49-F238E27FC236}">
                  <a16:creationId xmlns:a16="http://schemas.microsoft.com/office/drawing/2014/main" id="{78B615B2-3C84-61BC-4475-67D86BE5C94B}"/>
                </a:ext>
              </a:extLst>
            </p:cNvPr>
            <p:cNvSpPr/>
            <p:nvPr/>
          </p:nvSpPr>
          <p:spPr>
            <a:xfrm>
              <a:off x="3563888" y="4881193"/>
              <a:ext cx="432048" cy="648072"/>
            </a:xfrm>
            <a:prstGeom prst="roundRect">
              <a:avLst/>
            </a:prstGeom>
            <a:no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04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9C595565-54C4-5659-9091-DF306F704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103AA5DF-E014-1774-7D2D-809DFB2272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185F3573-8E02-F8FD-3ED6-4DDA16C496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48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084A929-332B-E848-2F22-D906596A3F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A9D1B3D5-F595-709A-9B76-828E482AF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7F715432-4F98-8089-E20D-EAAB3E9D5CD6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0A5F7951-1CE6-EA21-9437-AE73BC7256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59AAF013-2E40-BFBA-C129-274E2C11B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53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>
            <a:extLst>
              <a:ext uri="{FF2B5EF4-FFF2-40B4-BE49-F238E27FC236}">
                <a16:creationId xmlns:a16="http://schemas.microsoft.com/office/drawing/2014/main" id="{0D974C70-0DA1-939D-EF53-A226CEAD1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73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70960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1826</TotalTime>
  <Words>364</Words>
  <Application>Microsoft Office PowerPoint</Application>
  <PresentationFormat>Pokaz na ekranie (16:9)</PresentationFormat>
  <Paragraphs>32</Paragraphs>
  <Slides>12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21" baseType="lpstr">
      <vt:lpstr>Arial</vt:lpstr>
      <vt:lpstr>Arsenal</vt:lpstr>
      <vt:lpstr>Calibri</vt:lpstr>
      <vt:lpstr>Courier New</vt:lpstr>
      <vt:lpstr>League Spartan</vt:lpstr>
      <vt:lpstr>League Spartan Light</vt:lpstr>
      <vt:lpstr>Times New Roman</vt:lpstr>
      <vt:lpstr>Wingdings</vt:lpstr>
      <vt:lpstr>Motyw pakietu Office</vt:lpstr>
      <vt:lpstr>Prezentacja programu PowerPoint</vt:lpstr>
      <vt:lpstr>Wytyczne do opracowania prezentacji</vt:lpstr>
      <vt:lpstr>Wytyczne do opracowania prezentacji</vt:lpstr>
      <vt:lpstr>Ogólny plan prezentacji pracy dyplomowej</vt:lpstr>
      <vt:lpstr>Numeracja slajdów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Student</dc:creator>
  <cp:lastModifiedBy>Iwona MICHALSKA-POŻOGA</cp:lastModifiedBy>
  <cp:revision>235</cp:revision>
  <dcterms:created xsi:type="dcterms:W3CDTF">2020-09-28T10:21:43Z</dcterms:created>
  <dcterms:modified xsi:type="dcterms:W3CDTF">2025-04-08T09:23:23Z</dcterms:modified>
</cp:coreProperties>
</file>