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86" r:id="rId2"/>
    <p:sldId id="398" r:id="rId3"/>
    <p:sldId id="400" r:id="rId4"/>
    <p:sldId id="401" r:id="rId5"/>
    <p:sldId id="402" r:id="rId6"/>
    <p:sldId id="405" r:id="rId7"/>
    <p:sldId id="406" r:id="rId8"/>
    <p:sldId id="407" r:id="rId9"/>
    <p:sldId id="408" r:id="rId10"/>
    <p:sldId id="417" r:id="rId11"/>
    <p:sldId id="409" r:id="rId12"/>
    <p:sldId id="410" r:id="rId13"/>
    <p:sldId id="411" r:id="rId14"/>
    <p:sldId id="412" r:id="rId15"/>
    <p:sldId id="418" r:id="rId16"/>
    <p:sldId id="424" r:id="rId17"/>
    <p:sldId id="425" r:id="rId18"/>
    <p:sldId id="423" r:id="rId19"/>
    <p:sldId id="420" r:id="rId20"/>
    <p:sldId id="427" r:id="rId21"/>
    <p:sldId id="422" r:id="rId22"/>
    <p:sldId id="426" r:id="rId23"/>
    <p:sldId id="428" r:id="rId24"/>
    <p:sldId id="414" r:id="rId25"/>
    <p:sldId id="416" r:id="rId26"/>
    <p:sldId id="388" r:id="rId27"/>
    <p:sldId id="429" r:id="rId28"/>
  </p:sldIdLst>
  <p:sldSz cx="9144000" cy="5143500" type="screen16x9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E59"/>
    <a:srgbClr val="ABA165"/>
    <a:srgbClr val="986236"/>
    <a:srgbClr val="CA4D37"/>
    <a:srgbClr val="B99F00"/>
    <a:srgbClr val="D4D4D4"/>
    <a:srgbClr val="00ABB3"/>
    <a:srgbClr val="C8D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1578" autoAdjust="0"/>
  </p:normalViewPr>
  <p:slideViewPr>
    <p:cSldViewPr>
      <p:cViewPr varScale="1">
        <p:scale>
          <a:sx n="119" d="100"/>
          <a:sy n="119" d="100"/>
        </p:scale>
        <p:origin x="12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198ECC4-4298-4361-B1F6-5156C525D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5F7699D-076E-4D09-9CC2-D403F3194E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643DD2-3ABB-4906-8766-F66BF719E2BD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F7BB4381-2AE1-4627-BC85-36187A7E9F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C37685AF-C03E-4C37-B01E-8677E8D69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414933-C94B-473E-949D-153A98B47B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FD0C53-CC40-4950-B667-FBF68DB2C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008C11-E42D-43D0-897F-55CF15B7F7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79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08C11-E42D-43D0-897F-55CF15B7F7A7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7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08C11-E42D-43D0-897F-55CF15B7F7A7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30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EBE2-95B5-45DE-A4D3-9D7940FEED50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72C6-5403-42E9-B425-74F72ED9FC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7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31FA-356D-4614-B252-BF370419C037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9B9D-8CB6-42B4-821A-B4E0B5C330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EE12-B085-41A7-93B2-FACEB83777F3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7445-5B0D-4B96-8C72-2D738873A5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7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2963-1EFD-4AB0-9FB8-E18AA8F24496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8312-9B12-4D68-AEAA-49C6BD6F2B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64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2A02-6D20-42B0-9DCA-443E0D5B0D42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0632-A2D1-4FC4-9529-29A74E8F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2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2AEF-92D4-4BBF-B352-D09527E71567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EC80-A9DF-444A-B619-26475F2D6E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99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1775-EDB7-4278-BCA9-AC1027390973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9FCE-9741-4884-AC29-627662C6DB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64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A638-E8FA-47CA-990A-7BB7B4DA38BD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8C19-1C09-476F-B94A-4D7DD011C6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10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D289-3EBD-48C9-B48E-FFAC9C775A27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3688-01A8-4D90-BBD4-16180EFDB4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9CB6-F4F7-4199-AE81-CDDFCCA8F98F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97F8-C82D-44F6-9F14-953D35F852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02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B235-88CC-4450-8E6C-C42C38ABC30E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F0ED-37EA-40B7-BB75-4F364B87E9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7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22694-EA25-4F12-A96A-EA919BAFD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A2B0DA-9DC7-4609-AA72-98218EC4D5AB}" type="datetimeFigureOut">
              <a:rPr lang="pl-PL"/>
              <a:pPr>
                <a:defRPr/>
              </a:pPr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52CC12-E487-467D-AC8B-53685EED9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127A4E-4414-4B0A-A05C-84FCCC68F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9BA3E-C4C4-4911-8FD5-DBDF174729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programmes/erasmus-plus/resources/distance-calculator_p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-agreement.e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.koszalin.pl/erasmus/kat/1332/online-learning-agreemen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odyseusz.msz.gov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erasmus-plus.ec.europa.eu/pl/programme-guide/part-a/eligible-countries" TargetMode="Externa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housinganywhere.com/?g_campaignid=20343873589&amp;g_adgroupid=151130386499&amp;utm_source=google&amp;utm_medium=cpc-brand&amp;utm_campaign=20343873589&amp;utm_content=664757492582&amp;utm_term=housinganywhere&amp;hsa_acc=1005520464&amp;hsa_cam=20343873589&amp;hsa_grp=151130386499&amp;hsa_ad=664757492582&amp;hsa_src=g&amp;hsa_tgt=kwd-371352779437&amp;hsa_kw=housinganywhere&amp;hsa_mt=e&amp;hsa_net=adwords&amp;hsa_ver=3&amp;gad_source=1&amp;gad_campaignid=20343873589&amp;gbraid=0AAAAADNNp3lqdbAeGe-yLRLLK-Vnwld88&amp;gclid=CjwKCAjwgb_CBhBMEiwA0p3oOP_ORzvw-GsLImK880GccAp1xTcDSIrxzV0wyWOJ3Nd1BIRaxLEqzBoCbu4QAvD_BwE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rasmusplay.com/pl/search/tallinn.html?currency=EUR&amp;priceperiod=month&amp;sort=relevance&amp;view=gri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u.com/pl/zakwaterowanie-studencki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tu.koszalin.pl/erasmus/kat/1499/do-pobrania" TargetMode="Externa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.koszalin.pl/erasmus/kat/1328/zasady-dokumenty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4373561"/>
            <a:ext cx="6492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Prostokąt 13"/>
          <p:cNvSpPr>
            <a:spLocks noChangeArrowheads="1"/>
          </p:cNvSpPr>
          <p:nvPr/>
        </p:nvSpPr>
        <p:spPr bwMode="auto">
          <a:xfrm>
            <a:off x="755576" y="1598781"/>
            <a:ext cx="7032625" cy="11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pl-PL" altLang="pl-PL" sz="2500" b="1" dirty="0">
                <a:solidFill>
                  <a:schemeClr val="bg1"/>
                </a:solidFill>
                <a:latin typeface="Georgia" panose="02040502050405020303" pitchFamily="18" charset="0"/>
              </a:rPr>
              <a:t>ERASMUS+ wyjazdy studentów / doktorantów na studia i praktyki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0E8AA431-930D-48AE-8778-A1355E8F8847}"/>
              </a:ext>
            </a:extLst>
          </p:cNvPr>
          <p:cNvCxnSpPr>
            <a:cxnSpLocks/>
          </p:cNvCxnSpPr>
          <p:nvPr/>
        </p:nvCxnSpPr>
        <p:spPr bwMode="auto">
          <a:xfrm flipH="1">
            <a:off x="846931" y="1203598"/>
            <a:ext cx="5226050" cy="0"/>
          </a:xfrm>
          <a:prstGeom prst="line">
            <a:avLst/>
          </a:prstGeom>
          <a:ln w="28575">
            <a:solidFill>
              <a:srgbClr val="B9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8E6D630-E900-4B8C-961C-A4C8364A988E}"/>
              </a:ext>
            </a:extLst>
          </p:cNvPr>
          <p:cNvCxnSpPr>
            <a:cxnSpLocks/>
          </p:cNvCxnSpPr>
          <p:nvPr/>
        </p:nvCxnSpPr>
        <p:spPr bwMode="auto">
          <a:xfrm flipH="1">
            <a:off x="899592" y="3075806"/>
            <a:ext cx="5226050" cy="0"/>
          </a:xfrm>
          <a:prstGeom prst="line">
            <a:avLst/>
          </a:prstGeom>
          <a:ln w="28575">
            <a:solidFill>
              <a:srgbClr val="B9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95368091-2A99-450C-BFE4-55FBBEC43CF8}"/>
              </a:ext>
            </a:extLst>
          </p:cNvPr>
          <p:cNvSpPr/>
          <p:nvPr/>
        </p:nvSpPr>
        <p:spPr>
          <a:xfrm>
            <a:off x="1127721" y="3955230"/>
            <a:ext cx="5057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500" spc="3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Biuro Mobilności Międzynarodowej</a:t>
            </a:r>
          </a:p>
          <a:p>
            <a:pPr>
              <a:defRPr/>
            </a:pPr>
            <a:r>
              <a:rPr lang="pl-PL" sz="2000" spc="3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       POLITECHNIKA KOSZALIŃSKA </a:t>
            </a:r>
            <a:endParaRPr lang="en-US" sz="2000" spc="300" baseline="30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6E10AD8-E480-AC3A-1D36-E2F8756940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24" y="4541346"/>
            <a:ext cx="645776" cy="602154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62B7EE0-727A-B881-F5EF-3EE7A15E84D6}"/>
              </a:ext>
            </a:extLst>
          </p:cNvPr>
          <p:cNvSpPr txBox="1"/>
          <p:nvPr/>
        </p:nvSpPr>
        <p:spPr>
          <a:xfrm>
            <a:off x="1496393" y="964832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DC0FA-B389-56ED-D41E-8A42D0224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7849449-82AD-C54A-2912-A524C366CB9A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398BDF31-5A02-C3DC-3B6D-4764F978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7EC36C-5460-8B37-4889-7E362A0B0BF8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7C01D01F-E4FA-C382-4142-C910EDBC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51" y="0"/>
            <a:ext cx="5575296" cy="5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700" dirty="0">
                <a:solidFill>
                  <a:schemeClr val="bg1"/>
                </a:solidFill>
                <a:latin typeface="Georgia" panose="02040502050405020303" pitchFamily="18" charset="0"/>
              </a:rPr>
              <a:t>„</a:t>
            </a:r>
            <a:r>
              <a:rPr lang="pl-PL" sz="1400" dirty="0">
                <a:solidFill>
                  <a:schemeClr val="bg1"/>
                </a:solidFill>
                <a:latin typeface="Georgia" panose="02040502050405020303" pitchFamily="18" charset="0"/>
              </a:rPr>
              <a:t>MNIEJSZE SZANSE” KRYTERIUM, NA PODSTAWIE KTÓREGO UCZELNIA DOKONA KWALIFIKACJI</a:t>
            </a:r>
            <a:endParaRPr lang="pl-PL" sz="1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007F3219-C6B4-F573-C33B-3BFADE6119D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094987C4-15CE-6EDA-CA5F-C9C8C6E0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301C71E6-5A0F-A5A6-6EE4-20162442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0423509-0A8E-600B-C792-86BC1AEC63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F8BE2CE-945B-BC16-8A58-7AD67A54BF12}"/>
              </a:ext>
            </a:extLst>
          </p:cNvPr>
          <p:cNvSpPr txBox="1"/>
          <p:nvPr/>
        </p:nvSpPr>
        <p:spPr>
          <a:xfrm>
            <a:off x="645776" y="843558"/>
            <a:ext cx="7821945" cy="457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Jako potwierdzenie prawa do otrzymywania dodatkowej kwoty do stypendium Erasmus+: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studenci i doktoranci pobierający stypendium socjalne powinni przedłożyć w Biurze Mobilności Międzynarodowej decyzję o przyznaniu stypendium socjalnego. Dla kandydatów, którzy będą wyjeżdżać jako </a:t>
            </a:r>
            <a:r>
              <a:rPr lang="pl-PL" sz="1400" b="1" dirty="0">
                <a:latin typeface="Georgia" panose="02040502050405020303" pitchFamily="18" charset="0"/>
              </a:rPr>
              <a:t>absolwenci </a:t>
            </a:r>
            <a:r>
              <a:rPr lang="pl-PL" sz="1400" dirty="0">
                <a:latin typeface="Georgia" panose="02040502050405020303" pitchFamily="18" charset="0"/>
              </a:rPr>
              <a:t>będą brane pod uwagę decyzje wydane na ostatnim roku studiów,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studenci i doktoranci niepełnosprawni powinni przedłożyć w Biurze Mobilności Międzynarodowej aktualne oświadczenie o stopniu niepełnosprawności potwierdzone orzeczeniem,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</a:rPr>
              <a:t>s</a:t>
            </a:r>
            <a:r>
              <a:rPr lang="pl-PL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tudenci, absolwenci i doktoranci posiadający dzieci </a:t>
            </a:r>
            <a:r>
              <a:rPr lang="pl-PL" sz="1400" dirty="0">
                <a:latin typeface="Georgia" panose="02040502050405020303" pitchFamily="18" charset="0"/>
              </a:rPr>
              <a:t>powinni przedłożyć w Biurze Mobilności Międzynarodowej</a:t>
            </a:r>
            <a:r>
              <a:rPr lang="pl-PL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</a:rPr>
              <a:t>o</a:t>
            </a:r>
            <a:r>
              <a:rPr lang="pl-PL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świadczenie potwierdzone aktem urodzenia dziecka,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studenci i doktoranci posiadający prawo do azylu lub mający status uchodźcy </a:t>
            </a:r>
            <a:r>
              <a:rPr lang="pl-PL" sz="1400" dirty="0">
                <a:latin typeface="Georgia" panose="02040502050405020303" pitchFamily="18" charset="0"/>
              </a:rPr>
              <a:t>powinni przedłożyć w Biurze Mobilności Międzynarodowej </a:t>
            </a:r>
            <a:r>
              <a:rPr lang="pl-PL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</a:rPr>
              <a:t>o</a:t>
            </a:r>
            <a:r>
              <a:rPr lang="pl-PL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świadczenie o przyznanym prawie do azylu/statusie uchodźcy.</a:t>
            </a: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6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5B06C-E0AD-E03C-0D8A-69D51EB5E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A101CE1-BB6F-EEF4-BA96-5CDF2B062358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2F491282-6CD0-7197-B090-8CAAD1B7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5CCF1B1-E7EF-265C-5784-76185F83BD95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73D308A5-F1CC-0A57-F751-711738D6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28" y="0"/>
            <a:ext cx="5544611" cy="63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700" dirty="0">
                <a:solidFill>
                  <a:schemeClr val="bg1"/>
                </a:solidFill>
                <a:latin typeface="Georgia" panose="02040502050405020303" pitchFamily="18" charset="0"/>
              </a:rPr>
              <a:t>WYJAZDY KRÓTKOTERMINOWE UCZESTNIÓW - STAWKI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6B6424C4-FEAA-59F8-5252-A495D574838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93DB7712-EBA9-1234-DC1A-6AF722A9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2CE8CB92-8B4A-424E-669E-FB84553E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9CF8F14-2B95-377C-8B7E-3197B64DB4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2F29601-4335-9F1C-449E-6F17A5AA0454}"/>
              </a:ext>
            </a:extLst>
          </p:cNvPr>
          <p:cNvSpPr txBox="1"/>
          <p:nvPr/>
        </p:nvSpPr>
        <p:spPr>
          <a:xfrm>
            <a:off x="645775" y="1206634"/>
            <a:ext cx="7821945" cy="254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Mobilność </a:t>
            </a:r>
            <a:r>
              <a:rPr lang="pl-PL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do państw członkowskich UE, państw trzecich stowarzyszonych z programem i państw trzecich niestowarzyszonych z programem.</a:t>
            </a:r>
          </a:p>
          <a:p>
            <a:pPr>
              <a:lnSpc>
                <a:spcPct val="150000"/>
              </a:lnSpc>
            </a:pPr>
            <a:endParaRPr lang="pl-PL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buNone/>
            </a:pP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latin typeface="Georgia" panose="02040502050405020303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A71362-0E14-6AE6-92A9-1F19E7640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1716"/>
              </p:ext>
            </p:extLst>
          </p:nvPr>
        </p:nvGraphicFramePr>
        <p:xfrm>
          <a:off x="1147946" y="2318505"/>
          <a:ext cx="6736413" cy="1832737"/>
        </p:xfrm>
        <a:graphic>
          <a:graphicData uri="http://schemas.openxmlformats.org/drawingml/2006/table">
            <a:tbl>
              <a:tblPr firstRow="1" firstCol="1" bandRow="1"/>
              <a:tblGrid>
                <a:gridCol w="3089177">
                  <a:extLst>
                    <a:ext uri="{9D8B030D-6E8A-4147-A177-3AD203B41FA5}">
                      <a16:colId xmlns:a16="http://schemas.microsoft.com/office/drawing/2014/main" val="258229348"/>
                    </a:ext>
                  </a:extLst>
                </a:gridCol>
                <a:gridCol w="1598373">
                  <a:extLst>
                    <a:ext uri="{9D8B030D-6E8A-4147-A177-3AD203B41FA5}">
                      <a16:colId xmlns:a16="http://schemas.microsoft.com/office/drawing/2014/main" val="3561686804"/>
                    </a:ext>
                  </a:extLst>
                </a:gridCol>
                <a:gridCol w="2048863">
                  <a:extLst>
                    <a:ext uri="{9D8B030D-6E8A-4147-A177-3AD203B41FA5}">
                      <a16:colId xmlns:a16="http://schemas.microsoft.com/office/drawing/2014/main" val="2007513889"/>
                    </a:ext>
                  </a:extLst>
                </a:gridCol>
              </a:tblGrid>
              <a:tr h="46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Długość pobytu</a:t>
                      </a: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635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Stawka dzienna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635" indent="-234950" algn="l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Dodatkowa kwota dla uczestnika spełniającego definicję „osoby z mniejszymi szansami” (dodatek jednorazowy)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23413"/>
                  </a:ext>
                </a:extLst>
              </a:tr>
              <a:tr h="3289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Pobyt od 5 do 14 dni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</a:rPr>
                        <a:t>79 </a:t>
                      </a:r>
                      <a:r>
                        <a:rPr lang="pl-PL" sz="1200" b="1" dirty="0">
                          <a:latin typeface="Aptos" panose="020B0004020202020204" pitchFamily="34" charset="0"/>
                        </a:rPr>
                        <a:t>€ </a:t>
                      </a: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</a:rPr>
                        <a:t>/ dzień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</a:rPr>
                        <a:t>100 </a:t>
                      </a:r>
                      <a:r>
                        <a:rPr lang="pl-PL" sz="1200" b="1" dirty="0">
                          <a:latin typeface="Aptos" panose="020B0004020202020204" pitchFamily="34" charset="0"/>
                        </a:rPr>
                        <a:t>€ </a:t>
                      </a: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</a:rPr>
                        <a:t>/ wyjazd</a:t>
                      </a:r>
                    </a:p>
                    <a:p>
                      <a:pPr marL="381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177549"/>
                  </a:ext>
                </a:extLst>
              </a:tr>
              <a:tr h="316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Pobyt od 15 do 30 dni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81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       </a:t>
                      </a: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</a:rPr>
                        <a:t>56 </a:t>
                      </a:r>
                      <a:r>
                        <a:rPr lang="pl-PL" sz="1200" b="1" dirty="0">
                          <a:latin typeface="Aptos" panose="020B0004020202020204" pitchFamily="34" charset="0"/>
                        </a:rPr>
                        <a:t>€ </a:t>
                      </a: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</a:rPr>
                        <a:t>/ dzień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81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        </a:t>
                      </a: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</a:rPr>
                        <a:t>150 </a:t>
                      </a:r>
                      <a:r>
                        <a:rPr lang="pl-PL" sz="1200" b="1" dirty="0">
                          <a:latin typeface="Aptos" panose="020B0004020202020204" pitchFamily="34" charset="0"/>
                        </a:rPr>
                        <a:t>€ </a:t>
                      </a: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</a:rPr>
                        <a:t>/ wyjazd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33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50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CB97D-BDF1-E673-1BAE-052A2E15E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BD1A5E-966C-D8E0-499D-4E6329851384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2A12C593-3B2C-9CB1-526B-192FE599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C906255-F352-C2F8-384B-CADA0229EA47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A996612B-1927-AC03-3430-B84EA0BB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289" y="130426"/>
            <a:ext cx="5544611" cy="3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800" dirty="0">
                <a:solidFill>
                  <a:schemeClr val="bg1"/>
                </a:solidFill>
                <a:latin typeface="Georgia" panose="02040502050405020303" pitchFamily="18" charset="0"/>
              </a:rPr>
              <a:t>KOSZTY PODRÓŻY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39B85E85-D487-6CD3-0D0B-B8D739FCF41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246EAD7B-567C-E54E-F973-2D5B674B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8A2DDC2F-DEEB-D68F-099A-61324E30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D08B99C-3EFA-6AE7-B609-A799C8F8422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C5182FE-B6A4-FA69-E3FA-28046A9C879A}"/>
              </a:ext>
            </a:extLst>
          </p:cNvPr>
          <p:cNvSpPr txBox="1"/>
          <p:nvPr/>
        </p:nvSpPr>
        <p:spPr>
          <a:xfrm>
            <a:off x="645776" y="1419622"/>
            <a:ext cx="7821946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buNone/>
            </a:pP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latin typeface="Georgia" panose="02040502050405020303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139F914-4158-B484-4774-042E9A279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74448"/>
              </p:ext>
            </p:extLst>
          </p:nvPr>
        </p:nvGraphicFramePr>
        <p:xfrm>
          <a:off x="971439" y="1059582"/>
          <a:ext cx="6805836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1890793">
                  <a:extLst>
                    <a:ext uri="{9D8B030D-6E8A-4147-A177-3AD203B41FA5}">
                      <a16:colId xmlns:a16="http://schemas.microsoft.com/office/drawing/2014/main" val="3590759745"/>
                    </a:ext>
                  </a:extLst>
                </a:gridCol>
                <a:gridCol w="2197801">
                  <a:extLst>
                    <a:ext uri="{9D8B030D-6E8A-4147-A177-3AD203B41FA5}">
                      <a16:colId xmlns:a16="http://schemas.microsoft.com/office/drawing/2014/main" val="2148274868"/>
                    </a:ext>
                  </a:extLst>
                </a:gridCol>
                <a:gridCol w="2717242">
                  <a:extLst>
                    <a:ext uri="{9D8B030D-6E8A-4147-A177-3AD203B41FA5}">
                      <a16:colId xmlns:a16="http://schemas.microsoft.com/office/drawing/2014/main" val="3573073705"/>
                    </a:ext>
                  </a:extLst>
                </a:gridCol>
              </a:tblGrid>
              <a:tr h="351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</a:rPr>
                        <a:t>Ryczałt na koszty podróży – kwoty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75110"/>
                  </a:ext>
                </a:extLst>
              </a:tr>
              <a:tr h="819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Odległość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2860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Podróż „Green Travel” – wysokość stawki </a:t>
                      </a:r>
                      <a:b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(na uczestnika)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2860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Podróż  standardowa – wysokość stawki</a:t>
                      </a:r>
                      <a:b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(na uczestnika)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648077"/>
                  </a:ext>
                </a:extLst>
              </a:tr>
              <a:tr h="23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0 do 99 km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310162"/>
                  </a:ext>
                </a:extLst>
              </a:tr>
              <a:tr h="23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100 do 499 km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285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211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09133"/>
                  </a:ext>
                </a:extLst>
              </a:tr>
              <a:tr h="23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500 do 1999 km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417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72031"/>
                  </a:ext>
                </a:extLst>
              </a:tr>
              <a:tr h="23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2000 do 2999 km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535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395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80051"/>
                  </a:ext>
                </a:extLst>
              </a:tr>
              <a:tr h="23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3000 do 3999 km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785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580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74200"/>
                  </a:ext>
                </a:extLst>
              </a:tr>
              <a:tr h="23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4000 do 7999 km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1188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33376"/>
                  </a:ext>
                </a:extLst>
              </a:tr>
              <a:tr h="23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8000 km lub więcej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ctr">
                        <a:lnSpc>
                          <a:spcPct val="110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1735 </a:t>
                      </a:r>
                      <a:r>
                        <a:rPr lang="pl-PL" sz="1200" b="1" dirty="0"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5789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222C8AB1-B1CA-770B-A138-0D045A6FE4D1}"/>
              </a:ext>
            </a:extLst>
          </p:cNvPr>
          <p:cNvSpPr txBox="1"/>
          <p:nvPr/>
        </p:nvSpPr>
        <p:spPr>
          <a:xfrm>
            <a:off x="645776" y="4227934"/>
            <a:ext cx="782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l-PL" altLang="pl-PL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Ryczałt dofinansowania podróży w obie strony (do miejsca działania i z powrotem).</a:t>
            </a:r>
          </a:p>
          <a:p>
            <a:r>
              <a:rPr lang="pl-PL" altLang="pl-PL" sz="1200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Stawki obliczone na podstawie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internetowego kalkulatora odległości dostępnego na stronie Komisji Europejskiej: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hlinkClick r:id="rId6"/>
              </a:rPr>
              <a:t>http://ec.europa.eu/programmes/erasmus-plus/resources/distance-calculator_pl</a:t>
            </a:r>
            <a:endParaRPr kumimoji="0" lang="pl-PL" altLang="pl-PL" sz="1200" b="0" i="0" u="none" strike="noStrike" cap="none" normalizeH="0" baseline="0" dirty="0" bmk="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4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D1E2-5FD8-E7EB-F48A-08944E5A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F101D5-2EB9-8651-5330-671BA7D57BE9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B614D8A6-969C-980C-3356-09A196BA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E979336-340C-0D77-6C5A-91C097D71083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DE752387-6B16-773A-74FF-B04681D2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289" y="130426"/>
            <a:ext cx="5544611" cy="3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800" dirty="0">
                <a:solidFill>
                  <a:schemeClr val="bg1"/>
                </a:solidFill>
                <a:latin typeface="Georgia" panose="02040502050405020303" pitchFamily="18" charset="0"/>
              </a:rPr>
              <a:t>GREEN TRAVEL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6F7B45F6-736D-DF94-4826-E1BEC62FD5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68B12489-0878-8514-16F7-7ECCB345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2BBBF45E-D527-166E-6009-1F6506DB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DE46277-DBE9-EC7B-D09F-88BCB80129C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0EBC001-1173-C25F-88DA-1134B0A6C1FE}"/>
              </a:ext>
            </a:extLst>
          </p:cNvPr>
          <p:cNvSpPr txBox="1"/>
          <p:nvPr/>
        </p:nvSpPr>
        <p:spPr>
          <a:xfrm>
            <a:off x="645776" y="1419622"/>
            <a:ext cx="7821946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buNone/>
            </a:pP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latin typeface="Georgia" panose="02040502050405020303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F2F8032-559C-B0AC-7DCC-EC8B8361420D}"/>
              </a:ext>
            </a:extLst>
          </p:cNvPr>
          <p:cNvSpPr txBox="1"/>
          <p:nvPr/>
        </p:nvSpPr>
        <p:spPr>
          <a:xfrm>
            <a:off x="645776" y="958810"/>
            <a:ext cx="78219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Podróż z wykorzystaniem niskoemisyjnych środków transportu </a:t>
            </a:r>
            <a:r>
              <a:rPr lang="pl-PL" sz="14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takich jak autobus, pociąg lub wspólne korzystanie z samochodu </a:t>
            </a: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gdy co najmniej 2 studentów udaje się w tym samym celu na tej samej trasie).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„Green Travel” nie jest opcją przyznawaną automatycznie. Student wnioskuje do uczelni o przyznanie zwiększonej kwoty ryczałtu na podróż z tytułu „Green Travel”. Dokumentem potwierdzającym spełnienie wymogów ekologicznej podróży będzie wniosek/deklaracja, iż większa część podróży w </a:t>
            </a:r>
            <a:r>
              <a:rPr lang="pl-PL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obie strony odbędzie się niskoemisyjnymi środkami transportu.</a:t>
            </a:r>
          </a:p>
          <a:p>
            <a:pPr>
              <a:lnSpc>
                <a:spcPct val="150000"/>
              </a:lnSpc>
            </a:pPr>
            <a:endParaRPr lang="pl-PL" sz="1400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Podróż niskoemisyjnymi środkami transportu </a:t>
            </a:r>
            <a:r>
              <a:rPr lang="pl-PL" sz="14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w jedną stroną nie jest podstawą do uznania podróży jako</a:t>
            </a: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pl-PL" sz="1400" dirty="0" err="1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green</a:t>
            </a: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 err="1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” i przyznania podwyższonego ryczałtu na podróż.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Zalecane jest korzystanie z niskoemisyjnymi środkami transportu do 499 km. </a:t>
            </a:r>
            <a:endParaRPr lang="pl-PL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kumimoji="0" lang="pl-PL" altLang="pl-PL" sz="1100" b="0" i="0" u="none" strike="noStrike" cap="none" normalizeH="0" baseline="0" dirty="0" bmk="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0679C-1D4C-1210-F446-15A7B1BAD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0460246-7C10-4253-8273-0492775BE784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E25E7A2E-5DCB-44C7-C2F5-C495CDEC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77AC0F1E-7B48-1C50-A7FB-36A6ABD50BA8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951902BC-01F9-4248-C3A7-7D8FF4A3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24526"/>
            <a:ext cx="5544611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800" dirty="0">
                <a:solidFill>
                  <a:schemeClr val="bg1"/>
                </a:solidFill>
                <a:latin typeface="Georgia" panose="02040502050405020303" pitchFamily="18" charset="0"/>
              </a:rPr>
              <a:t>FINANSOWANIE DNI PODRÓŻY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FD1EC030-D9B5-C157-5CE4-96C17F406EF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B653799E-673D-8D81-FED2-5B099A2C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8A456C08-CA8B-BB6E-6C88-51117A5F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D2F4D09-11BD-DAB3-5B42-6BC92536CE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D77D8A7-EB9F-FBFD-4BFA-B900803CDE2F}"/>
              </a:ext>
            </a:extLst>
          </p:cNvPr>
          <p:cNvSpPr txBox="1"/>
          <p:nvPr/>
        </p:nvSpPr>
        <p:spPr>
          <a:xfrm>
            <a:off x="645776" y="1419622"/>
            <a:ext cx="7821946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buNone/>
            </a:pP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latin typeface="Georgia" panose="02040502050405020303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6F3C019-479E-6F8A-C4FB-4CBA4B5C8EA9}"/>
              </a:ext>
            </a:extLst>
          </p:cNvPr>
          <p:cNvSpPr txBox="1"/>
          <p:nvPr/>
        </p:nvSpPr>
        <p:spPr>
          <a:xfrm>
            <a:off x="645776" y="1045612"/>
            <a:ext cx="7821945" cy="296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Finansowane dni podróży (w przypadku mobilności krótko- i długoterminowej), w razie potrzeby indywidualne wsparcie kosztów utrzymania jest kwalifikowalne w odniesieniu do czasu podróży przed rozpoczęciem i po zakończeniu działania. </a:t>
            </a:r>
          </a:p>
          <a:p>
            <a:pPr>
              <a:lnSpc>
                <a:spcPct val="150000"/>
              </a:lnSpc>
            </a:pPr>
            <a:endParaRPr lang="pl-PL" sz="14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Georgia" panose="02040502050405020303" pitchFamily="18" charset="0"/>
              </a:rPr>
              <a:t>Dla uczestników otrzymujących ryczałt na podróż standardową to maksymalnie wsparcie indywidualne </a:t>
            </a:r>
            <a:r>
              <a:rPr lang="pl-PL" sz="1400" b="1" dirty="0">
                <a:latin typeface="Georgia" panose="02040502050405020303" pitchFamily="18" charset="0"/>
              </a:rPr>
              <a:t>na 2 dni podróży.</a:t>
            </a:r>
            <a:endParaRPr lang="pl-PL" sz="14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Georgia" panose="02040502050405020303" pitchFamily="18" charset="0"/>
              </a:rPr>
              <a:t>Dla uczestników otrzymujących ryczałt </a:t>
            </a:r>
            <a:r>
              <a:rPr lang="pl-PL" sz="1400" b="1" dirty="0">
                <a:latin typeface="Georgia" panose="02040502050405020303" pitchFamily="18" charset="0"/>
              </a:rPr>
              <a:t>„</a:t>
            </a:r>
            <a:r>
              <a:rPr lang="pl-PL" sz="1400" b="1" dirty="0" err="1">
                <a:latin typeface="Georgia" panose="02040502050405020303" pitchFamily="18" charset="0"/>
              </a:rPr>
              <a:t>green</a:t>
            </a:r>
            <a:r>
              <a:rPr lang="pl-PL" sz="1400" b="1" dirty="0">
                <a:latin typeface="Georgia" panose="02040502050405020303" pitchFamily="18" charset="0"/>
              </a:rPr>
              <a:t> </a:t>
            </a:r>
            <a:r>
              <a:rPr lang="pl-PL" sz="1400" b="1" dirty="0" err="1">
                <a:latin typeface="Georgia" panose="02040502050405020303" pitchFamily="18" charset="0"/>
              </a:rPr>
              <a:t>travel</a:t>
            </a:r>
            <a:r>
              <a:rPr lang="pl-PL" sz="1400" b="1" dirty="0">
                <a:latin typeface="Georgia" panose="02040502050405020303" pitchFamily="18" charset="0"/>
              </a:rPr>
              <a:t>” </a:t>
            </a:r>
            <a:r>
              <a:rPr lang="pl-PL" sz="1400" dirty="0">
                <a:latin typeface="Georgia" panose="02040502050405020303" pitchFamily="18" charset="0"/>
              </a:rPr>
              <a:t>to maksymalnie wsparcie indywidualne na </a:t>
            </a:r>
            <a:r>
              <a:rPr lang="pl-PL" sz="1400" b="1" dirty="0">
                <a:latin typeface="Georgia" panose="02040502050405020303" pitchFamily="18" charset="0"/>
              </a:rPr>
              <a:t>6 dni podróży</a:t>
            </a:r>
            <a:r>
              <a:rPr lang="pl-PL" sz="1400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516E-8AC9-6BA7-779A-15780E77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F77E3-EF5A-DB4F-3FD3-3EAA126D3703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212062"/>
                </a:solidFill>
                <a:latin typeface="Georgia" panose="02040502050405020303" pitchFamily="18" charset="0"/>
              </a:rPr>
              <a:t>DDFGFFFGVDF</a:t>
            </a: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593261F0-A219-E2ED-85DE-B48042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DE40B8B-578A-BB98-39AB-C259C74E6CBF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24E67138-36E5-86C5-11A4-68DD7E1C9F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C609C295-1131-6EF2-4C61-16CCC13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BB8C4809-A572-BF4F-20DA-C3B00AA3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B962EDD-1617-D691-5A45-930A9CD0B4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EFDB90E-225A-4430-8762-7F4A3620BBC0}"/>
              </a:ext>
            </a:extLst>
          </p:cNvPr>
          <p:cNvSpPr txBox="1"/>
          <p:nvPr/>
        </p:nvSpPr>
        <p:spPr>
          <a:xfrm>
            <a:off x="645775" y="1059582"/>
            <a:ext cx="782194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Nominacja studenta </a:t>
            </a:r>
            <a:r>
              <a:rPr lang="pl-PL" sz="1400" dirty="0">
                <a:latin typeface="Georgia" panose="02040502050405020303" pitchFamily="18" charset="0"/>
              </a:rPr>
              <a:t>przez Biuro Mobilności Międzynarodowej (BMM).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Po przyjęciu nominacji przez uczelnię zagraniczną, student otrzymuje: potwierdzenie przyjęcia / instrukcje od uczelni partnerskiej o dalszych krokach (Learning Agreement, rejestracja itp.),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Learning Agreement (LA) </a:t>
            </a:r>
            <a:r>
              <a:rPr lang="pl-PL" sz="1400" dirty="0">
                <a:latin typeface="Georgia" panose="02040502050405020303" pitchFamily="18" charset="0"/>
              </a:rPr>
              <a:t>– umowa o programie studiów/praktyk,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 wersja elektroniczna:</a:t>
            </a:r>
            <a:r>
              <a:rPr lang="pl-PL" sz="1400" b="1" dirty="0">
                <a:latin typeface="Georgia" panose="02040502050405020303" pitchFamily="18" charset="0"/>
              </a:rPr>
              <a:t> Online Learning Agreement (OLA)</a:t>
            </a:r>
            <a:r>
              <a:rPr lang="pl-PL" sz="1400" dirty="0">
                <a:latin typeface="Georgia" panose="02040502050405020303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Umowa na realizację wyjazdu </a:t>
            </a:r>
            <a:r>
              <a:rPr lang="pl-PL" sz="1400" dirty="0">
                <a:latin typeface="Georgia" panose="02040502050405020303" pitchFamily="18" charset="0"/>
              </a:rPr>
              <a:t>– umowa finansowa z uczelnią wysyłającą,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Online Language </a:t>
            </a:r>
            <a:r>
              <a:rPr lang="pl-PL" sz="1400" b="1" dirty="0" err="1">
                <a:latin typeface="Georgia" panose="02040502050405020303" pitchFamily="18" charset="0"/>
              </a:rPr>
              <a:t>Support</a:t>
            </a:r>
            <a:r>
              <a:rPr lang="pl-PL" sz="1400" b="1" dirty="0">
                <a:latin typeface="Georgia" panose="02040502050405020303" pitchFamily="18" charset="0"/>
              </a:rPr>
              <a:t> (OLS) </a:t>
            </a:r>
            <a:r>
              <a:rPr lang="pl-PL" sz="1400" dirty="0">
                <a:latin typeface="Georgia" panose="02040502050405020303" pitchFamily="18" charset="0"/>
              </a:rPr>
              <a:t>– test językowy i dostęp do kursu (jeśli dotyczy),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Kontakt z Koordynatorem z uczelni przyjmującej</a:t>
            </a:r>
            <a:r>
              <a:rPr lang="pl-PL" sz="1400" dirty="0">
                <a:latin typeface="Georgia" panose="02040502050405020303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C42AB0C-F6C7-4793-9D47-2C81BE15E156}"/>
              </a:ext>
            </a:extLst>
          </p:cNvPr>
          <p:cNvSpPr txBox="1"/>
          <p:nvPr/>
        </p:nvSpPr>
        <p:spPr>
          <a:xfrm>
            <a:off x="1665207" y="92075"/>
            <a:ext cx="490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PROCEDURA PRZED WYJAZDEM</a:t>
            </a:r>
          </a:p>
        </p:txBody>
      </p:sp>
    </p:spTree>
    <p:extLst>
      <p:ext uri="{BB962C8B-B14F-4D97-AF65-F5344CB8AC3E}">
        <p14:creationId xmlns:p14="http://schemas.microsoft.com/office/powerpoint/2010/main" val="60806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516E-8AC9-6BA7-779A-15780E77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F77E3-EF5A-DB4F-3FD3-3EAA126D3703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593261F0-A219-E2ED-85DE-B48042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DE40B8B-578A-BB98-39AB-C259C74E6CBF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24E67138-36E5-86C5-11A4-68DD7E1C9F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C609C295-1131-6EF2-4C61-16CCC13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BB8C4809-A572-BF4F-20DA-C3B00AA3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B962EDD-1617-D691-5A45-930A9CD0B4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F740CEB-4052-4365-BE7D-0D2C69CD02AC}"/>
              </a:ext>
            </a:extLst>
          </p:cNvPr>
          <p:cNvSpPr txBox="1"/>
          <p:nvPr/>
        </p:nvSpPr>
        <p:spPr>
          <a:xfrm>
            <a:off x="733089" y="6662"/>
            <a:ext cx="563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Georgia" panose="02040502050405020303" pitchFamily="18" charset="0"/>
              </a:rPr>
              <a:t>LA / OLA - Learning Agreement / Online Learning Agreement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CB17024-9AE9-44B0-93A9-670E0154B287}"/>
              </a:ext>
            </a:extLst>
          </p:cNvPr>
          <p:cNvSpPr txBox="1"/>
          <p:nvPr/>
        </p:nvSpPr>
        <p:spPr>
          <a:xfrm>
            <a:off x="645776" y="1131590"/>
            <a:ext cx="78219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>
                <a:latin typeface="Georgia" panose="02040502050405020303" pitchFamily="18" charset="0"/>
              </a:rPr>
              <a:t>LA</a:t>
            </a:r>
            <a:r>
              <a:rPr lang="pl-PL" sz="1400" dirty="0">
                <a:latin typeface="Georgia" panose="02040502050405020303" pitchFamily="18" charset="0"/>
              </a:rPr>
              <a:t> - Porozumienie o programie studiów/praktyk. To obowiązkowy dokument Erasmus+, który określa: jakie przedmioty student będzie realizować na uczelni zagranicznej (SMS), jakie obowiązki/zadania będzie wykonywać podczas praktyk (SMP), ile punktów ECTS zostanie uznanych po powrocie do uczelni macierzystej.</a:t>
            </a:r>
          </a:p>
          <a:p>
            <a:pPr>
              <a:lnSpc>
                <a:spcPct val="150000"/>
              </a:lnSpc>
            </a:pPr>
            <a:endParaRPr lang="pl-PL" sz="1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wersja elektroniczna: </a:t>
            </a:r>
            <a:r>
              <a:rPr lang="pl-PL" sz="1400" b="1" dirty="0">
                <a:latin typeface="Georgia" panose="02040502050405020303" pitchFamily="18" charset="0"/>
              </a:rPr>
              <a:t>OLA</a:t>
            </a:r>
            <a:r>
              <a:rPr lang="pl-PL" sz="1400" dirty="0">
                <a:latin typeface="Georgia" panose="02040502050405020303" pitchFamily="18" charset="0"/>
              </a:rPr>
              <a:t> – Online Learning Agreement (stosowana głównie dla wyjazdów na studia)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latin typeface="Georgia" panose="02040502050405020303" pitchFamily="18" charset="0"/>
              </a:rPr>
              <a:t>platforma:</a:t>
            </a:r>
            <a:r>
              <a:rPr lang="pl-PL" sz="1400" dirty="0">
                <a:latin typeface="Georgia" panose="02040502050405020303" pitchFamily="18" charset="0"/>
              </a:rPr>
              <a:t> </a:t>
            </a:r>
            <a:r>
              <a:rPr lang="pl-PL" sz="1400" dirty="0">
                <a:latin typeface="Georgia" panose="02040502050405020303" pitchFamily="18" charset="0"/>
                <a:hlinkClick r:id="rId6"/>
              </a:rPr>
              <a:t>https://learning-agreement.eu</a:t>
            </a:r>
            <a:endParaRPr lang="pl-PL" sz="1400" dirty="0">
              <a:latin typeface="Georgia" panose="02040502050405020303" pitchFamily="18" charset="0"/>
            </a:endParaRPr>
          </a:p>
          <a:p>
            <a:endParaRPr lang="pl-PL" sz="1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5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516E-8AC9-6BA7-779A-15780E77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F77E3-EF5A-DB4F-3FD3-3EAA126D3703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212062"/>
                </a:solidFill>
                <a:latin typeface="Georgia" panose="02040502050405020303" pitchFamily="18" charset="0"/>
              </a:rPr>
              <a:t>DDFGFFFGVDF</a:t>
            </a: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593261F0-A219-E2ED-85DE-B48042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DE40B8B-578A-BB98-39AB-C259C74E6CBF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24E67138-36E5-86C5-11A4-68DD7E1C9F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C609C295-1131-6EF2-4C61-16CCC13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BB8C4809-A572-BF4F-20DA-C3B00AA3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B962EDD-1617-D691-5A45-930A9CD0B4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0F8B24-F08A-1D76-D825-8B208CA50A75}"/>
              </a:ext>
            </a:extLst>
          </p:cNvPr>
          <p:cNvSpPr txBox="1"/>
          <p:nvPr/>
        </p:nvSpPr>
        <p:spPr>
          <a:xfrm>
            <a:off x="1617883" y="129143"/>
            <a:ext cx="459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LA / OLA – ISTOTNE INFORMACJE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2A4A3FF-F3FD-4E3F-E9D5-AF6B915124CF}"/>
              </a:ext>
            </a:extLst>
          </p:cNvPr>
          <p:cNvSpPr txBox="1"/>
          <p:nvPr/>
        </p:nvSpPr>
        <p:spPr>
          <a:xfrm>
            <a:off x="645775" y="897349"/>
            <a:ext cx="7821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podpisują: student, uczelnia wysyłająca, uczelnia/instytucja przyjmująca,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Przed wypełnieniem OLA / LA warto sprawdzić katalog kursów na stronie uczelni zagranicznej,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Wybór przedmiotów, tak aby odzwierciedlał efekty nauczania w uczelni macierzystej należy konsultować z Koordynatorem Wydziałowym PK, niektóre uczelnie przyjmujące mają warunek – 30 ECTS,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GUIDE:  </a:t>
            </a:r>
            <a:r>
              <a:rPr lang="pl-PL" sz="1400" dirty="0">
                <a:latin typeface="Georgia" panose="02040502050405020303" pitchFamily="18" charset="0"/>
                <a:hlinkClick r:id="rId6"/>
              </a:rPr>
              <a:t>Studenci </a:t>
            </a:r>
            <a:r>
              <a:rPr lang="pl-PL" sz="1400" dirty="0">
                <a:latin typeface="Georgia" panose="02040502050405020303" pitchFamily="18" charset="0"/>
                <a:sym typeface="Wingdings" panose="05000000000000000000" pitchFamily="2" charset="2"/>
                <a:hlinkClick r:id="rId6"/>
              </a:rPr>
              <a:t> </a:t>
            </a:r>
            <a:r>
              <a:rPr lang="pl-PL" sz="1400" dirty="0">
                <a:latin typeface="Georgia" panose="02040502050405020303" pitchFamily="18" charset="0"/>
                <a:hlinkClick r:id="rId6"/>
              </a:rPr>
              <a:t>Online Learning Agreement </a:t>
            </a:r>
            <a:endParaRPr lang="pl-PL" sz="1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WAŻNE! – </a:t>
            </a:r>
            <a:r>
              <a:rPr lang="pl-PL" sz="1400" dirty="0" err="1">
                <a:latin typeface="Georgia" panose="02040502050405020303" pitchFamily="18" charset="0"/>
              </a:rPr>
              <a:t>Responsible</a:t>
            </a:r>
            <a:r>
              <a:rPr lang="pl-PL" sz="1400" dirty="0">
                <a:latin typeface="Georgia" panose="02040502050405020303" pitchFamily="18" charset="0"/>
              </a:rPr>
              <a:t> person – Prodziekan ds. Kształcenia, </a:t>
            </a:r>
            <a:r>
              <a:rPr lang="pl-PL" sz="1400" dirty="0" err="1">
                <a:latin typeface="Georgia" panose="02040502050405020303" pitchFamily="18" charset="0"/>
              </a:rPr>
              <a:t>Contact</a:t>
            </a:r>
            <a:r>
              <a:rPr lang="pl-PL" sz="1400" dirty="0">
                <a:latin typeface="Georgia" panose="02040502050405020303" pitchFamily="18" charset="0"/>
              </a:rPr>
              <a:t> person – Koordynator Wydziałowy,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W trakcie trwania wyjazdu można wprowadzać zmiany do LA / OLA (w ciągu 5 tygodni od rozpoczęcia mobilności - “</a:t>
            </a:r>
            <a:r>
              <a:rPr lang="pl-PL" sz="1400" dirty="0" err="1">
                <a:latin typeface="Georgia" panose="02040502050405020303" pitchFamily="18" charset="0"/>
              </a:rPr>
              <a:t>During</a:t>
            </a:r>
            <a:r>
              <a:rPr lang="pl-PL" sz="1400" dirty="0">
                <a:latin typeface="Georgia" panose="02040502050405020303" pitchFamily="18" charset="0"/>
              </a:rPr>
              <a:t> the </a:t>
            </a:r>
            <a:r>
              <a:rPr lang="pl-PL" sz="1400" dirty="0" err="1">
                <a:latin typeface="Georgia" panose="02040502050405020303" pitchFamily="18" charset="0"/>
              </a:rPr>
              <a:t>Mobility</a:t>
            </a:r>
            <a:r>
              <a:rPr lang="pl-PL" sz="1400" dirty="0">
                <a:latin typeface="Georgia" panose="02040502050405020303" pitchFamily="18" charset="0"/>
              </a:rPr>
              <a:t>”.</a:t>
            </a:r>
          </a:p>
          <a:p>
            <a:pPr>
              <a:lnSpc>
                <a:spcPct val="150000"/>
              </a:lnSpc>
            </a:pPr>
            <a:endParaRPr lang="pl-PL" sz="1400" dirty="0">
              <a:latin typeface="Georgia" panose="02040502050405020303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365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516E-8AC9-6BA7-779A-15780E77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F77E3-EF5A-DB4F-3FD3-3EAA126D3703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593261F0-A219-E2ED-85DE-B48042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DE40B8B-578A-BB98-39AB-C259C74E6CBF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24E67138-36E5-86C5-11A4-68DD7E1C9F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C609C295-1131-6EF2-4C61-16CCC13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BB8C4809-A572-BF4F-20DA-C3B00AA3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B962EDD-1617-D691-5A45-930A9CD0B4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9E4D7BD-98E6-42BD-959E-CBEA70905DB6}"/>
              </a:ext>
            </a:extLst>
          </p:cNvPr>
          <p:cNvSpPr txBox="1"/>
          <p:nvPr/>
        </p:nvSpPr>
        <p:spPr>
          <a:xfrm>
            <a:off x="1628107" y="106457"/>
            <a:ext cx="478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UMOWA NA REALIZACJĘ WYJAZDU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B87CF6E-3A80-4C22-6E98-531F49722CE8}"/>
              </a:ext>
            </a:extLst>
          </p:cNvPr>
          <p:cNvSpPr txBox="1"/>
          <p:nvPr/>
        </p:nvSpPr>
        <p:spPr>
          <a:xfrm>
            <a:off x="645776" y="1203598"/>
            <a:ext cx="782194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>
                <a:latin typeface="Georgia" panose="02040502050405020303" pitchFamily="18" charset="0"/>
              </a:rPr>
              <a:t>Umowa finansowa między beneficjentem a uczestnikiem mobilności programu Erasmus+, która reguluje: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wysokość stypendium Erasmus+ (stawka miesięczna i dni podróży),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terminy wypłat, obowiązki stron (np. dostarczenie dokumentów),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zasady zwrotu grantu (np. w przypadku przerwania mobilności).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latin typeface="Georgia" panose="02040502050405020303" pitchFamily="18" charset="0"/>
              </a:rPr>
              <a:t>Kto podpisuje?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Student, Prorektor ds. Kształcenia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408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516E-8AC9-6BA7-779A-15780E77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F77E3-EF5A-DB4F-3FD3-3EAA126D3703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593261F0-A219-E2ED-85DE-B48042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DE40B8B-578A-BB98-39AB-C259C74E6CBF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24E67138-36E5-86C5-11A4-68DD7E1C9F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C609C295-1131-6EF2-4C61-16CCC13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BB8C4809-A572-BF4F-20DA-C3B00AA3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B962EDD-1617-D691-5A45-930A9CD0B4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673EBA-0149-47DA-BBDB-3FB822574650}"/>
              </a:ext>
            </a:extLst>
          </p:cNvPr>
          <p:cNvSpPr txBox="1"/>
          <p:nvPr/>
        </p:nvSpPr>
        <p:spPr>
          <a:xfrm>
            <a:off x="1039516" y="127890"/>
            <a:ext cx="5400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bg1"/>
                </a:solidFill>
                <a:latin typeface="Georgia" panose="02040502050405020303" pitchFamily="18" charset="0"/>
              </a:rPr>
              <a:t>INFORMACJE POTRZEBNE DO SPORZĄDZENIA UMOWY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A413F8-05B3-4E65-A233-2CD68CCF2984}"/>
              </a:ext>
            </a:extLst>
          </p:cNvPr>
          <p:cNvSpPr txBox="1"/>
          <p:nvPr/>
        </p:nvSpPr>
        <p:spPr>
          <a:xfrm>
            <a:off x="645776" y="1048142"/>
            <a:ext cx="7821946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Dane konta bankowego w EURO </a:t>
            </a:r>
            <a:r>
              <a:rPr lang="pl-PL" sz="1400" dirty="0">
                <a:latin typeface="Georgia" panose="02040502050405020303" pitchFamily="18" charset="0"/>
              </a:rPr>
              <a:t>(nazwa banku, IBAN, SWIFT/BIC),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Adres zamieszkania i nr telefonu</a:t>
            </a:r>
            <a:r>
              <a:rPr lang="pl-PL" sz="1400" dirty="0">
                <a:latin typeface="Georgia" panose="02040502050405020303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Daty mobilności</a:t>
            </a:r>
            <a:r>
              <a:rPr lang="pl-PL" sz="1400" dirty="0">
                <a:latin typeface="Georgia" panose="02040502050405020303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Wniosek </a:t>
            </a:r>
            <a:r>
              <a:rPr lang="pl-PL" sz="1400" b="1" dirty="0" err="1">
                <a:latin typeface="Georgia" panose="02040502050405020303" pitchFamily="18" charset="0"/>
              </a:rPr>
              <a:t>green</a:t>
            </a:r>
            <a:r>
              <a:rPr lang="pl-PL" sz="1400" b="1" dirty="0">
                <a:latin typeface="Georgia" panose="02040502050405020303" pitchFamily="18" charset="0"/>
              </a:rPr>
              <a:t> </a:t>
            </a:r>
            <a:r>
              <a:rPr lang="pl-PL" sz="1400" b="1" dirty="0" err="1">
                <a:latin typeface="Georgia" panose="02040502050405020303" pitchFamily="18" charset="0"/>
              </a:rPr>
              <a:t>travel</a:t>
            </a:r>
            <a:r>
              <a:rPr lang="pl-PL" sz="1400" b="1" dirty="0">
                <a:latin typeface="Georgia" panose="02040502050405020303" pitchFamily="18" charset="0"/>
              </a:rPr>
              <a:t>, decyzje „mniejsze szanse”</a:t>
            </a:r>
            <a:r>
              <a:rPr lang="pl-PL" sz="1400" dirty="0">
                <a:latin typeface="Georgia" panose="02040502050405020303" pitchFamily="18" charset="0"/>
              </a:rPr>
              <a:t>,</a:t>
            </a:r>
            <a:r>
              <a:rPr lang="pl-PL" sz="1400" b="1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Ubezpieczenie: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latin typeface="Georgia" panose="02040502050405020303" pitchFamily="18" charset="0"/>
              </a:rPr>
              <a:t>Ubezpieczenie zdrowotne </a:t>
            </a:r>
            <a:r>
              <a:rPr lang="pl-PL" sz="1400" dirty="0">
                <a:latin typeface="Georgia" panose="02040502050405020303" pitchFamily="18" charset="0"/>
              </a:rPr>
              <a:t>- obowiązkowe dla wszystkich uczestników, może to być EKUZ (Europejska Karta Ubezpieczenia Zdrowotnego) – tylko w krajach UE.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latin typeface="Georgia" panose="02040502050405020303" pitchFamily="18" charset="0"/>
              </a:rPr>
              <a:t>Ubezpieczenie od następstw nieszczęśliwych wypadków </a:t>
            </a:r>
            <a:r>
              <a:rPr lang="pl-PL" sz="1400" dirty="0">
                <a:latin typeface="Georgia" panose="02040502050405020303" pitchFamily="18" charset="0"/>
              </a:rPr>
              <a:t>(NNW / </a:t>
            </a:r>
            <a:r>
              <a:rPr lang="pl-PL" sz="1400" dirty="0" err="1">
                <a:latin typeface="Georgia" panose="02040502050405020303" pitchFamily="18" charset="0"/>
              </a:rPr>
              <a:t>Accident</a:t>
            </a:r>
            <a:r>
              <a:rPr lang="pl-PL" sz="1400" dirty="0">
                <a:latin typeface="Georgia" panose="02040502050405020303" pitchFamily="18" charset="0"/>
              </a:rPr>
              <a:t> </a:t>
            </a:r>
            <a:r>
              <a:rPr lang="pl-PL" sz="1400" dirty="0" err="1">
                <a:latin typeface="Georgia" panose="02040502050405020303" pitchFamily="18" charset="0"/>
              </a:rPr>
              <a:t>Insurance</a:t>
            </a:r>
            <a:r>
              <a:rPr lang="pl-PL" sz="1400" dirty="0">
                <a:latin typeface="Georgia" panose="02040502050405020303" pitchFamily="18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latin typeface="Georgia" panose="02040502050405020303" pitchFamily="18" charset="0"/>
              </a:rPr>
              <a:t>Ubezpieczenie od odpowiedzialności cywilnej </a:t>
            </a:r>
            <a:r>
              <a:rPr lang="pl-PL" sz="1400" dirty="0">
                <a:latin typeface="Georgia" panose="02040502050405020303" pitchFamily="18" charset="0"/>
              </a:rPr>
              <a:t>(OC / </a:t>
            </a:r>
            <a:r>
              <a:rPr lang="pl-PL" sz="1400" dirty="0" err="1">
                <a:latin typeface="Georgia" panose="02040502050405020303" pitchFamily="18" charset="0"/>
              </a:rPr>
              <a:t>Liability</a:t>
            </a:r>
            <a:r>
              <a:rPr lang="pl-PL" sz="1400" dirty="0">
                <a:latin typeface="Georgia" panose="02040502050405020303" pitchFamily="18" charset="0"/>
              </a:rPr>
              <a:t> </a:t>
            </a:r>
            <a:r>
              <a:rPr lang="pl-PL" sz="1400" dirty="0" err="1">
                <a:latin typeface="Georgia" panose="02040502050405020303" pitchFamily="18" charset="0"/>
              </a:rPr>
              <a:t>Insurance</a:t>
            </a:r>
            <a:r>
              <a:rPr lang="pl-PL" sz="1400" dirty="0">
                <a:latin typeface="Georgia" panose="02040502050405020303" pitchFamily="18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Zakres ubezpieczenia musi obejmować cały okres mobilności i kraj wyjazdu</a:t>
            </a:r>
            <a:r>
              <a:rPr lang="pl-PL" sz="1400" dirty="0"/>
              <a:t>.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Dla dodatkowego bezpieczeństwa warto zarejestrować podróż w systemie ODYSEUSZ.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  <a:hlinkClick r:id="rId7"/>
              </a:rPr>
              <a:t>https://odyseusz.msz.gov.pl/</a:t>
            </a:r>
            <a:r>
              <a:rPr lang="pl-PL" sz="14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49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0598A-5313-694A-0C97-E42191F6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267E337-9509-107D-0ACC-CB153CCC6A50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3F32C770-7A3A-1FF9-5C0A-F2F38818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9946F36-F2B4-05B6-62BF-D89C75F6F7AC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5212CCE0-71C8-A3EE-B4E2-348957AE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83793"/>
            <a:ext cx="8677275" cy="3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800" dirty="0">
                <a:solidFill>
                  <a:schemeClr val="bg1"/>
                </a:solidFill>
                <a:latin typeface="Georgia" panose="02040502050405020303" pitchFamily="18" charset="0"/>
              </a:rPr>
              <a:t>KRAJE UPRAWNIONE</a:t>
            </a:r>
            <a:endParaRPr lang="pl-PL" altLang="pl-PL" sz="1800" spc="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C8F5BE4F-4449-506A-681D-D5FAD6081C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</a:t>
            </a: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9A3D4815-1047-7105-D8A1-831F6C6E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BFA5322A-4005-134E-1DBB-2A0FB6F8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AEAF798-BC18-1210-2EA9-E7207F1FB5AB}"/>
              </a:ext>
            </a:extLst>
          </p:cNvPr>
          <p:cNvSpPr txBox="1"/>
          <p:nvPr/>
        </p:nvSpPr>
        <p:spPr>
          <a:xfrm>
            <a:off x="645775" y="929377"/>
            <a:ext cx="7821949" cy="328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i="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Państwa członkowskie Unii Europejskiej: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b="0" i="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Belgia, Bułgaria, Czechy, Dania, Niemcy, Estonia, Irlandia, Grecja, Hiszpania, Francja, Chorwacja, Włochy, Cypr, Łotwa, Litwa, Luksemburg, Węgry, Malta, Niderlandy, Austria, Polska, Portugalia, Rumunia, Słowenia, Słowacja, Finlandia, Szwecja.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b="1" i="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Państwa trzecie stowarzyszone z Programem: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b="0" i="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Macedonia Północna, Serbia, Islandia</a:t>
            </a: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1400" b="0" i="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Liechtenstein</a:t>
            </a: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1400" b="0" i="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Norwegia</a:t>
            </a: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1400" b="0" i="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Turcja.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b="1" i="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Państwa trzecie niestowarzyszone z Programem: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effectLst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 regionów </a:t>
            </a:r>
            <a:r>
              <a:rPr lang="pl-PL" sz="14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1-14 (region 13: Andora, Monako, San Marino, Watykan; region 14: Szwajcaria, Wielka Brytania, Wyspy Owcze).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  <a:hlinkClick r:id="rId5"/>
              </a:rPr>
              <a:t>https://erasmus-plus.ec.europa.eu/pl/programme-guide/part-a/eligible-countries</a:t>
            </a:r>
            <a:r>
              <a:rPr lang="pl-PL" sz="1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106CCC6-81EC-A806-8A59-34FE5EE70C1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315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87944-75CD-E8AB-7E24-A1852BB8E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3FFB9F-00CF-44C6-8076-E22AEF68E31A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0222407C-F218-A742-222D-85B32F8C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BD5C92AC-DEA9-A232-6826-6B09E785B2AB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576D68D5-2F5A-678A-B8B1-E13E5CD7E3B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4338BBDE-81F3-7658-B150-97A385AF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CC123962-7515-E4F2-AE32-07201F17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13FE233-A574-7912-4B25-D416528C4A4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3DA7849-BFFD-6D5F-C414-72594D9FCCA5}"/>
              </a:ext>
            </a:extLst>
          </p:cNvPr>
          <p:cNvSpPr txBox="1"/>
          <p:nvPr/>
        </p:nvSpPr>
        <p:spPr>
          <a:xfrm>
            <a:off x="1726490" y="104807"/>
            <a:ext cx="518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OLS - Online Language </a:t>
            </a:r>
            <a:r>
              <a:rPr lang="pl-PL" dirty="0" err="1">
                <a:solidFill>
                  <a:schemeClr val="bg1"/>
                </a:solidFill>
                <a:latin typeface="Georgia" panose="02040502050405020303" pitchFamily="18" charset="0"/>
              </a:rPr>
              <a:t>Support</a:t>
            </a:r>
            <a:endParaRPr lang="pl-PL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D01A353-6AED-52AD-363D-A644D78D47BF}"/>
              </a:ext>
            </a:extLst>
          </p:cNvPr>
          <p:cNvSpPr txBox="1"/>
          <p:nvPr/>
        </p:nvSpPr>
        <p:spPr>
          <a:xfrm>
            <a:off x="645776" y="915566"/>
            <a:ext cx="782194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Wsparcie Językowe Online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OLS to platforma internetowa Komisji Europejskiej, która </a:t>
            </a:r>
            <a:r>
              <a:rPr lang="pl-PL" sz="1400" dirty="0">
                <a:latin typeface="Georgia" panose="02040502050405020303" pitchFamily="18" charset="0"/>
                <a:ea typeface="Times New Roman" panose="02020603050405020304" pitchFamily="18" charset="0"/>
              </a:rPr>
              <a:t>p</a:t>
            </a:r>
            <a:r>
              <a:rPr lang="pl-PL" sz="1400" dirty="0">
                <a:latin typeface="Georgia" panose="02040502050405020303" pitchFamily="18" charset="0"/>
              </a:rPr>
              <a:t>omaga przygotować się językowo do wyjazdu, </a:t>
            </a:r>
            <a:r>
              <a:rPr lang="pl-PL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oferuje: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testy poziomu językowego</a:t>
            </a:r>
            <a:r>
              <a:rPr lang="pl-PL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(przed i po mobilności),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darmowe kursy językowe online</a:t>
            </a:r>
            <a:r>
              <a:rPr lang="pl-PL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dla uczestników mobilności Erasmus+. 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b="1" dirty="0">
                <a:latin typeface="Georgia" panose="02040502050405020303" pitchFamily="18" charset="0"/>
              </a:rPr>
              <a:t>Konto jest aktywne przez 12 miesięcy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b="1" dirty="0">
                <a:latin typeface="Georgia" panose="02040502050405020303" pitchFamily="18" charset="0"/>
              </a:rPr>
              <a:t>Możliwość wielokrotnego logowania do kursu językowego </a:t>
            </a:r>
            <a:endParaRPr lang="pl-PL" sz="1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pl-PL" sz="1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Kurs językowy online:</a:t>
            </a:r>
            <a:endParaRPr lang="pl-PL" sz="1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 dostępny po ukończeniu testu wstępnego,</a:t>
            </a:r>
          </a:p>
          <a:p>
            <a:pPr marL="742950" lvl="1" indent="-285750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Zawiera ćwiczenia gramatyczne, słuchowe, słownictwo i symulacje,</a:t>
            </a:r>
          </a:p>
          <a:p>
            <a:pPr marL="742950" lvl="1" indent="-285750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Samodzielna nauka we własnym tempie.</a:t>
            </a:r>
          </a:p>
          <a:p>
            <a:pPr lvl="0">
              <a:buSzPts val="1000"/>
              <a:tabLst>
                <a:tab pos="457200" algn="l"/>
              </a:tabLst>
            </a:pPr>
            <a:endParaRPr lang="pl-PL" sz="1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0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516E-8AC9-6BA7-779A-15780E77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F77E3-EF5A-DB4F-3FD3-3EAA126D3703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593261F0-A219-E2ED-85DE-B48042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DE40B8B-578A-BB98-39AB-C259C74E6CBF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24E67138-36E5-86C5-11A4-68DD7E1C9F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C609C295-1131-6EF2-4C61-16CCC13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BB8C4809-A572-BF4F-20DA-C3B00AA3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B962EDD-1617-D691-5A45-930A9CD0B4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1AADCDB-991F-41AB-8FCE-7E682DDAC4B6}"/>
              </a:ext>
            </a:extLst>
          </p:cNvPr>
          <p:cNvSpPr txBox="1"/>
          <p:nvPr/>
        </p:nvSpPr>
        <p:spPr>
          <a:xfrm>
            <a:off x="1475656" y="15279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W TRAKCIE MOBILNOŚCI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A8DC931-D068-1FBE-D323-0FB09FBA4F0F}"/>
              </a:ext>
            </a:extLst>
          </p:cNvPr>
          <p:cNvSpPr txBox="1"/>
          <p:nvPr/>
        </p:nvSpPr>
        <p:spPr>
          <a:xfrm>
            <a:off x="696853" y="1131590"/>
            <a:ext cx="782194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Możliwe jest wprowadzenie zmian do programu studiów/praktyk po rozpoczęciu mobilności. Zmiany mogą dotyczyć: przedmiotów realizowanych na uczelni przyjmującej, uzgodnionej liczby punktów ECTS,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W trakcie pobytu należy utrzymywać kontakt z koordynatorem wydziałowym lub Biurem Mobilności Międzynarodowej PK,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Możliwe jest przedłużenie mobilności (miesiąc przed upływem pierwotnego terminu zakończenia mobilności).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4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E7832-B2AB-3406-6CC5-4F5C212A2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86521B8-50E9-1A33-2588-0B38232216D9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14740D05-C67C-6A13-303E-0FBBF82A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C207345-CEDE-7698-0624-75C2A94B9BA8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E179D8CF-1B54-F284-6862-A715688B3B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98D5CAC0-C658-0303-DC77-7867F89E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F77FE2ED-8275-D606-6A56-9A263A08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85DC5FE-2F2B-8085-BB5F-60155A662B3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7926313-32FA-C406-426B-4F1C0DB7CCCA}"/>
              </a:ext>
            </a:extLst>
          </p:cNvPr>
          <p:cNvSpPr txBox="1"/>
          <p:nvPr/>
        </p:nvSpPr>
        <p:spPr>
          <a:xfrm>
            <a:off x="1799691" y="12914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PO POWROCIE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C4E6A52-0E00-A948-5665-9F5919BE2730}"/>
              </a:ext>
            </a:extLst>
          </p:cNvPr>
          <p:cNvSpPr txBox="1"/>
          <p:nvPr/>
        </p:nvSpPr>
        <p:spPr>
          <a:xfrm>
            <a:off x="798176" y="1491630"/>
            <a:ext cx="7821948" cy="1668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 Wykaz zaliczeń </a:t>
            </a:r>
            <a:r>
              <a:rPr lang="pl-PL" sz="1400" dirty="0">
                <a:latin typeface="Georgia" panose="02040502050405020303" pitchFamily="18" charset="0"/>
              </a:rPr>
              <a:t>(</a:t>
            </a:r>
            <a:r>
              <a:rPr lang="pl-PL" sz="1400" dirty="0" err="1">
                <a:latin typeface="Georgia" panose="02040502050405020303" pitchFamily="18" charset="0"/>
              </a:rPr>
              <a:t>Transcript</a:t>
            </a:r>
            <a:r>
              <a:rPr lang="pl-PL" sz="1400" dirty="0">
                <a:latin typeface="Georgia" panose="02040502050405020303" pitchFamily="18" charset="0"/>
              </a:rPr>
              <a:t> of </a:t>
            </a:r>
            <a:r>
              <a:rPr lang="pl-PL" sz="1400" dirty="0" err="1">
                <a:latin typeface="Georgia" panose="02040502050405020303" pitchFamily="18" charset="0"/>
              </a:rPr>
              <a:t>Records</a:t>
            </a:r>
            <a:r>
              <a:rPr lang="pl-PL" sz="1400" dirty="0">
                <a:latin typeface="Georgia" panose="02040502050405020303" pitchFamily="18" charset="0"/>
              </a:rPr>
              <a:t>) / </a:t>
            </a:r>
            <a:r>
              <a:rPr lang="pl-PL" sz="1400" dirty="0" err="1">
                <a:latin typeface="Georgia" panose="02040502050405020303" pitchFamily="18" charset="0"/>
              </a:rPr>
              <a:t>Certificate</a:t>
            </a:r>
            <a:r>
              <a:rPr lang="pl-PL" sz="1400" dirty="0">
                <a:latin typeface="Georgia" panose="02040502050405020303" pitchFamily="18" charset="0"/>
              </a:rPr>
              <a:t> of </a:t>
            </a:r>
            <a:r>
              <a:rPr lang="pl-PL" sz="1400" dirty="0" err="1">
                <a:latin typeface="Georgia" panose="02040502050405020303" pitchFamily="18" charset="0"/>
              </a:rPr>
              <a:t>Traineeship</a:t>
            </a:r>
            <a:endParaRPr lang="pl-PL" sz="1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 </a:t>
            </a:r>
            <a:r>
              <a:rPr lang="pl-PL" sz="1400" b="1" dirty="0">
                <a:latin typeface="Georgia" panose="02040502050405020303" pitchFamily="18" charset="0"/>
              </a:rPr>
              <a:t>Potwierdzenie pobytu (</a:t>
            </a:r>
            <a:r>
              <a:rPr lang="pl-PL" sz="1400" b="1" dirty="0" err="1">
                <a:latin typeface="Georgia" panose="02040502050405020303" pitchFamily="18" charset="0"/>
              </a:rPr>
              <a:t>Certificate</a:t>
            </a:r>
            <a:r>
              <a:rPr lang="pl-PL" sz="1400" b="1" dirty="0">
                <a:latin typeface="Georgia" panose="02040502050405020303" pitchFamily="18" charset="0"/>
              </a:rPr>
              <a:t> of </a:t>
            </a:r>
            <a:r>
              <a:rPr lang="pl-PL" sz="1400" b="1" dirty="0" err="1">
                <a:latin typeface="Georgia" panose="02040502050405020303" pitchFamily="18" charset="0"/>
              </a:rPr>
              <a:t>Attendance</a:t>
            </a:r>
            <a:r>
              <a:rPr lang="pl-PL" sz="1400" b="1" dirty="0">
                <a:latin typeface="Georgia" panose="02040502050405020303" pitchFamily="18" charset="0"/>
              </a:rPr>
              <a:t>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 Wypełnienie ankiety EU </a:t>
            </a:r>
            <a:r>
              <a:rPr lang="pl-PL" sz="1400" b="1" dirty="0" err="1">
                <a:latin typeface="Georgia" panose="02040502050405020303" pitchFamily="18" charset="0"/>
              </a:rPr>
              <a:t>Survey</a:t>
            </a:r>
            <a:endParaRPr lang="pl-PL" sz="1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 OLS test końcowy</a:t>
            </a:r>
            <a:r>
              <a:rPr lang="pl-PL" sz="1400" dirty="0">
                <a:latin typeface="Georgia" panose="02040502050405020303" pitchFamily="18" charset="0"/>
              </a:rPr>
              <a:t> (jeśli był wymagany)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 </a:t>
            </a:r>
            <a:r>
              <a:rPr lang="pl-PL" sz="1400" b="1" dirty="0">
                <a:latin typeface="Georgia" panose="02040502050405020303" pitchFamily="18" charset="0"/>
              </a:rPr>
              <a:t>Rozliczenie finansowe</a:t>
            </a:r>
          </a:p>
        </p:txBody>
      </p:sp>
    </p:spTree>
    <p:extLst>
      <p:ext uri="{BB962C8B-B14F-4D97-AF65-F5344CB8AC3E}">
        <p14:creationId xmlns:p14="http://schemas.microsoft.com/office/powerpoint/2010/main" val="221618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E7832-B2AB-3406-6CC5-4F5C212A2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86521B8-50E9-1A33-2588-0B38232216D9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14740D05-C67C-6A13-303E-0FBBF82A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C207345-CEDE-7698-0624-75C2A94B9BA8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E179D8CF-1B54-F284-6862-A715688B3B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98D5CAC0-C658-0303-DC77-7867F89E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F77FE2ED-8275-D606-6A56-9A263A08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85DC5FE-2F2B-8085-BB5F-60155A662B3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7926313-32FA-C406-426B-4F1C0DB7CCCA}"/>
              </a:ext>
            </a:extLst>
          </p:cNvPr>
          <p:cNvSpPr txBox="1"/>
          <p:nvPr/>
        </p:nvSpPr>
        <p:spPr>
          <a:xfrm>
            <a:off x="1799691" y="12914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WSKAZÓWKI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FB34E24-EF5F-4FA1-8868-B2C57DB0B561}"/>
              </a:ext>
            </a:extLst>
          </p:cNvPr>
          <p:cNvSpPr txBox="1"/>
          <p:nvPr/>
        </p:nvSpPr>
        <p:spPr>
          <a:xfrm>
            <a:off x="645776" y="771550"/>
            <a:ext cx="673453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Zakwaterowanie: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1. </a:t>
            </a:r>
            <a:r>
              <a:rPr lang="pl-PL" sz="1400" u="sng" dirty="0">
                <a:latin typeface="Georgia" panose="02040502050405020303" pitchFamily="18" charset="0"/>
                <a:hlinkClick r:id="rId6"/>
              </a:rPr>
              <a:t>https://erasmusu.com/pl/zakwaterowanie-studenckie</a:t>
            </a:r>
            <a:br>
              <a:rPr lang="pl-PL" sz="1400" dirty="0">
                <a:latin typeface="Georgia" panose="02040502050405020303" pitchFamily="18" charset="0"/>
              </a:rPr>
            </a:br>
            <a:r>
              <a:rPr lang="pl-PL" sz="1400" dirty="0">
                <a:latin typeface="Georgia" panose="02040502050405020303" pitchFamily="18" charset="0"/>
              </a:rPr>
              <a:t>2. </a:t>
            </a:r>
            <a:r>
              <a:rPr lang="pl-PL" sz="1400" u="sng" dirty="0">
                <a:latin typeface="Georgia" panose="02040502050405020303" pitchFamily="18" charset="0"/>
                <a:hlinkClick r:id="rId7"/>
              </a:rPr>
              <a:t>https://erasmusplay.com/pl/search/tallinn.html?currency=EUR&amp;priceperiod=month&amp;sort=relevance&amp;view=grid</a:t>
            </a:r>
            <a:r>
              <a:rPr lang="pl-PL" sz="1400" dirty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3. </a:t>
            </a:r>
            <a:r>
              <a:rPr lang="pl-PL" sz="1400" dirty="0">
                <a:latin typeface="Georgia" panose="02040502050405020303" pitchFamily="18" charset="0"/>
                <a:hlinkClick r:id="rId8"/>
              </a:rPr>
              <a:t>https://housinganywhere.com</a:t>
            </a:r>
            <a:endParaRPr lang="pl-PL" sz="1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Grupy na Facebooku,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ESN - Erasmus Student Network</a:t>
            </a:r>
            <a:r>
              <a:rPr lang="pl-PL" sz="1400" dirty="0">
                <a:latin typeface="Georgia" panose="02040502050405020303" pitchFamily="18" charset="0"/>
              </a:rPr>
              <a:t> to </a:t>
            </a:r>
            <a:r>
              <a:rPr lang="pl-PL" sz="1400" b="1" dirty="0">
                <a:latin typeface="Georgia" panose="02040502050405020303" pitchFamily="18" charset="0"/>
              </a:rPr>
              <a:t>międzynarodowa organizacja studencka</a:t>
            </a:r>
            <a:r>
              <a:rPr lang="pl-PL" sz="1400" dirty="0">
                <a:latin typeface="Georgia" panose="02040502050405020303" pitchFamily="18" charset="0"/>
              </a:rPr>
              <a:t>, która wspiera studentów zagranicznych odbywających mobilność,</a:t>
            </a:r>
            <a:endParaRPr lang="pl-PL" sz="1400" b="1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latin typeface="Georgia" panose="02040502050405020303" pitchFamily="18" charset="0"/>
              </a:rPr>
              <a:t>Erasmus+ </a:t>
            </a:r>
            <a:r>
              <a:rPr lang="pl-PL" sz="1400" b="1" dirty="0" err="1">
                <a:latin typeface="Georgia" panose="02040502050405020303" pitchFamily="18" charset="0"/>
              </a:rPr>
              <a:t>App</a:t>
            </a:r>
            <a:r>
              <a:rPr lang="pl-PL" sz="1400" dirty="0">
                <a:latin typeface="Georgia" panose="02040502050405020303" pitchFamily="18" charset="0"/>
              </a:rPr>
              <a:t> to </a:t>
            </a:r>
            <a:r>
              <a:rPr lang="pl-PL" sz="1400" b="1" dirty="0">
                <a:latin typeface="Georgia" panose="02040502050405020303" pitchFamily="18" charset="0"/>
              </a:rPr>
              <a:t>oficjalna aplikacja mobilna Komisji Europejskiej</a:t>
            </a:r>
            <a:r>
              <a:rPr lang="pl-PL" sz="1400" dirty="0">
                <a:latin typeface="Georgia" panose="02040502050405020303" pitchFamily="18" charset="0"/>
              </a:rPr>
              <a:t>, zaprojektowana z myślą o uczestnikach mobilności – studentach, uczniach i stażystach wyjeżdżających w ramach programu Erasmus+.</a:t>
            </a:r>
          </a:p>
          <a:p>
            <a:endParaRPr lang="pl-PL" dirty="0"/>
          </a:p>
        </p:txBody>
      </p:sp>
      <p:pic>
        <p:nvPicPr>
          <p:cNvPr id="7" name="Obraz 6" descr="Obraz zawierający wzór, tekst, Grafika, kwadrat&#10;&#10;Zawartość wygenerowana przez AI może być niepoprawna.">
            <a:extLst>
              <a:ext uri="{FF2B5EF4-FFF2-40B4-BE49-F238E27FC236}">
                <a16:creationId xmlns:a16="http://schemas.microsoft.com/office/drawing/2014/main" id="{8278BADE-0258-58AD-4256-76BD2822E1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5157" y="3260810"/>
            <a:ext cx="1111140" cy="11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9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792BE-A74A-35B6-9B4D-6D2003C3F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5CCE6B5-24AA-1365-B79C-F4E07DEACADA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9B124FF9-5552-7270-D578-83EE15D0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E73B892-2199-EBAC-A761-333760445B31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73266882-12D3-8AC0-CD58-32925AA70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48" y="64827"/>
            <a:ext cx="6824136" cy="5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400" dirty="0">
                <a:solidFill>
                  <a:schemeClr val="bg1"/>
                </a:solidFill>
                <a:latin typeface="Georgia" panose="02040502050405020303" pitchFamily="18" charset="0"/>
              </a:rPr>
              <a:t>KOORDYNATORZY PROGRAMU ERASMUS+ NA POLITECHNICE KOSZALIŃSKIEJ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03C3E7D5-6D61-3A00-9A27-09EBC472749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602757F1-EEED-A948-DC0C-FE36F0DA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E5B18265-4F8C-E452-B92F-E97CC643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DCAFE13-034A-8C81-4E0F-9DBBBD3AAFD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6FD725E-6C59-6C3C-47BF-285D255C4BC8}"/>
              </a:ext>
            </a:extLst>
          </p:cNvPr>
          <p:cNvSpPr txBox="1"/>
          <p:nvPr/>
        </p:nvSpPr>
        <p:spPr>
          <a:xfrm>
            <a:off x="645776" y="1419622"/>
            <a:ext cx="7821946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buNone/>
            </a:pP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latin typeface="Georgia" panose="02040502050405020303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675E424-191A-C366-37DE-10807EB09A3C}"/>
              </a:ext>
            </a:extLst>
          </p:cNvPr>
          <p:cNvSpPr txBox="1"/>
          <p:nvPr/>
        </p:nvSpPr>
        <p:spPr>
          <a:xfrm>
            <a:off x="645776" y="958810"/>
            <a:ext cx="7821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l-PL" altLang="pl-PL" sz="11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D5936A-7393-4139-86E3-A1781CD8D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52" y="1059582"/>
            <a:ext cx="9144000" cy="335421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4121CF-8E56-4FA8-8C1C-0794729B4985}"/>
              </a:ext>
            </a:extLst>
          </p:cNvPr>
          <p:cNvSpPr txBox="1"/>
          <p:nvPr/>
        </p:nvSpPr>
        <p:spPr>
          <a:xfrm>
            <a:off x="2273969" y="2386081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23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B511E-4C1C-B74F-0FFA-28B069E84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6D232A5-DBC2-29FB-A51F-9A47BA179A7A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178B629E-93E4-86BC-0EF4-74704A35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E633A69-F30A-B997-559E-773E3AF877F1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B739CAAE-9D5E-FA19-9583-2F5917A4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48" y="64827"/>
            <a:ext cx="6824136" cy="5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400" dirty="0">
                <a:solidFill>
                  <a:schemeClr val="bg1"/>
                </a:solidFill>
                <a:latin typeface="Georgia" panose="02040502050405020303" pitchFamily="18" charset="0"/>
              </a:rPr>
              <a:t>KOORDYNATORZY PROGRAMU ERASMUS+ NA POLITECHNICE KOSZALIŃSKIEJ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02D3E333-7325-4C56-F1AB-95A7E2C0172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D31BE0C4-7D2D-BCD5-F591-BDD2E8C6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E9803DF5-67EF-41F0-84CF-1D3E4906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B3D1428-983E-9FE0-E3E8-4A63200EDE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DC63F99-8E52-04C4-E8BE-5DAA1BF1120E}"/>
              </a:ext>
            </a:extLst>
          </p:cNvPr>
          <p:cNvSpPr txBox="1"/>
          <p:nvPr/>
        </p:nvSpPr>
        <p:spPr>
          <a:xfrm>
            <a:off x="645776" y="1419622"/>
            <a:ext cx="7821946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buNone/>
            </a:pP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latin typeface="Georgia" panose="02040502050405020303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BF6A63-29BE-4EA0-8AB1-FF291BB47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" y="1131590"/>
            <a:ext cx="9144000" cy="33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2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13"/>
          <p:cNvSpPr>
            <a:spLocks noChangeArrowheads="1"/>
          </p:cNvSpPr>
          <p:nvPr/>
        </p:nvSpPr>
        <p:spPr bwMode="auto">
          <a:xfrm>
            <a:off x="2373022" y="239936"/>
            <a:ext cx="4175125" cy="5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KONTAKT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0E8AA431-930D-48AE-8778-A1355E8F8847}"/>
              </a:ext>
            </a:extLst>
          </p:cNvPr>
          <p:cNvCxnSpPr>
            <a:cxnSpLocks/>
          </p:cNvCxnSpPr>
          <p:nvPr/>
        </p:nvCxnSpPr>
        <p:spPr bwMode="auto">
          <a:xfrm flipH="1">
            <a:off x="2700338" y="915566"/>
            <a:ext cx="3743325" cy="0"/>
          </a:xfrm>
          <a:prstGeom prst="line">
            <a:avLst/>
          </a:prstGeom>
          <a:ln w="28575">
            <a:solidFill>
              <a:srgbClr val="B9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8E6D630-E900-4B8C-961C-A4C8364A988E}"/>
              </a:ext>
            </a:extLst>
          </p:cNvPr>
          <p:cNvCxnSpPr>
            <a:cxnSpLocks/>
          </p:cNvCxnSpPr>
          <p:nvPr/>
        </p:nvCxnSpPr>
        <p:spPr bwMode="auto">
          <a:xfrm flipH="1">
            <a:off x="2700338" y="3722688"/>
            <a:ext cx="3743325" cy="0"/>
          </a:xfrm>
          <a:prstGeom prst="line">
            <a:avLst/>
          </a:prstGeom>
          <a:ln w="28575">
            <a:solidFill>
              <a:srgbClr val="B9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95368091-2A99-450C-BFE4-55FBBEC43CF8}"/>
              </a:ext>
            </a:extLst>
          </p:cNvPr>
          <p:cNvSpPr/>
          <p:nvPr/>
        </p:nvSpPr>
        <p:spPr>
          <a:xfrm>
            <a:off x="2987675" y="4084638"/>
            <a:ext cx="3168650" cy="420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3200" spc="300" baseline="30000" dirty="0">
              <a:solidFill>
                <a:schemeClr val="bg1"/>
              </a:solidFill>
              <a:latin typeface="League Spartan" pitchFamily="2" charset="-18"/>
            </a:endParaRPr>
          </a:p>
        </p:txBody>
      </p:sp>
      <p:sp>
        <p:nvSpPr>
          <p:cNvPr id="7175" name="Prostokąt 7"/>
          <p:cNvSpPr>
            <a:spLocks noChangeArrowheads="1"/>
          </p:cNvSpPr>
          <p:nvPr/>
        </p:nvSpPr>
        <p:spPr bwMode="auto">
          <a:xfrm>
            <a:off x="2339752" y="1149535"/>
            <a:ext cx="4572000" cy="33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altLang="pl-PL" sz="18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BIURO MOBILNOŚCI MIĘDZYNARODOWEJ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sz="18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 ul. Śniadeckich 2, budynek C, pokój 9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1800" baseline="30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1900" b="1" u="sng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Osoba kontaktowa: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18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mgr inż. Ewa </a:t>
            </a:r>
            <a:r>
              <a:rPr lang="pl-PL" altLang="pl-PL" sz="1800" baseline="30000" dirty="0" err="1">
                <a:solidFill>
                  <a:schemeClr val="bg1"/>
                </a:solidFill>
                <a:latin typeface="Georgia" panose="02040502050405020303" pitchFamily="18" charset="0"/>
              </a:rPr>
              <a:t>Glijerska-Bałasz</a:t>
            </a:r>
            <a:r>
              <a:rPr lang="pl-PL" altLang="pl-PL" sz="18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18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mail: ewa.glijerska-balasz@tu.koszalin.pl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18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tel. 94 34 86 537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1800" baseline="30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altLang="pl-PL" sz="17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mgr Ewa Rybczyńska</a:t>
            </a:r>
          </a:p>
          <a:p>
            <a:pPr algn="ctr">
              <a:spcBef>
                <a:spcPts val="0"/>
              </a:spcBef>
              <a:buNone/>
            </a:pPr>
            <a:r>
              <a:rPr lang="pl-PL" altLang="pl-PL" sz="17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mail: ewa.rybczynska@tu.koszalin.pl</a:t>
            </a:r>
          </a:p>
          <a:p>
            <a:pPr algn="ctr">
              <a:buNone/>
            </a:pPr>
            <a:r>
              <a:rPr lang="pl-PL" altLang="pl-PL" sz="17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tel. 94 34 86 553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2000" baseline="30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pl-PL" altLang="pl-PL" sz="2000" baseline="30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pl-PL" altLang="pl-PL" sz="2400" baseline="30000" dirty="0">
              <a:solidFill>
                <a:schemeClr val="bg1"/>
              </a:solidFill>
              <a:latin typeface="League Spartan" pitchFamily="2" charset="-18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861FD7E-DD2B-46B1-D7D2-7A77AB10394B}"/>
              </a:ext>
            </a:extLst>
          </p:cNvPr>
          <p:cNvSpPr txBox="1"/>
          <p:nvPr/>
        </p:nvSpPr>
        <p:spPr>
          <a:xfrm>
            <a:off x="2895098" y="3896952"/>
            <a:ext cx="352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STRONA ERASMUS+: </a:t>
            </a:r>
            <a:r>
              <a:rPr lang="pl-PL" sz="1400" dirty="0">
                <a:solidFill>
                  <a:schemeClr val="bg1"/>
                </a:solidFill>
                <a:latin typeface="Georgia" panose="02040502050405020303" pitchFamily="18" charset="0"/>
              </a:rPr>
              <a:t>https://tu.koszalin.pl/erasmus </a:t>
            </a:r>
          </a:p>
        </p:txBody>
      </p:sp>
      <p:pic>
        <p:nvPicPr>
          <p:cNvPr id="3" name="Obraz 8">
            <a:extLst>
              <a:ext uri="{FF2B5EF4-FFF2-40B4-BE49-F238E27FC236}">
                <a16:creationId xmlns:a16="http://schemas.microsoft.com/office/drawing/2014/main" id="{D296CF4E-21D3-E5AC-D50A-E7F8C567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4668"/>
            <a:ext cx="6492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7E3D004-9B4C-4C48-A8F2-2C26CAA1B3C8}"/>
              </a:ext>
            </a:extLst>
          </p:cNvPr>
          <p:cNvSpPr txBox="1"/>
          <p:nvPr/>
        </p:nvSpPr>
        <p:spPr>
          <a:xfrm>
            <a:off x="2286000" y="23860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ubrania, tekst, Ludzka twarz, uśmiech&#10;&#10;Zawartość wygenerowana przez AI może być niepoprawna.">
            <a:extLst>
              <a:ext uri="{FF2B5EF4-FFF2-40B4-BE49-F238E27FC236}">
                <a16:creationId xmlns:a16="http://schemas.microsoft.com/office/drawing/2014/main" id="{A1D5641F-EDA7-B08D-2636-AC047C983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31"/>
          <a:stretch>
            <a:fillRect/>
          </a:stretch>
        </p:blipFill>
        <p:spPr>
          <a:xfrm>
            <a:off x="20" y="10"/>
            <a:ext cx="9143980" cy="5143490"/>
          </a:xfrm>
          <a:noFill/>
        </p:spPr>
      </p:pic>
    </p:spTree>
    <p:extLst>
      <p:ext uri="{BB962C8B-B14F-4D97-AF65-F5344CB8AC3E}">
        <p14:creationId xmlns:p14="http://schemas.microsoft.com/office/powerpoint/2010/main" val="98830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29E7A-0604-5A42-EE60-4ABED3BA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1835085-2F73-B567-9A0E-0123DDFB369E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724331ED-E2C2-F64C-CEA4-B773294A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C839447-30CE-8617-F7F7-E6D723FF47EC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83DE9EB7-5C7F-DB35-9C5E-E1AF2F626C9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D728B546-4201-2088-1F34-2745EF8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6A6A1BF3-F6B1-C501-DA0F-FA1854DF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D6F00AC-87AF-35C7-76EC-454E3825F2F7}"/>
              </a:ext>
            </a:extLst>
          </p:cNvPr>
          <p:cNvSpPr txBox="1"/>
          <p:nvPr/>
        </p:nvSpPr>
        <p:spPr>
          <a:xfrm>
            <a:off x="645777" y="1090960"/>
            <a:ext cx="7821948" cy="263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W przypadku wyboru </a:t>
            </a:r>
            <a:r>
              <a:rPr lang="pl-PL" sz="1400" b="1" dirty="0">
                <a:latin typeface="Georgia" panose="02040502050405020303" pitchFamily="18" charset="0"/>
              </a:rPr>
              <a:t>uczelni na studia bądź praktykę musi być podpisana umowa międzyuczelniana, na daną dziedzinę kształcenia.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effectLst/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u="sng" dirty="0">
                <a:latin typeface="Georgia" panose="02040502050405020303" pitchFamily="18" charset="0"/>
              </a:rPr>
              <a:t>Wykaz uczelni partnerskich:</a:t>
            </a:r>
          </a:p>
          <a:p>
            <a:pPr>
              <a:lnSpc>
                <a:spcPct val="150000"/>
              </a:lnSpc>
            </a:pPr>
            <a:r>
              <a:rPr lang="pl-PL" sz="1400" u="sng" dirty="0">
                <a:latin typeface="Georgia" panose="02040502050405020303" pitchFamily="18" charset="0"/>
                <a:hlinkClick r:id="rId5"/>
              </a:rPr>
              <a:t>https://tu.koszalin.pl/erasmus/kat/1499/do-pobrania</a:t>
            </a:r>
            <a:r>
              <a:rPr lang="pl-PL" sz="1400" u="sng" dirty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l-PL" sz="1400" u="sng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W zakładce UCZELNIE PARTNERSKIE </a:t>
            </a:r>
            <a:r>
              <a:rPr lang="pl-PL" sz="1400" dirty="0">
                <a:latin typeface="Georgia" panose="02040502050405020303" pitchFamily="18" charset="0"/>
                <a:sym typeface="Wingdings" panose="05000000000000000000" pitchFamily="2" charset="2"/>
              </a:rPr>
              <a:t> do pobrania</a:t>
            </a:r>
            <a:endParaRPr lang="pl-PL" sz="1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pl-PL" sz="1400" u="sng" dirty="0">
              <a:latin typeface="Georgia" panose="02040502050405020303" pitchFamily="18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9E7D902-9C30-9DCA-E7D2-6E314D34548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5C9F412-BD18-48F9-A095-8077DCEEC2A8}"/>
              </a:ext>
            </a:extLst>
          </p:cNvPr>
          <p:cNvSpPr txBox="1"/>
          <p:nvPr/>
        </p:nvSpPr>
        <p:spPr>
          <a:xfrm>
            <a:off x="1522024" y="92075"/>
            <a:ext cx="52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WYKAZ UCZELNI PARTNERSKICH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6E96F59-D86C-4C99-B072-7D79A4FD4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446" y="3233782"/>
            <a:ext cx="3195362" cy="18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0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B0A0D-CD03-D766-6E07-DBC0EE02D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093BE24-15B6-4DB5-CD95-73D76D3BAC46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D210D69F-C48C-9705-630E-D5CB066D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25603C4-D5E9-0702-2156-9DBF227571FD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0CA3B23A-B8AE-DCD0-0C77-F1263519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76336"/>
            <a:ext cx="867727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500" dirty="0">
                <a:solidFill>
                  <a:schemeClr val="bg1"/>
                </a:solidFill>
                <a:latin typeface="Georgia" panose="02040502050405020303" pitchFamily="18" charset="0"/>
              </a:rPr>
              <a:t>TYPY MOBILNOŚCI DLA STUDENTÓW / DOKTORANTÓW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27AA0AA5-6CBA-F4D3-3760-AC704B6862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6D2E7B24-DF8B-A03A-F637-1890D054C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CDF37E5A-BD10-DAEE-E7E4-B38E4312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012488C-F533-FF89-5CCF-1D0696F66002}"/>
              </a:ext>
            </a:extLst>
          </p:cNvPr>
          <p:cNvSpPr txBox="1"/>
          <p:nvPr/>
        </p:nvSpPr>
        <p:spPr>
          <a:xfrm>
            <a:off x="645775" y="843558"/>
            <a:ext cx="7821947" cy="419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pl-PL" alt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Wyjazdy na studia (SMS - </a:t>
            </a:r>
            <a:r>
              <a:rPr lang="pl-PL" sz="1300" dirty="0">
                <a:latin typeface="Georgia" panose="02040502050405020303" pitchFamily="18" charset="0"/>
                <a:ea typeface="Verdana" panose="020B0604030504040204" pitchFamily="34" charset="0"/>
              </a:rPr>
              <a:t> Student </a:t>
            </a:r>
            <a:r>
              <a:rPr lang="pl-PL" sz="1300" dirty="0" err="1">
                <a:latin typeface="Georgia" panose="02040502050405020303" pitchFamily="18" charset="0"/>
                <a:ea typeface="Verdana" panose="020B0604030504040204" pitchFamily="34" charset="0"/>
              </a:rPr>
              <a:t>Mobility</a:t>
            </a:r>
            <a:r>
              <a:rPr lang="pl-PL" sz="1300" dirty="0">
                <a:latin typeface="Georgia" panose="02040502050405020303" pitchFamily="18" charset="0"/>
                <a:ea typeface="Verdana" panose="020B0604030504040204" pitchFamily="34" charset="0"/>
              </a:rPr>
              <a:t> for </a:t>
            </a:r>
            <a:r>
              <a:rPr lang="pl-PL" sz="1300" dirty="0" err="1">
                <a:latin typeface="Georgia" panose="02040502050405020303" pitchFamily="18" charset="0"/>
                <a:ea typeface="Verdana" panose="020B0604030504040204" pitchFamily="34" charset="0"/>
              </a:rPr>
              <a:t>Studies</a:t>
            </a:r>
            <a:r>
              <a:rPr lang="pl-PL" sz="1300" dirty="0">
                <a:latin typeface="Georgia" panose="02040502050405020303" pitchFamily="18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pl-PL" alt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Wyjazdy na praktyki (SMT - </a:t>
            </a:r>
            <a:r>
              <a:rPr lang="pl-PL" sz="1300" dirty="0">
                <a:latin typeface="Georgia" panose="02040502050405020303" pitchFamily="18" charset="0"/>
                <a:ea typeface="Verdana" panose="020B0604030504040204" pitchFamily="34" charset="0"/>
              </a:rPr>
              <a:t>Student </a:t>
            </a:r>
            <a:r>
              <a:rPr lang="pl-PL" sz="1300" dirty="0" err="1">
                <a:latin typeface="Georgia" panose="02040502050405020303" pitchFamily="18" charset="0"/>
                <a:ea typeface="Verdana" panose="020B0604030504040204" pitchFamily="34" charset="0"/>
              </a:rPr>
              <a:t>Mobility</a:t>
            </a:r>
            <a:r>
              <a:rPr lang="pl-PL" sz="1300" dirty="0">
                <a:latin typeface="Georgia" panose="02040502050405020303" pitchFamily="18" charset="0"/>
                <a:ea typeface="Verdana" panose="020B0604030504040204" pitchFamily="34" charset="0"/>
              </a:rPr>
              <a:t> for </a:t>
            </a:r>
            <a:r>
              <a:rPr lang="pl-PL" sz="1300" dirty="0" err="1">
                <a:latin typeface="Georgia" panose="02040502050405020303" pitchFamily="18" charset="0"/>
                <a:ea typeface="Verdana" panose="020B0604030504040204" pitchFamily="34" charset="0"/>
              </a:rPr>
              <a:t>Traineeship</a:t>
            </a:r>
            <a:r>
              <a:rPr lang="pl-PL" sz="1300" dirty="0">
                <a:latin typeface="Georgia" panose="02040502050405020303" pitchFamily="18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300" dirty="0">
              <a:latin typeface="Georgia" panose="02040502050405020303" pitchFamily="18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3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Długoterminowe wyjazdy na studia/praktykę od 2 do 12 miesięcy</a:t>
            </a:r>
            <a:r>
              <a:rPr lang="pl-PL" sz="13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z wyłączeniem czasu podróży: </a:t>
            </a:r>
            <a:r>
              <a:rPr lang="pl-PL" sz="13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mobilność fizyczna (minimum 2 miesiące) </a:t>
            </a:r>
            <a:r>
              <a:rPr lang="pl-PL" sz="13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 opcjonalnie część wirtualna (min./max. czas trwania nieokreślony).</a:t>
            </a:r>
          </a:p>
          <a:p>
            <a:pPr>
              <a:lnSpc>
                <a:spcPct val="150000"/>
              </a:lnSpc>
            </a:pPr>
            <a:r>
              <a:rPr lang="pl-PL" sz="13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Krótkoterminowe wyjazdy na studia/praktykę od 5 do 30 dni</a:t>
            </a:r>
            <a:r>
              <a:rPr lang="pl-PL" sz="13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z wyłączeniem czasu podróży: mobilność fizyczna (minimum 5 dni) połączona z </a:t>
            </a:r>
            <a:r>
              <a:rPr lang="pl-PL" sz="13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obowiązkową (w przypadku doktorantów – opcjonalną</a:t>
            </a:r>
            <a:r>
              <a:rPr lang="pl-PL" sz="13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) częścią wirtualną (min./max. czas trwania nieokreślony), min. 3 ECTS (studia).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300" b="1" dirty="0" err="1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BIPs</a:t>
            </a:r>
            <a:r>
              <a:rPr lang="pl-PL" sz="13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:  krótkoterminowe wyjazdy na studia </a:t>
            </a:r>
            <a:r>
              <a:rPr lang="pl-PL" sz="13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(5-30 dni mobilności fizycznej) połączone z obowiązkową częścią wirtualną (min./max. czas trwania nieokreślony), min. 3 ECTS.</a:t>
            </a:r>
          </a:p>
          <a:p>
            <a:pPr>
              <a:lnSpc>
                <a:spcPct val="150000"/>
              </a:lnSpc>
            </a:pPr>
            <a:r>
              <a:rPr lang="pl-PL" sz="13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Mobilność mieszana </a:t>
            </a:r>
            <a:r>
              <a:rPr lang="pl-PL" sz="13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300" dirty="0" err="1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Blended</a:t>
            </a:r>
            <a:r>
              <a:rPr lang="pl-PL" sz="13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300" dirty="0" err="1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mobility</a:t>
            </a:r>
            <a:r>
              <a:rPr lang="pl-PL" sz="1300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) = każda mobilność fizyczna + wirtualna</a:t>
            </a:r>
          </a:p>
          <a:p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Georgia" panose="02040502050405020303" pitchFamily="18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C966D8F-9B87-EFAB-B1D5-37FEC12228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17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7C77-3006-5710-D960-DE3EC3A49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44F0DE4-9EAA-5296-455C-889C3D635CA4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65913FF8-4C59-C07A-7724-48535994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D109F40-C223-7693-6391-9B1427A2B68B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D6405F8F-9546-5A69-6395-2BA0F9A2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42030"/>
            <a:ext cx="8677275" cy="3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800" dirty="0">
                <a:solidFill>
                  <a:schemeClr val="bg1"/>
                </a:solidFill>
                <a:latin typeface="Georgia" panose="02040502050405020303" pitchFamily="18" charset="0"/>
              </a:rPr>
              <a:t>BIP - MIESZANE PROGRAMY INTENSYWNE 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C4C5B811-73F1-9F4B-8E1B-17960C4B059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6D6AADCB-7277-34C0-2A91-C3786ED5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7BEF4477-9952-F708-EFEE-8A9C274F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AA6FBE2-289D-F8F4-594A-42FBF060C0DE}"/>
              </a:ext>
            </a:extLst>
          </p:cNvPr>
          <p:cNvSpPr txBox="1"/>
          <p:nvPr/>
        </p:nvSpPr>
        <p:spPr>
          <a:xfrm>
            <a:off x="645776" y="843558"/>
            <a:ext cx="7704856" cy="5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Georgia" panose="02040502050405020303" pitchFamily="18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564D482-670A-A548-0B6E-039D194FE5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62A1C9F-E2A3-B9F5-0513-2DBA6491577F}"/>
              </a:ext>
            </a:extLst>
          </p:cNvPr>
          <p:cNvSpPr txBox="1"/>
          <p:nvPr/>
        </p:nvSpPr>
        <p:spPr>
          <a:xfrm>
            <a:off x="645777" y="1017162"/>
            <a:ext cx="7704856" cy="328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 err="1">
                <a:latin typeface="Georgia" panose="02040502050405020303" pitchFamily="18" charset="0"/>
              </a:rPr>
              <a:t>Blended</a:t>
            </a:r>
            <a:r>
              <a:rPr lang="pl-PL" sz="1400" b="1" dirty="0">
                <a:latin typeface="Georgia" panose="02040502050405020303" pitchFamily="18" charset="0"/>
              </a:rPr>
              <a:t> </a:t>
            </a:r>
            <a:r>
              <a:rPr lang="pl-PL" sz="1400" b="1" dirty="0" err="1">
                <a:latin typeface="Georgia" panose="02040502050405020303" pitchFamily="18" charset="0"/>
              </a:rPr>
              <a:t>Intensive</a:t>
            </a:r>
            <a:r>
              <a:rPr lang="pl-PL" sz="1400" b="1" dirty="0">
                <a:latin typeface="Georgia" panose="02040502050405020303" pitchFamily="18" charset="0"/>
              </a:rPr>
              <a:t> </a:t>
            </a:r>
            <a:r>
              <a:rPr lang="pl-PL" sz="1400" b="1" dirty="0" err="1">
                <a:latin typeface="Georgia" panose="02040502050405020303" pitchFamily="18" charset="0"/>
              </a:rPr>
              <a:t>Programmes</a:t>
            </a:r>
            <a:r>
              <a:rPr lang="pl-PL" sz="1400" b="1" dirty="0">
                <a:latin typeface="Georgia" panose="02040502050405020303" pitchFamily="18" charset="0"/>
              </a:rPr>
              <a:t>, BIP </a:t>
            </a:r>
            <a:r>
              <a:rPr lang="pl-PL" sz="1400" dirty="0">
                <a:latin typeface="Georgia" panose="02040502050405020303" pitchFamily="18" charset="0"/>
              </a:rPr>
              <a:t>to krótkoterminowe, międzynarodowe programy edukacyjne dla studentów i pracowników uczelni, w ramach których wykorzystuje się innowacyjne metody uczenia się i nauczania, w tym współpracę online. </a:t>
            </a:r>
          </a:p>
          <a:p>
            <a:pPr>
              <a:lnSpc>
                <a:spcPct val="150000"/>
              </a:lnSpc>
            </a:pPr>
            <a:endParaRPr lang="pl-PL" sz="1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400" b="1" dirty="0">
                <a:latin typeface="Georgia" panose="02040502050405020303" pitchFamily="18" charset="0"/>
              </a:rPr>
              <a:t>Cechy programu BIP:</a:t>
            </a:r>
            <a:r>
              <a:rPr lang="pl-PL" sz="1400" dirty="0">
                <a:latin typeface="Georgia" panose="02040502050405020303" pitchFamily="18" charset="0"/>
              </a:rPr>
              <a:t> Kombinacja mobilności fizycznej i wirtualnej – studenci uczestniczą zarówno w zajęciach online, jak i w krótkim wyjeździe zagranicznym. Komponent wirtualny musi zapewniać osobom uczącym się przestrzeń do wspólnej i jednoczesnej pracy online nad konkretnymi zadaniami, które stanowią część mieszanego programu intensywnego i przyczyniają się do osiągnięcia ogólnych efektów uczenia się.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Georgia" panose="02040502050405020303" pitchFamily="18" charset="0"/>
              </a:rPr>
              <a:t>Zajęcia online odbywają się przed, w trakcie lub po mobilności.</a:t>
            </a:r>
          </a:p>
        </p:txBody>
      </p:sp>
    </p:spTree>
    <p:extLst>
      <p:ext uri="{BB962C8B-B14F-4D97-AF65-F5344CB8AC3E}">
        <p14:creationId xmlns:p14="http://schemas.microsoft.com/office/powerpoint/2010/main" val="28339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34450-535F-EBB1-444D-DFE01997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C200ADF-3158-9DC5-10E5-FD9291F38C3A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0D3B0BFE-6AD9-F7D5-76B3-155FC5A3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B663CC05-2CA4-A63B-C100-9DF670A04C32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A90F8B4D-9048-018F-9F01-F8005EBE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743" y="1220"/>
            <a:ext cx="5116169" cy="6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600" dirty="0">
                <a:solidFill>
                  <a:schemeClr val="bg1"/>
                </a:solidFill>
                <a:latin typeface="Georgia" panose="02040502050405020303" pitchFamily="18" charset="0"/>
              </a:rPr>
              <a:t>WYJAZDY DŁUGOTERMINOWE UCZESTNIKÓW NA PRAKTYKI (SMP) - STAWKI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4D8DC781-E47B-752E-48E7-078B0DF10D4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BA4FE613-0106-39CF-F685-D9DA5A7A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2AA7C72D-977B-FC83-7207-A4B4099F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3D95ED4-1FDA-F0F1-CC2E-ED4186520587}"/>
              </a:ext>
            </a:extLst>
          </p:cNvPr>
          <p:cNvSpPr txBox="1"/>
          <p:nvPr/>
        </p:nvSpPr>
        <p:spPr>
          <a:xfrm>
            <a:off x="770760" y="5668094"/>
            <a:ext cx="7704856" cy="5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Georgia" panose="02040502050405020303" pitchFamily="18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784664B-C0B6-3E8B-37F4-2EAC166756B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EFFEDB1-9E82-A097-027E-6195F387D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40823"/>
              </p:ext>
            </p:extLst>
          </p:nvPr>
        </p:nvGraphicFramePr>
        <p:xfrm>
          <a:off x="770760" y="1220514"/>
          <a:ext cx="7528729" cy="2863404"/>
        </p:xfrm>
        <a:graphic>
          <a:graphicData uri="http://schemas.openxmlformats.org/drawingml/2006/table">
            <a:tbl>
              <a:tblPr firstRow="1" firstCol="1" bandRow="1"/>
              <a:tblGrid>
                <a:gridCol w="4683075">
                  <a:extLst>
                    <a:ext uri="{9D8B030D-6E8A-4147-A177-3AD203B41FA5}">
                      <a16:colId xmlns:a16="http://schemas.microsoft.com/office/drawing/2014/main" val="4022841419"/>
                    </a:ext>
                  </a:extLst>
                </a:gridCol>
                <a:gridCol w="2845654">
                  <a:extLst>
                    <a:ext uri="{9D8B030D-6E8A-4147-A177-3AD203B41FA5}">
                      <a16:colId xmlns:a16="http://schemas.microsoft.com/office/drawing/2014/main" val="876556052"/>
                    </a:ext>
                  </a:extLst>
                </a:gridCol>
              </a:tblGrid>
              <a:tr h="540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</a:rPr>
                        <a:t>Kraje należące do danej grupy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635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</a:rPr>
                        <a:t>Stawka miesięczna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6371"/>
                  </a:ext>
                </a:extLst>
              </a:tr>
              <a:tr h="89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u="sng" dirty="0">
                          <a:effectLst/>
                        </a:rPr>
                        <a:t>Grupa 1 </a:t>
                      </a:r>
                      <a:r>
                        <a:rPr lang="pl-PL" sz="1200" dirty="0">
                          <a:effectLst/>
                        </a:rPr>
                        <a:t>- Austria, Belgia, Dania, Finlandia,  Francja, Irlandia, Islandia, Lichtenstein, Luksemburg, Niderlandy, Niemcy, Norwegia, Szwecja, Włochy oraz państwa trzecie niestowarzyszone z programem z regionów </a:t>
                      </a:r>
                      <a:r>
                        <a:rPr lang="pl-PL" sz="1200" b="1" dirty="0">
                          <a:effectLst/>
                        </a:rPr>
                        <a:t>13 i 14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</a:rPr>
                        <a:t>820 </a:t>
                      </a:r>
                      <a:r>
                        <a:rPr lang="pl-PL" sz="1200" b="1" dirty="0"/>
                        <a:t>€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381492"/>
                  </a:ext>
                </a:extLst>
              </a:tr>
              <a:tr h="598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u="sng" dirty="0">
                          <a:effectLst/>
                        </a:rPr>
                        <a:t>Grupa 2 </a:t>
                      </a:r>
                      <a:r>
                        <a:rPr lang="pl-PL" sz="1200" dirty="0">
                          <a:effectLst/>
                        </a:rPr>
                        <a:t>- Cypr, Czechy, Estonia, Grecja, Hiszpania, Łotwa, Malta, Portugalia, Słowacja, Słowenia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66915"/>
                  </a:ext>
                </a:extLst>
              </a:tr>
              <a:tr h="825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just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u="sng" dirty="0">
                          <a:effectLst/>
                        </a:rPr>
                        <a:t>Grupa 3 </a:t>
                      </a:r>
                      <a:r>
                        <a:rPr lang="pl-PL" sz="1200" dirty="0">
                          <a:effectLst/>
                        </a:rPr>
                        <a:t>- Bułgaria, Chorwacja, Litwa, Macedonia Północna, Polska, Rumunia, Serbia, Turcja, Węgry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</a:rPr>
                        <a:t>750</a:t>
                      </a:r>
                      <a:r>
                        <a:rPr lang="pl-PL" sz="1200" b="1" dirty="0"/>
                        <a:t>€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51967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6B91696-A110-402D-81A0-D9CCE13976A3}"/>
              </a:ext>
            </a:extLst>
          </p:cNvPr>
          <p:cNvSpPr txBox="1"/>
          <p:nvPr/>
        </p:nvSpPr>
        <p:spPr>
          <a:xfrm>
            <a:off x="770760" y="4299942"/>
            <a:ext cx="69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Georgia" panose="02040502050405020303" pitchFamily="18" charset="0"/>
              </a:rPr>
              <a:t>Dostępne na stronie Erasmus+, w zakładce ERASMUS+ </a:t>
            </a:r>
            <a:r>
              <a:rPr lang="pl-PL" sz="1400" dirty="0"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pl-PL" sz="1400" dirty="0">
                <a:latin typeface="Georgia" panose="02040502050405020303" pitchFamily="18" charset="0"/>
                <a:sym typeface="Wingdings" panose="05000000000000000000" pitchFamily="2" charset="2"/>
                <a:hlinkClick r:id="rId6"/>
              </a:rPr>
              <a:t>Zasady / Dokumenty</a:t>
            </a:r>
            <a:r>
              <a:rPr lang="pl-PL" sz="1400" dirty="0">
                <a:latin typeface="Georgia" panose="02040502050405020303" pitchFamily="18" charset="0"/>
                <a:sym typeface="Wingdings" panose="05000000000000000000" pitchFamily="2" charset="2"/>
              </a:rPr>
              <a:t> KA131 2024</a:t>
            </a:r>
            <a:endParaRPr lang="pl-PL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3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516E-8AC9-6BA7-779A-15780E77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6F77E3-EF5A-DB4F-3FD3-3EAA126D3703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593261F0-A219-E2ED-85DE-B48042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DE40B8B-578A-BB98-39AB-C259C74E6CBF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620AEF52-21EC-EF9E-1D14-0589F45B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743" y="1220"/>
            <a:ext cx="5116169" cy="6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600" dirty="0">
                <a:solidFill>
                  <a:schemeClr val="bg1"/>
                </a:solidFill>
                <a:latin typeface="Georgia" panose="02040502050405020303" pitchFamily="18" charset="0"/>
              </a:rPr>
              <a:t>WYJAZDY DŁUGOTERMINOWE UCZESTNIKÓW NA STUDIA (SMS) - STAWKI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24E67138-36E5-86C5-11A4-68DD7E1C9F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C609C295-1131-6EF2-4C61-16CCC13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BB8C4809-A572-BF4F-20DA-C3B00AA3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B962EDD-1617-D691-5A45-930A9CD0B4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AB3B209-4F7A-EFA2-0A6C-64DAA380A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99538"/>
              </p:ext>
            </p:extLst>
          </p:nvPr>
        </p:nvGraphicFramePr>
        <p:xfrm>
          <a:off x="648572" y="1347614"/>
          <a:ext cx="7704855" cy="2664297"/>
        </p:xfrm>
        <a:graphic>
          <a:graphicData uri="http://schemas.openxmlformats.org/drawingml/2006/table">
            <a:tbl>
              <a:tblPr firstRow="1" firstCol="1" bandRow="1"/>
              <a:tblGrid>
                <a:gridCol w="4820548">
                  <a:extLst>
                    <a:ext uri="{9D8B030D-6E8A-4147-A177-3AD203B41FA5}">
                      <a16:colId xmlns:a16="http://schemas.microsoft.com/office/drawing/2014/main" val="3782918580"/>
                    </a:ext>
                  </a:extLst>
                </a:gridCol>
                <a:gridCol w="2884307">
                  <a:extLst>
                    <a:ext uri="{9D8B030D-6E8A-4147-A177-3AD203B41FA5}">
                      <a16:colId xmlns:a16="http://schemas.microsoft.com/office/drawing/2014/main" val="350184453"/>
                    </a:ext>
                  </a:extLst>
                </a:gridCol>
              </a:tblGrid>
              <a:tr h="460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</a:rPr>
                        <a:t>Kraje należące do danej grupy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635" indent="-234950" algn="l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dirty="0">
                          <a:effectLst/>
                        </a:rPr>
                        <a:t>Stawka miesięczna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04037"/>
                  </a:ext>
                </a:extLst>
              </a:tr>
              <a:tr h="885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u="sng" dirty="0">
                          <a:effectLst/>
                        </a:rPr>
                        <a:t>Grupa 1 </a:t>
                      </a:r>
                      <a:r>
                        <a:rPr lang="pl-PL" sz="1200" dirty="0">
                          <a:effectLst/>
                        </a:rPr>
                        <a:t>- Austria, Belgia, Dania, Finlandia,  Francja, Irlandia, Islandia, Lichtenstein, Luksemburg, Niderlandy, Niemcy, Norwegia, Szwecja, Włochy oraz państwa trzecie niestowarzyszone z programem z regionów 13 i 14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</a:p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</a:rPr>
                        <a:t>670 </a:t>
                      </a:r>
                      <a:r>
                        <a:rPr lang="pl-PL" sz="1200" b="1" dirty="0"/>
                        <a:t>€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050512"/>
                  </a:ext>
                </a:extLst>
              </a:tr>
              <a:tr h="54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u="sng" dirty="0">
                          <a:effectLst/>
                        </a:rPr>
                        <a:t>Grupa 2 </a:t>
                      </a:r>
                      <a:r>
                        <a:rPr lang="pl-PL" sz="1200" dirty="0">
                          <a:effectLst/>
                        </a:rPr>
                        <a:t>- Cypr, Czechy, Estonia, Grecja, Hiszpania, Łotwa, Malta, Portugalia, Słowacja, Słowenia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kern="1200" dirty="0">
                          <a:solidFill>
                            <a:schemeClr val="dk1"/>
                          </a:solidFill>
                          <a:effectLst/>
                        </a:rPr>
                        <a:t>600  </a:t>
                      </a:r>
                      <a:r>
                        <a:rPr lang="pl-PL" sz="1200" b="1" dirty="0"/>
                        <a:t>€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155671"/>
                  </a:ext>
                </a:extLst>
              </a:tr>
              <a:tr h="772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463550" indent="-234950" algn="l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u="sng" dirty="0">
                          <a:effectLst/>
                        </a:rPr>
                        <a:t>Grupa 3 </a:t>
                      </a:r>
                      <a:r>
                        <a:rPr lang="pl-PL" sz="1200" dirty="0">
                          <a:effectLst/>
                        </a:rPr>
                        <a:t>- Bułgaria, Chorwacja, Litwa, Macedonia Północna, Polska, Rumunia, Serbia, Turcja, Węgry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endParaRPr lang="pl-PL" sz="1200" b="1" dirty="0">
                        <a:effectLst/>
                      </a:endParaRPr>
                    </a:p>
                    <a:p>
                      <a:pPr marL="3810" indent="-234950" algn="ctr">
                        <a:lnSpc>
                          <a:spcPct val="107000"/>
                        </a:lnSpc>
                        <a:spcAft>
                          <a:spcPts val="585"/>
                        </a:spcAft>
                      </a:pPr>
                      <a:r>
                        <a:rPr lang="pl-PL" sz="1200" b="1" dirty="0">
                          <a:effectLst/>
                        </a:rPr>
                        <a:t>600 </a:t>
                      </a:r>
                      <a:r>
                        <a:rPr lang="pl-PL" sz="1200" b="1" dirty="0"/>
                        <a:t>€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945" marR="73025" marT="4381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9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1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3D1B7-EE21-A1FC-41E0-BF63A415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C498B13-9A89-5634-254C-101BCF68ECF3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C8472FCB-3C2A-085A-F917-562F5398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3DFAEA8-E055-B6CE-FF82-BF6A87034A0E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FC09DF8F-6463-B9A0-E06D-7CB6382F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41" y="36711"/>
            <a:ext cx="5203480" cy="50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300" dirty="0">
                <a:solidFill>
                  <a:schemeClr val="bg1"/>
                </a:solidFill>
                <a:latin typeface="Georgia" panose="02040502050405020303" pitchFamily="18" charset="0"/>
              </a:rPr>
              <a:t>WYJAZDY DŁUGOTERMINOWE UCZESTNIKÓW DO KRAJÓW TRZECICH NIESTOWARZYSZONYCH Z PROGRAMEM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04391E85-1894-94D4-8AD8-1A71E46F1B2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0552EFF9-9890-3189-6D8E-A3656FF1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3649A513-1A63-050B-E148-4AAC3AD7E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EE14591-FA0F-ABC3-F5CA-AF2D3FF525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19563CE-AEF7-C263-0112-B2502E59A369}"/>
              </a:ext>
            </a:extLst>
          </p:cNvPr>
          <p:cNvSpPr txBox="1"/>
          <p:nvPr/>
        </p:nvSpPr>
        <p:spPr>
          <a:xfrm>
            <a:off x="645776" y="1642894"/>
            <a:ext cx="7821947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 dirty="0">
                <a:latin typeface="Georgia" panose="02040502050405020303" pitchFamily="18" charset="0"/>
              </a:rPr>
              <a:t>Wyjazdy na studia lub na praktykę do krajów trzecich niestowarzyszonych z programem z regionów 1-12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400" b="1" dirty="0">
                <a:latin typeface="Georgia" panose="02040502050405020303" pitchFamily="18" charset="0"/>
              </a:rPr>
              <a:t>700 € / stawka miesięczna</a:t>
            </a:r>
          </a:p>
        </p:txBody>
      </p:sp>
    </p:spTree>
    <p:extLst>
      <p:ext uri="{BB962C8B-B14F-4D97-AF65-F5344CB8AC3E}">
        <p14:creationId xmlns:p14="http://schemas.microsoft.com/office/powerpoint/2010/main" val="266764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DC0FA-B389-56ED-D41E-8A42D0224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7849449-82AD-C54A-2912-A524C366CB9A}"/>
              </a:ext>
            </a:extLst>
          </p:cNvPr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1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212062"/>
              </a:solidFill>
            </a:endParaRPr>
          </a:p>
        </p:txBody>
      </p:sp>
      <p:pic>
        <p:nvPicPr>
          <p:cNvPr id="4099" name="Obraz 18">
            <a:extLst>
              <a:ext uri="{FF2B5EF4-FFF2-40B4-BE49-F238E27FC236}">
                <a16:creationId xmlns:a16="http://schemas.microsoft.com/office/drawing/2014/main" id="{398BDF31-5A02-C3DC-3B6D-4764F978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803"/>
          <a:stretch>
            <a:fillRect/>
          </a:stretch>
        </p:blipFill>
        <p:spPr bwMode="auto">
          <a:xfrm>
            <a:off x="6980238" y="0"/>
            <a:ext cx="1487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7EC36C-5460-8B37-4889-7E362A0B0BF8}"/>
              </a:ext>
            </a:extLst>
          </p:cNvPr>
          <p:cNvCxnSpPr>
            <a:cxnSpLocks/>
          </p:cNvCxnSpPr>
          <p:nvPr/>
        </p:nvCxnSpPr>
        <p:spPr>
          <a:xfrm flipV="1">
            <a:off x="8748713" y="0"/>
            <a:ext cx="0" cy="51435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1">
            <a:extLst>
              <a:ext uri="{FF2B5EF4-FFF2-40B4-BE49-F238E27FC236}">
                <a16:creationId xmlns:a16="http://schemas.microsoft.com/office/drawing/2014/main" id="{7C01D01F-E4FA-C382-4142-C910EDBC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7" y="0"/>
            <a:ext cx="5203480" cy="63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l-PL" sz="1700" dirty="0">
                <a:solidFill>
                  <a:schemeClr val="bg1"/>
                </a:solidFill>
                <a:latin typeface="Georgia" panose="02040502050405020303" pitchFamily="18" charset="0"/>
              </a:rPr>
              <a:t>WYJAZDY DŁUGOTERMINOWE OSÓB                  „Z MNIEJSZYMI SZANSAMI”</a:t>
            </a:r>
          </a:p>
        </p:txBody>
      </p:sp>
      <p:sp>
        <p:nvSpPr>
          <p:cNvPr id="8" name="Prostokąt 1">
            <a:extLst>
              <a:ext uri="{FF2B5EF4-FFF2-40B4-BE49-F238E27FC236}">
                <a16:creationId xmlns:a16="http://schemas.microsoft.com/office/drawing/2014/main" id="{007F3219-C6B4-F573-C33B-3BFADE6119D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3482182"/>
            <a:ext cx="26638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spc="300" dirty="0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tu.koszalin.pl/</a:t>
            </a:r>
            <a:r>
              <a:rPr lang="pl-PL" altLang="pl-PL" sz="1100" b="1" spc="300" dirty="0" err="1">
                <a:solidFill>
                  <a:srgbClr val="002060"/>
                </a:solidFill>
                <a:latin typeface="League Sparta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endParaRPr lang="pl-PL" altLang="pl-PL" sz="1100" b="1" spc="300" dirty="0">
              <a:solidFill>
                <a:srgbClr val="002060"/>
              </a:solidFill>
              <a:latin typeface="League Sparta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Obraz 19">
            <a:extLst>
              <a:ext uri="{FF2B5EF4-FFF2-40B4-BE49-F238E27FC236}">
                <a16:creationId xmlns:a16="http://schemas.microsoft.com/office/drawing/2014/main" id="{094987C4-15CE-6EDA-CA5F-C9C8C6E0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r="41672"/>
          <a:stretch>
            <a:fillRect/>
          </a:stretch>
        </p:blipFill>
        <p:spPr bwMode="auto">
          <a:xfrm>
            <a:off x="6372225" y="0"/>
            <a:ext cx="815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8">
            <a:extLst>
              <a:ext uri="{FF2B5EF4-FFF2-40B4-BE49-F238E27FC236}">
                <a16:creationId xmlns:a16="http://schemas.microsoft.com/office/drawing/2014/main" id="{301C71E6-5A0F-A5A6-6EE4-20162442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92075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0423509-0A8E-600B-C792-86BC1AEC63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4"/>
            <a:ext cx="645776" cy="60215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F8BE2CE-945B-BC16-8A58-7AD67A54BF12}"/>
              </a:ext>
            </a:extLst>
          </p:cNvPr>
          <p:cNvSpPr txBox="1"/>
          <p:nvPr/>
        </p:nvSpPr>
        <p:spPr>
          <a:xfrm>
            <a:off x="645775" y="843558"/>
            <a:ext cx="7821947" cy="4254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Georgia" panose="02040502050405020303" pitchFamily="18" charset="0"/>
              </a:rPr>
              <a:t>Dodatkowo </a:t>
            </a:r>
            <a:r>
              <a:rPr lang="pl-PL" sz="1400" b="1" dirty="0">
                <a:latin typeface="Georgia" panose="02040502050405020303" pitchFamily="18" charset="0"/>
              </a:rPr>
              <a:t>250 € </a:t>
            </a:r>
            <a:r>
              <a:rPr lang="pl-PL" sz="1400" dirty="0">
                <a:latin typeface="Georgia" panose="02040502050405020303" pitchFamily="18" charset="0"/>
              </a:rPr>
              <a:t>/miesiąc niezależnie od rodzaju wyjazdu długoterminowego (na studia czy na praktykę) dla osób, które będą spełniać kryteria ujęte w definicji „osób z mniejszymi szansami”, do państw </a:t>
            </a:r>
            <a:r>
              <a:rPr lang="pl-PL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członkowskich UE, państw trzecich stowarzyszonych z programem i państw trzecich niestowarzyszonych z programem</a:t>
            </a:r>
            <a:r>
              <a:rPr lang="pl-PL" sz="1400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400" b="1" dirty="0">
                <a:latin typeface="Georgia" panose="02040502050405020303" pitchFamily="18" charset="0"/>
              </a:rPr>
              <a:t>Osoby „z mniejszymi szansami” to: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Studenci i doktoranci znajdujący się w trudnej sytuacji materialnej, którzy posiadają prawo do otrzymywania stypendium socjalnego.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Studenci i doktoranci niepełnosprawni z orzeczoną </a:t>
            </a:r>
            <a:r>
              <a:rPr lang="pl-PL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niepełnosprawnością</a:t>
            </a: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  <a:endParaRPr lang="pl-PL" sz="1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Studenci, absolwenci i doktoranci posiadający dzieci w wieku do lat 8 (w roku realizacji mobilności).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Georgia" panose="02040502050405020303" pitchFamily="18" charset="0"/>
              </a:rPr>
              <a:t>Studenci i doktoranci</a:t>
            </a: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</a:rPr>
              <a:t> posiadający prawo do azylu lub mający status uchodźcy.</a:t>
            </a: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002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</TotalTime>
  <Words>2375</Words>
  <Application>Microsoft Office PowerPoint</Application>
  <PresentationFormat>Pokaz na ekranie (16:9)</PresentationFormat>
  <Paragraphs>249</Paragraphs>
  <Slides>27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6" baseType="lpstr">
      <vt:lpstr>Aptos</vt:lpstr>
      <vt:lpstr>Arial</vt:lpstr>
      <vt:lpstr>Calibri</vt:lpstr>
      <vt:lpstr>Courier New</vt:lpstr>
      <vt:lpstr>Georgia</vt:lpstr>
      <vt:lpstr>League Spartan</vt:lpstr>
      <vt:lpstr>Open Sans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Student</dc:creator>
  <cp:lastModifiedBy>Ewa Rybczyńska</cp:lastModifiedBy>
  <cp:revision>252</cp:revision>
  <dcterms:created xsi:type="dcterms:W3CDTF">2020-09-28T10:21:43Z</dcterms:created>
  <dcterms:modified xsi:type="dcterms:W3CDTF">2025-06-17T08:11:31Z</dcterms:modified>
</cp:coreProperties>
</file>