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9" r:id="rId2"/>
    <p:sldId id="400" r:id="rId3"/>
    <p:sldId id="372" r:id="rId4"/>
    <p:sldId id="394" r:id="rId5"/>
    <p:sldId id="395" r:id="rId6"/>
    <p:sldId id="397" r:id="rId7"/>
    <p:sldId id="398" r:id="rId8"/>
    <p:sldId id="399" r:id="rId9"/>
  </p:sldIdLst>
  <p:sldSz cx="12192000" cy="6858000"/>
  <p:notesSz cx="6858000" cy="9144000"/>
  <p:defaultText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yl z motywem 1 — Ak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Bez stylu, bez siatki">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Styl pośredni 4 — Ak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Styl jasny 3 — Ak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914400" y="2130428"/>
            <a:ext cx="10363200" cy="1470025"/>
          </a:xfrm>
        </p:spPr>
        <p:txBody>
          <a:bodyPr/>
          <a:lstStyle/>
          <a:p>
            <a:r>
              <a:rPr lang="pl-PL"/>
              <a:t>Kliknij, aby edytować styl</a:t>
            </a:r>
          </a:p>
        </p:txBody>
      </p:sp>
      <p:sp>
        <p:nvSpPr>
          <p:cNvPr id="3" name="Podtytuł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pl-PL"/>
              <a:t>Kliknij, aby edytować styl wzorca podtytułu</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F9F5EBE2-95B5-45DE-A4D3-9D7940FEED50}"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5D8672C6-5403-42E9-B425-74F72ED9FC2A}" type="slidenum">
              <a:rPr lang="pl-PL"/>
              <a:pPr>
                <a:defRPr/>
              </a:pPr>
              <a:t>‹#›</a:t>
            </a:fld>
            <a:endParaRPr lang="pl-PL"/>
          </a:p>
        </p:txBody>
      </p:sp>
    </p:spTree>
    <p:extLst>
      <p:ext uri="{BB962C8B-B14F-4D97-AF65-F5344CB8AC3E}">
        <p14:creationId xmlns:p14="http://schemas.microsoft.com/office/powerpoint/2010/main" val="1519234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idx="1"/>
          </p:nvPr>
        </p:nvSpPr>
        <p:spPr/>
        <p:txBody>
          <a:body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DD8D2963-1EFD-4AB0-9FB8-E18AA8F24496}"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94B58312-9B12-4D68-AEAA-49C6BD6F2B18}" type="slidenum">
              <a:rPr lang="pl-PL"/>
              <a:pPr>
                <a:defRPr/>
              </a:pPr>
              <a:t>‹#›</a:t>
            </a:fld>
            <a:endParaRPr lang="pl-PL"/>
          </a:p>
        </p:txBody>
      </p:sp>
    </p:spTree>
    <p:extLst>
      <p:ext uri="{BB962C8B-B14F-4D97-AF65-F5344CB8AC3E}">
        <p14:creationId xmlns:p14="http://schemas.microsoft.com/office/powerpoint/2010/main" val="32885516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963084" y="4406901"/>
            <a:ext cx="10363200" cy="1362075"/>
          </a:xfrm>
        </p:spPr>
        <p:txBody>
          <a:bodyPr anchor="t"/>
          <a:lstStyle>
            <a:lvl1pPr algn="l">
              <a:defRPr sz="5333" b="1" cap="all"/>
            </a:lvl1pPr>
          </a:lstStyle>
          <a:p>
            <a:r>
              <a:rPr lang="pl-PL"/>
              <a:t>Kliknij, aby edytować styl</a:t>
            </a:r>
          </a:p>
        </p:txBody>
      </p:sp>
      <p:sp>
        <p:nvSpPr>
          <p:cNvPr id="3" name="Symbol zastępczy tekstu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pl-PL"/>
              <a:t>Kliknij, aby edytować style wzorca tekstu</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3AC82A02-6D20-42B0-9DCA-443E0D5B0D42}"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4F440632-A2D1-4FC4-9529-29A74E8FC7D4}" type="slidenum">
              <a:rPr lang="pl-PL"/>
              <a:pPr>
                <a:defRPr/>
              </a:pPr>
              <a:t>‹#›</a:t>
            </a:fld>
            <a:endParaRPr lang="pl-PL"/>
          </a:p>
        </p:txBody>
      </p:sp>
    </p:spTree>
    <p:extLst>
      <p:ext uri="{BB962C8B-B14F-4D97-AF65-F5344CB8AC3E}">
        <p14:creationId xmlns:p14="http://schemas.microsoft.com/office/powerpoint/2010/main" val="304757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zawartości 2"/>
          <p:cNvSpPr>
            <a:spLocks noGrp="1"/>
          </p:cNvSpPr>
          <p:nvPr>
            <p:ph sz="half" idx="1"/>
          </p:nvPr>
        </p:nvSpPr>
        <p:spPr>
          <a:xfrm>
            <a:off x="609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zawartości 3"/>
          <p:cNvSpPr>
            <a:spLocks noGrp="1"/>
          </p:cNvSpPr>
          <p:nvPr>
            <p:ph sz="half" idx="2"/>
          </p:nvPr>
        </p:nvSpPr>
        <p:spPr>
          <a:xfrm>
            <a:off x="6197600" y="1200152"/>
            <a:ext cx="5384800" cy="3394075"/>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22A52AEF-92D4-4BBF-B352-D09527E71567}" type="datetimeFigureOut">
              <a:rPr lang="pl-PL"/>
              <a:pPr>
                <a:defRPr/>
              </a:pPr>
              <a:t>11.09.2026</a:t>
            </a:fld>
            <a:endParaRPr lang="pl-PL"/>
          </a:p>
        </p:txBody>
      </p:sp>
      <p:sp>
        <p:nvSpPr>
          <p:cNvPr id="6"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8064EC80-A9DF-444A-B619-26475F2D6E52}" type="slidenum">
              <a:rPr lang="pl-PL"/>
              <a:pPr>
                <a:defRPr/>
              </a:pPr>
              <a:t>‹#›</a:t>
            </a:fld>
            <a:endParaRPr lang="pl-PL"/>
          </a:p>
        </p:txBody>
      </p:sp>
    </p:spTree>
    <p:extLst>
      <p:ext uri="{BB962C8B-B14F-4D97-AF65-F5344CB8AC3E}">
        <p14:creationId xmlns:p14="http://schemas.microsoft.com/office/powerpoint/2010/main" val="1544324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a:xfrm>
            <a:off x="609600" y="274639"/>
            <a:ext cx="10972800" cy="1143000"/>
          </a:xfrm>
        </p:spPr>
        <p:txBody>
          <a:bodyPr/>
          <a:lstStyle>
            <a:lvl1pPr>
              <a:defRPr/>
            </a:lvl1pPr>
          </a:lstStyle>
          <a:p>
            <a:r>
              <a:rPr lang="pl-PL"/>
              <a:t>Kliknij, aby edytować styl</a:t>
            </a:r>
          </a:p>
        </p:txBody>
      </p:sp>
      <p:sp>
        <p:nvSpPr>
          <p:cNvPr id="3" name="Symbol zastępczy tekstu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pl-PL"/>
              <a:t>Kliknij, aby edytować style wzorca tekstu</a:t>
            </a:r>
          </a:p>
        </p:txBody>
      </p:sp>
      <p:sp>
        <p:nvSpPr>
          <p:cNvPr id="4" name="Symbol zastępczy zawartości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5" name="Symbol zastępczy tekstu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pl-PL"/>
              <a:t>Kliknij, aby edytować style wzorca tekstu</a:t>
            </a:r>
          </a:p>
        </p:txBody>
      </p:sp>
      <p:sp>
        <p:nvSpPr>
          <p:cNvPr id="6" name="Symbol zastępczy zawartości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7"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DC7E1775-EDB7-4278-BCA9-AC1027390973}" type="datetimeFigureOut">
              <a:rPr lang="pl-PL"/>
              <a:pPr>
                <a:defRPr/>
              </a:pPr>
              <a:t>11.09.2026</a:t>
            </a:fld>
            <a:endParaRPr lang="pl-PL"/>
          </a:p>
        </p:txBody>
      </p:sp>
      <p:sp>
        <p:nvSpPr>
          <p:cNvPr id="8"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9"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AD869FCE-9741-4884-AC29-627662C6DBBE}" type="slidenum">
              <a:rPr lang="pl-PL"/>
              <a:pPr>
                <a:defRPr/>
              </a:pPr>
              <a:t>‹#›</a:t>
            </a:fld>
            <a:endParaRPr lang="pl-PL"/>
          </a:p>
        </p:txBody>
      </p:sp>
    </p:spTree>
    <p:extLst>
      <p:ext uri="{BB962C8B-B14F-4D97-AF65-F5344CB8AC3E}">
        <p14:creationId xmlns:p14="http://schemas.microsoft.com/office/powerpoint/2010/main" val="187563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43A7A638-E8FA-47CA-990A-7BB7B4DA38BD}" type="datetimeFigureOut">
              <a:rPr lang="pl-PL"/>
              <a:pPr>
                <a:defRPr/>
              </a:pPr>
              <a:t>11.09.2026</a:t>
            </a:fld>
            <a:endParaRPr lang="pl-PL"/>
          </a:p>
        </p:txBody>
      </p:sp>
      <p:sp>
        <p:nvSpPr>
          <p:cNvPr id="4"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5"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7C588C19-1C09-476F-B94A-4D7DD011C6E5}" type="slidenum">
              <a:rPr lang="pl-PL"/>
              <a:pPr>
                <a:defRPr/>
              </a:pPr>
              <a:t>‹#›</a:t>
            </a:fld>
            <a:endParaRPr lang="pl-PL"/>
          </a:p>
        </p:txBody>
      </p:sp>
    </p:spTree>
    <p:extLst>
      <p:ext uri="{BB962C8B-B14F-4D97-AF65-F5344CB8AC3E}">
        <p14:creationId xmlns:p14="http://schemas.microsoft.com/office/powerpoint/2010/main" val="3390968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05D6D289-3EBD-48C9-B48E-FFAC9C775A27}" type="datetimeFigureOut">
              <a:rPr lang="pl-PL"/>
              <a:pPr>
                <a:defRPr/>
              </a:pPr>
              <a:t>11.09.2026</a:t>
            </a:fld>
            <a:endParaRPr lang="pl-PL"/>
          </a:p>
        </p:txBody>
      </p:sp>
      <p:sp>
        <p:nvSpPr>
          <p:cNvPr id="3"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4"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67B33688-01A8-4D90-BBD4-16180EFDB405}" type="slidenum">
              <a:rPr lang="pl-PL"/>
              <a:pPr>
                <a:defRPr/>
              </a:pPr>
              <a:t>‹#›</a:t>
            </a:fld>
            <a:endParaRPr lang="pl-PL"/>
          </a:p>
        </p:txBody>
      </p:sp>
    </p:spTree>
    <p:extLst>
      <p:ext uri="{BB962C8B-B14F-4D97-AF65-F5344CB8AC3E}">
        <p14:creationId xmlns:p14="http://schemas.microsoft.com/office/powerpoint/2010/main" val="2101849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609605" y="273049"/>
            <a:ext cx="4011084" cy="1162051"/>
          </a:xfrm>
        </p:spPr>
        <p:txBody>
          <a:bodyPr anchor="b"/>
          <a:lstStyle>
            <a:lvl1pPr algn="l">
              <a:defRPr sz="2667" b="1"/>
            </a:lvl1pPr>
          </a:lstStyle>
          <a:p>
            <a:r>
              <a:rPr lang="pl-PL"/>
              <a:t>Kliknij, aby edytować styl</a:t>
            </a:r>
          </a:p>
        </p:txBody>
      </p:sp>
      <p:sp>
        <p:nvSpPr>
          <p:cNvPr id="3" name="Symbol zastępczy zawartości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tekstu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pl-PL"/>
              <a:t>Kliknij, aby edytować style wzorca tekstu</a:t>
            </a:r>
          </a:p>
        </p:txBody>
      </p:sp>
      <p:sp>
        <p:nvSpPr>
          <p:cNvPr id="5"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9CD49CB6-F4F7-4199-AE81-CDDFCCA8F98F}" type="datetimeFigureOut">
              <a:rPr lang="pl-PL"/>
              <a:pPr>
                <a:defRPr/>
              </a:pPr>
              <a:t>11.09.2026</a:t>
            </a:fld>
            <a:endParaRPr lang="pl-PL"/>
          </a:p>
        </p:txBody>
      </p:sp>
      <p:sp>
        <p:nvSpPr>
          <p:cNvPr id="6"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04CF97F8-C82D-44F6-9F14-953D35F85235}" type="slidenum">
              <a:rPr lang="pl-PL"/>
              <a:pPr>
                <a:defRPr/>
              </a:pPr>
              <a:t>‹#›</a:t>
            </a:fld>
            <a:endParaRPr lang="pl-PL"/>
          </a:p>
        </p:txBody>
      </p:sp>
    </p:spTree>
    <p:extLst>
      <p:ext uri="{BB962C8B-B14F-4D97-AF65-F5344CB8AC3E}">
        <p14:creationId xmlns:p14="http://schemas.microsoft.com/office/powerpoint/2010/main" val="15802069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2389717" y="4800601"/>
            <a:ext cx="7315200" cy="566739"/>
          </a:xfrm>
        </p:spPr>
        <p:txBody>
          <a:bodyPr anchor="b"/>
          <a:lstStyle>
            <a:lvl1pPr algn="l">
              <a:defRPr sz="2667" b="1"/>
            </a:lvl1pPr>
          </a:lstStyle>
          <a:p>
            <a:r>
              <a:rPr lang="pl-PL"/>
              <a:t>Kliknij, aby edytować styl</a:t>
            </a:r>
          </a:p>
        </p:txBody>
      </p:sp>
      <p:sp>
        <p:nvSpPr>
          <p:cNvPr id="3" name="Symbol zastępczy obrazu 2"/>
          <p:cNvSpPr>
            <a:spLocks noGrp="1"/>
          </p:cNvSpPr>
          <p:nvPr>
            <p:ph type="pic" idx="1"/>
          </p:nvPr>
        </p:nvSpPr>
        <p:spPr>
          <a:xfrm>
            <a:off x="2389717" y="612775"/>
            <a:ext cx="7315200" cy="4114800"/>
          </a:xfrm>
        </p:spPr>
        <p:txBody>
          <a:bodyPr rtlCol="0">
            <a:normAutofit/>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pl-PL" noProof="0"/>
          </a:p>
        </p:txBody>
      </p:sp>
      <p:sp>
        <p:nvSpPr>
          <p:cNvPr id="4" name="Symbol zastępczy tekstu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pl-PL"/>
              <a:t>Kliknij, aby edytować style wzorca tekstu</a:t>
            </a:r>
          </a:p>
        </p:txBody>
      </p:sp>
      <p:sp>
        <p:nvSpPr>
          <p:cNvPr id="5"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DB3DB235-88CC-4450-8E6C-C42C38ABC30E}" type="datetimeFigureOut">
              <a:rPr lang="pl-PL"/>
              <a:pPr>
                <a:defRPr/>
              </a:pPr>
              <a:t>11.09.2026</a:t>
            </a:fld>
            <a:endParaRPr lang="pl-PL"/>
          </a:p>
        </p:txBody>
      </p:sp>
      <p:sp>
        <p:nvSpPr>
          <p:cNvPr id="6"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7"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1843F0ED-37EA-40B7-BB75-4F364B87E9D9}" type="slidenum">
              <a:rPr lang="pl-PL"/>
              <a:pPr>
                <a:defRPr/>
              </a:pPr>
              <a:t>‹#›</a:t>
            </a:fld>
            <a:endParaRPr lang="pl-PL"/>
          </a:p>
        </p:txBody>
      </p:sp>
    </p:spTree>
    <p:extLst>
      <p:ext uri="{BB962C8B-B14F-4D97-AF65-F5344CB8AC3E}">
        <p14:creationId xmlns:p14="http://schemas.microsoft.com/office/powerpoint/2010/main" val="2577315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a:t>Kliknij, aby edytować styl</a:t>
            </a:r>
          </a:p>
        </p:txBody>
      </p:sp>
      <p:sp>
        <p:nvSpPr>
          <p:cNvPr id="3" name="Symbol zastępczy tytułu pionowego 2"/>
          <p:cNvSpPr>
            <a:spLocks noGrp="1"/>
          </p:cNvSpPr>
          <p:nvPr>
            <p:ph type="body" orient="vert" idx="1"/>
          </p:nvPr>
        </p:nvSpPr>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47FB31FA-356D-4614-B252-BF370419C037}"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904B9B9D-8CB6-42B4-821A-B4E0B5C3304C}" type="slidenum">
              <a:rPr lang="pl-PL"/>
              <a:pPr>
                <a:defRPr/>
              </a:pPr>
              <a:t>‹#›</a:t>
            </a:fld>
            <a:endParaRPr lang="pl-PL"/>
          </a:p>
        </p:txBody>
      </p:sp>
    </p:spTree>
    <p:extLst>
      <p:ext uri="{BB962C8B-B14F-4D97-AF65-F5344CB8AC3E}">
        <p14:creationId xmlns:p14="http://schemas.microsoft.com/office/powerpoint/2010/main" val="36573440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8839200" y="206376"/>
            <a:ext cx="2743200" cy="4387851"/>
          </a:xfrm>
        </p:spPr>
        <p:txBody>
          <a:bodyPr vert="eaVert"/>
          <a:lstStyle/>
          <a:p>
            <a:r>
              <a:rPr lang="pl-PL"/>
              <a:t>Kliknij, aby edytować styl</a:t>
            </a:r>
          </a:p>
        </p:txBody>
      </p:sp>
      <p:sp>
        <p:nvSpPr>
          <p:cNvPr id="3" name="Symbol zastępczy tytułu pionowego 2"/>
          <p:cNvSpPr>
            <a:spLocks noGrp="1"/>
          </p:cNvSpPr>
          <p:nvPr>
            <p:ph type="body" orient="vert" idx="1"/>
          </p:nvPr>
        </p:nvSpPr>
        <p:spPr>
          <a:xfrm>
            <a:off x="609600" y="206376"/>
            <a:ext cx="8026400" cy="4387851"/>
          </a:xfrm>
        </p:spPr>
        <p:txBody>
          <a:bodyPr vert="eaVert"/>
          <a:lstStyle/>
          <a:p>
            <a:pPr lvl="0"/>
            <a:r>
              <a:rPr lang="pl-PL"/>
              <a:t>Kliknij, aby edytować style wzorca tekstu</a:t>
            </a:r>
          </a:p>
          <a:p>
            <a:pPr lvl="1"/>
            <a:r>
              <a:rPr lang="pl-PL"/>
              <a:t>Drugi poziom</a:t>
            </a:r>
          </a:p>
          <a:p>
            <a:pPr lvl="2"/>
            <a:r>
              <a:rPr lang="pl-PL"/>
              <a:t>Trzeci poziom</a:t>
            </a:r>
          </a:p>
          <a:p>
            <a:pPr lvl="3"/>
            <a:r>
              <a:rPr lang="pl-PL"/>
              <a:t>Czwarty poziom</a:t>
            </a:r>
          </a:p>
          <a:p>
            <a:pPr lvl="4"/>
            <a:r>
              <a:rPr lang="pl-PL"/>
              <a:t>Piąty poziom</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10"/>
          </p:nvPr>
        </p:nvSpPr>
        <p:spPr/>
        <p:txBody>
          <a:bodyPr/>
          <a:lstStyle>
            <a:lvl1pPr>
              <a:defRPr/>
            </a:lvl1pPr>
          </a:lstStyle>
          <a:p>
            <a:pPr>
              <a:defRPr/>
            </a:pPr>
            <a:fld id="{DCE8EE12-B085-41A7-93B2-FACEB83777F3}"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11"/>
          </p:nvPr>
        </p:nvSpPr>
        <p:spPr/>
        <p:txBody>
          <a:bodyPr/>
          <a:lstStyle>
            <a:lvl1pPr>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12"/>
          </p:nvPr>
        </p:nvSpPr>
        <p:spPr/>
        <p:txBody>
          <a:bodyPr/>
          <a:lstStyle>
            <a:lvl1pPr>
              <a:defRPr/>
            </a:lvl1pPr>
          </a:lstStyle>
          <a:p>
            <a:pPr>
              <a:defRPr/>
            </a:pPr>
            <a:fld id="{EF1A7445-5B0D-4B96-8C72-2D738873A592}" type="slidenum">
              <a:rPr lang="pl-PL"/>
              <a:pPr>
                <a:defRPr/>
              </a:pPr>
              <a:t>‹#›</a:t>
            </a:fld>
            <a:endParaRPr lang="pl-PL"/>
          </a:p>
        </p:txBody>
      </p:sp>
    </p:spTree>
    <p:extLst>
      <p:ext uri="{BB962C8B-B14F-4D97-AF65-F5344CB8AC3E}">
        <p14:creationId xmlns:p14="http://schemas.microsoft.com/office/powerpoint/2010/main" val="64246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Symbol zastępczy tytułu 1"/>
          <p:cNvSpPr>
            <a:spLocks noGrp="1" noChangeArrowheads="1"/>
          </p:cNvSpPr>
          <p:nvPr>
            <p:ph type="title"/>
          </p:nvPr>
        </p:nvSpPr>
        <p:spPr bwMode="auto">
          <a:xfrm>
            <a:off x="609600" y="275167"/>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l-PL" altLang="pl-PL"/>
              <a:t>Kliknij, aby edytować styl</a:t>
            </a:r>
          </a:p>
        </p:txBody>
      </p:sp>
      <p:sp>
        <p:nvSpPr>
          <p:cNvPr id="1027" name="Symbol zastępczy tekstu 2"/>
          <p:cNvSpPr>
            <a:spLocks noGrp="1" noChangeArrowheads="1"/>
          </p:cNvSpPr>
          <p:nvPr>
            <p:ph type="body" idx="1"/>
          </p:nvPr>
        </p:nvSpPr>
        <p:spPr bwMode="auto">
          <a:xfrm>
            <a:off x="609600" y="1600201"/>
            <a:ext cx="10972800" cy="45254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l-PL" altLang="pl-PL"/>
              <a:t>Kliknij, aby edytować style wzorca tekstu</a:t>
            </a:r>
          </a:p>
          <a:p>
            <a:pPr lvl="1"/>
            <a:r>
              <a:rPr lang="pl-PL" altLang="pl-PL"/>
              <a:t>Drugi poziom</a:t>
            </a:r>
          </a:p>
          <a:p>
            <a:pPr lvl="2"/>
            <a:r>
              <a:rPr lang="pl-PL" altLang="pl-PL"/>
              <a:t>Trzeci poziom</a:t>
            </a:r>
          </a:p>
          <a:p>
            <a:pPr lvl="3"/>
            <a:r>
              <a:rPr lang="pl-PL" altLang="pl-PL"/>
              <a:t>Czwarty poziom</a:t>
            </a:r>
          </a:p>
          <a:p>
            <a:pPr lvl="4"/>
            <a:r>
              <a:rPr lang="pl-PL" altLang="pl-PL"/>
              <a:t>Piąty poziom</a:t>
            </a:r>
          </a:p>
        </p:txBody>
      </p:sp>
      <p:sp>
        <p:nvSpPr>
          <p:cNvPr id="4" name="Symbol zastępczy daty 3">
            <a:extLst>
              <a:ext uri="{FF2B5EF4-FFF2-40B4-BE49-F238E27FC236}">
                <a16:creationId xmlns:a16="http://schemas.microsoft.com/office/drawing/2014/main" id="{B4422694-EA25-4F12-A96A-EA919BAFD75A}"/>
              </a:ext>
            </a:extLst>
          </p:cNvPr>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eaLnBrk="1" fontAlgn="auto" hangingPunct="1">
              <a:spcBef>
                <a:spcPts val="0"/>
              </a:spcBef>
              <a:spcAft>
                <a:spcPts val="0"/>
              </a:spcAft>
              <a:defRPr sz="1600">
                <a:solidFill>
                  <a:schemeClr val="tx1">
                    <a:tint val="75000"/>
                  </a:schemeClr>
                </a:solidFill>
                <a:latin typeface="+mn-lt"/>
              </a:defRPr>
            </a:lvl1pPr>
          </a:lstStyle>
          <a:p>
            <a:pPr>
              <a:defRPr/>
            </a:pPr>
            <a:fld id="{8FA2B0DA-9DC7-4609-AA72-98218EC4D5AB}" type="datetimeFigureOut">
              <a:rPr lang="pl-PL"/>
              <a:pPr>
                <a:defRPr/>
              </a:pPr>
              <a:t>11.09.2026</a:t>
            </a:fld>
            <a:endParaRPr lang="pl-PL"/>
          </a:p>
        </p:txBody>
      </p:sp>
      <p:sp>
        <p:nvSpPr>
          <p:cNvPr id="5" name="Symbol zastępczy stopki 4">
            <a:extLst>
              <a:ext uri="{FF2B5EF4-FFF2-40B4-BE49-F238E27FC236}">
                <a16:creationId xmlns:a16="http://schemas.microsoft.com/office/drawing/2014/main" id="{6952CC12-E487-467D-AC8B-53685EED9677}"/>
              </a:ext>
            </a:extLst>
          </p:cNvPr>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eaLnBrk="1" fontAlgn="auto" hangingPunct="1">
              <a:spcBef>
                <a:spcPts val="0"/>
              </a:spcBef>
              <a:spcAft>
                <a:spcPts val="0"/>
              </a:spcAft>
              <a:defRPr sz="1600">
                <a:solidFill>
                  <a:schemeClr val="tx1">
                    <a:tint val="75000"/>
                  </a:schemeClr>
                </a:solidFill>
                <a:latin typeface="+mn-lt"/>
              </a:defRPr>
            </a:lvl1pPr>
          </a:lstStyle>
          <a:p>
            <a:pPr>
              <a:defRPr/>
            </a:pPr>
            <a:endParaRPr lang="pl-PL"/>
          </a:p>
        </p:txBody>
      </p:sp>
      <p:sp>
        <p:nvSpPr>
          <p:cNvPr id="6" name="Symbol zastępczy numeru slajdu 5">
            <a:extLst>
              <a:ext uri="{FF2B5EF4-FFF2-40B4-BE49-F238E27FC236}">
                <a16:creationId xmlns:a16="http://schemas.microsoft.com/office/drawing/2014/main" id="{94127A4E-4414-4B0A-A05C-84FCCC68FC8E}"/>
              </a:ext>
            </a:extLst>
          </p:cNvPr>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eaLnBrk="1" fontAlgn="auto" hangingPunct="1">
              <a:spcBef>
                <a:spcPts val="0"/>
              </a:spcBef>
              <a:spcAft>
                <a:spcPts val="0"/>
              </a:spcAft>
              <a:defRPr sz="1600">
                <a:solidFill>
                  <a:schemeClr val="tx1">
                    <a:tint val="75000"/>
                  </a:schemeClr>
                </a:solidFill>
                <a:latin typeface="+mn-lt"/>
              </a:defRPr>
            </a:lvl1pPr>
          </a:lstStyle>
          <a:p>
            <a:pPr>
              <a:defRPr/>
            </a:pPr>
            <a:fld id="{8BC9BA3E-C4C4-4911-8FD5-DBDF1747291F}" type="slidenum">
              <a:rPr lang="pl-PL"/>
              <a:pPr>
                <a:defRPr/>
              </a:pPr>
              <a:t>‹#›</a:t>
            </a:fld>
            <a:endParaRPr lang="pl-PL"/>
          </a:p>
        </p:txBody>
      </p:sp>
    </p:spTree>
    <p:extLst>
      <p:ext uri="{BB962C8B-B14F-4D97-AF65-F5344CB8AC3E}">
        <p14:creationId xmlns:p14="http://schemas.microsoft.com/office/powerpoint/2010/main" val="37605427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Calibri" panose="020F0502020204030204" pitchFamily="34" charset="0"/>
        </a:defRPr>
      </a:lvl2pPr>
      <a:lvl3pPr algn="ctr" rtl="0" eaLnBrk="0" fontAlgn="base" hangingPunct="0">
        <a:spcBef>
          <a:spcPct val="0"/>
        </a:spcBef>
        <a:spcAft>
          <a:spcPct val="0"/>
        </a:spcAft>
        <a:defRPr sz="5867">
          <a:solidFill>
            <a:schemeClr val="tx1"/>
          </a:solidFill>
          <a:latin typeface="Calibri" panose="020F0502020204030204" pitchFamily="34" charset="0"/>
        </a:defRPr>
      </a:lvl3pPr>
      <a:lvl4pPr algn="ctr" rtl="0" eaLnBrk="0" fontAlgn="base" hangingPunct="0">
        <a:spcBef>
          <a:spcPct val="0"/>
        </a:spcBef>
        <a:spcAft>
          <a:spcPct val="0"/>
        </a:spcAft>
        <a:defRPr sz="5867">
          <a:solidFill>
            <a:schemeClr val="tx1"/>
          </a:solidFill>
          <a:latin typeface="Calibri" panose="020F0502020204030204" pitchFamily="34" charset="0"/>
        </a:defRPr>
      </a:lvl4pPr>
      <a:lvl5pPr algn="ctr" rtl="0" eaLnBrk="0" fontAlgn="base" hangingPunct="0">
        <a:spcBef>
          <a:spcPct val="0"/>
        </a:spcBef>
        <a:spcAft>
          <a:spcPct val="0"/>
        </a:spcAft>
        <a:defRPr sz="5867">
          <a:solidFill>
            <a:schemeClr val="tx1"/>
          </a:solidFill>
          <a:latin typeface="Calibri" panose="020F0502020204030204" pitchFamily="34" charset="0"/>
        </a:defRPr>
      </a:lvl5pPr>
      <a:lvl6pPr marL="609585" algn="ctr" rtl="0" fontAlgn="base">
        <a:spcBef>
          <a:spcPct val="0"/>
        </a:spcBef>
        <a:spcAft>
          <a:spcPct val="0"/>
        </a:spcAft>
        <a:defRPr sz="5867">
          <a:solidFill>
            <a:schemeClr val="tx1"/>
          </a:solidFill>
          <a:latin typeface="Calibri" panose="020F0502020204030204" pitchFamily="34" charset="0"/>
        </a:defRPr>
      </a:lvl6pPr>
      <a:lvl7pPr marL="1219170" algn="ctr" rtl="0" fontAlgn="base">
        <a:spcBef>
          <a:spcPct val="0"/>
        </a:spcBef>
        <a:spcAft>
          <a:spcPct val="0"/>
        </a:spcAft>
        <a:defRPr sz="5867">
          <a:solidFill>
            <a:schemeClr val="tx1"/>
          </a:solidFill>
          <a:latin typeface="Calibri" panose="020F0502020204030204" pitchFamily="34" charset="0"/>
        </a:defRPr>
      </a:lvl7pPr>
      <a:lvl8pPr marL="1828754" algn="ctr" rtl="0" fontAlgn="base">
        <a:spcBef>
          <a:spcPct val="0"/>
        </a:spcBef>
        <a:spcAft>
          <a:spcPct val="0"/>
        </a:spcAft>
        <a:defRPr sz="5867">
          <a:solidFill>
            <a:schemeClr val="tx1"/>
          </a:solidFill>
          <a:latin typeface="Calibri" panose="020F0502020204030204" pitchFamily="34" charset="0"/>
        </a:defRPr>
      </a:lvl8pPr>
      <a:lvl9pPr marL="2438339" algn="ctr" rtl="0" fontAlgn="base">
        <a:spcBef>
          <a:spcPct val="0"/>
        </a:spcBef>
        <a:spcAft>
          <a:spcPct val="0"/>
        </a:spcAft>
        <a:defRPr sz="5867">
          <a:solidFill>
            <a:schemeClr val="tx1"/>
          </a:solidFill>
          <a:latin typeface="Calibri" panose="020F0502020204030204" pitchFamily="34" charset="0"/>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chemeClr val="tx1"/>
          </a:solidFill>
          <a:latin typeface="+mn-lt"/>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chemeClr val="tx1"/>
          </a:solidFill>
          <a:latin typeface="+mn-lt"/>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pl-PL"/>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9" name="Łącznik prosty 8">
            <a:extLst>
              <a:ext uri="{FF2B5EF4-FFF2-40B4-BE49-F238E27FC236}">
                <a16:creationId xmlns:a16="http://schemas.microsoft.com/office/drawing/2014/main" id="{0E8AA431-930D-48AE-8778-A1355E8F8847}"/>
              </a:ext>
            </a:extLst>
          </p:cNvPr>
          <p:cNvCxnSpPr>
            <a:cxnSpLocks/>
          </p:cNvCxnSpPr>
          <p:nvPr/>
        </p:nvCxnSpPr>
        <p:spPr bwMode="auto">
          <a:xfrm flipH="1">
            <a:off x="609169" y="2070795"/>
            <a:ext cx="7815593" cy="0"/>
          </a:xfrm>
          <a:prstGeom prst="line">
            <a:avLst/>
          </a:prstGeom>
          <a:ln w="28575">
            <a:solidFill>
              <a:srgbClr val="B99F00"/>
            </a:solidFill>
          </a:ln>
        </p:spPr>
        <p:style>
          <a:lnRef idx="1">
            <a:schemeClr val="accent1"/>
          </a:lnRef>
          <a:fillRef idx="0">
            <a:schemeClr val="accent1"/>
          </a:fillRef>
          <a:effectRef idx="0">
            <a:schemeClr val="accent1"/>
          </a:effectRef>
          <a:fontRef idx="minor">
            <a:schemeClr val="tx1"/>
          </a:fontRef>
        </p:style>
      </p:cxnSp>
      <p:cxnSp>
        <p:nvCxnSpPr>
          <p:cNvPr id="12" name="Łącznik prosty 11">
            <a:extLst>
              <a:ext uri="{FF2B5EF4-FFF2-40B4-BE49-F238E27FC236}">
                <a16:creationId xmlns:a16="http://schemas.microsoft.com/office/drawing/2014/main" id="{58E6D630-E900-4B8C-961C-A4C8364A988E}"/>
              </a:ext>
            </a:extLst>
          </p:cNvPr>
          <p:cNvCxnSpPr>
            <a:cxnSpLocks/>
          </p:cNvCxnSpPr>
          <p:nvPr/>
        </p:nvCxnSpPr>
        <p:spPr bwMode="auto">
          <a:xfrm flipH="1">
            <a:off x="1032931" y="3579349"/>
            <a:ext cx="6968067" cy="0"/>
          </a:xfrm>
          <a:prstGeom prst="line">
            <a:avLst/>
          </a:prstGeom>
          <a:ln w="28575">
            <a:solidFill>
              <a:srgbClr val="B99F00"/>
            </a:solidFill>
          </a:ln>
        </p:spPr>
        <p:style>
          <a:lnRef idx="1">
            <a:schemeClr val="accent1"/>
          </a:lnRef>
          <a:fillRef idx="0">
            <a:schemeClr val="accent1"/>
          </a:fillRef>
          <a:effectRef idx="0">
            <a:schemeClr val="accent1"/>
          </a:effectRef>
          <a:fontRef idx="minor">
            <a:schemeClr val="tx1"/>
          </a:fontRef>
        </p:style>
      </p:cxnSp>
      <p:sp>
        <p:nvSpPr>
          <p:cNvPr id="14" name="Prostokąt 13">
            <a:extLst>
              <a:ext uri="{FF2B5EF4-FFF2-40B4-BE49-F238E27FC236}">
                <a16:creationId xmlns:a16="http://schemas.microsoft.com/office/drawing/2014/main" id="{95368091-2A99-450C-BFE4-55FBBEC43CF8}"/>
              </a:ext>
            </a:extLst>
          </p:cNvPr>
          <p:cNvSpPr/>
          <p:nvPr/>
        </p:nvSpPr>
        <p:spPr>
          <a:xfrm>
            <a:off x="888569" y="2320362"/>
            <a:ext cx="7815593" cy="830997"/>
          </a:xfrm>
          <a:prstGeom prst="rect">
            <a:avLst/>
          </a:prstGeom>
        </p:spPr>
        <p:txBody>
          <a:bodyPr wrap="square">
            <a:spAutoFit/>
          </a:bodyPr>
          <a:lstStyle/>
          <a:p>
            <a:pPr defTabSz="1219170" eaLnBrk="0" fontAlgn="base" hangingPunct="0">
              <a:spcBef>
                <a:spcPct val="0"/>
              </a:spcBef>
              <a:spcAft>
                <a:spcPct val="0"/>
              </a:spcAft>
              <a:defRPr/>
            </a:pPr>
            <a:r>
              <a:rPr lang="en-US" sz="2400" b="1" i="0" dirty="0">
                <a:solidFill>
                  <a:schemeClr val="bg1"/>
                </a:solidFill>
                <a:effectLst/>
              </a:rPr>
              <a:t>MOBILITY OF HIGHER EDUCATION STUDENTS AND STAFF SUPPORTED BY INTERNAL POLICY FUNDS (KA131-HED)</a:t>
            </a:r>
            <a:endParaRPr lang="en-US" sz="2400" b="1" spc="400" baseline="30000" dirty="0">
              <a:solidFill>
                <a:schemeClr val="bg1"/>
              </a:solidFill>
              <a:cs typeface="Times New Roman" panose="02020603050405020304" pitchFamily="18" charset="0"/>
            </a:endParaRPr>
          </a:p>
        </p:txBody>
      </p:sp>
      <p:sp>
        <p:nvSpPr>
          <p:cNvPr id="10" name="pole tekstowe 9">
            <a:extLst>
              <a:ext uri="{FF2B5EF4-FFF2-40B4-BE49-F238E27FC236}">
                <a16:creationId xmlns:a16="http://schemas.microsoft.com/office/drawing/2014/main" id="{2F359C3F-C198-43AE-BD46-7ED0935FB9B3}"/>
              </a:ext>
            </a:extLst>
          </p:cNvPr>
          <p:cNvSpPr txBox="1"/>
          <p:nvPr/>
        </p:nvSpPr>
        <p:spPr>
          <a:xfrm>
            <a:off x="380997" y="1166254"/>
            <a:ext cx="8661400" cy="800219"/>
          </a:xfrm>
          <a:prstGeom prst="rect">
            <a:avLst/>
          </a:prstGeom>
          <a:noFill/>
        </p:spPr>
        <p:txBody>
          <a:bodyPr wrap="square">
            <a:spAutoFit/>
          </a:bodyPr>
          <a:lstStyle/>
          <a:p>
            <a:pPr algn="ctr" defTabSz="1219170" eaLnBrk="0" fontAlgn="base" hangingPunct="0">
              <a:spcBef>
                <a:spcPct val="0"/>
              </a:spcBef>
              <a:spcAft>
                <a:spcPct val="0"/>
              </a:spcAft>
              <a:buNone/>
            </a:pPr>
            <a:r>
              <a:rPr lang="pl-PL" sz="2400" b="1" dirty="0">
                <a:solidFill>
                  <a:schemeClr val="bg1"/>
                </a:solidFill>
              </a:rPr>
              <a:t>ERASMUS+ PROJECT RESULTS 2024–2026</a:t>
            </a:r>
          </a:p>
          <a:p>
            <a:pPr algn="ctr" defTabSz="1219170" eaLnBrk="0" fontAlgn="base" hangingPunct="0">
              <a:spcBef>
                <a:spcPct val="0"/>
              </a:spcBef>
              <a:spcAft>
                <a:spcPct val="0"/>
              </a:spcAft>
              <a:buNone/>
            </a:pPr>
            <a:endParaRPr lang="pl-PL" altLang="pl-PL" sz="2200" b="1" dirty="0">
              <a:solidFill>
                <a:schemeClr val="bg1"/>
              </a:solidFill>
              <a:latin typeface="Times New Roman" panose="02020603050405020304" pitchFamily="18" charset="0"/>
              <a:cs typeface="Times New Roman" panose="02020603050405020304" pitchFamily="18" charset="0"/>
            </a:endParaRPr>
          </a:p>
        </p:txBody>
      </p:sp>
      <p:sp>
        <p:nvSpPr>
          <p:cNvPr id="3" name="pole tekstowe 2">
            <a:extLst>
              <a:ext uri="{FF2B5EF4-FFF2-40B4-BE49-F238E27FC236}">
                <a16:creationId xmlns:a16="http://schemas.microsoft.com/office/drawing/2014/main" id="{7A4FC3C4-4149-4A67-BBA9-ED18B71C4E22}"/>
              </a:ext>
            </a:extLst>
          </p:cNvPr>
          <p:cNvSpPr txBox="1"/>
          <p:nvPr/>
        </p:nvSpPr>
        <p:spPr>
          <a:xfrm>
            <a:off x="1680997" y="4206538"/>
            <a:ext cx="6743765" cy="461665"/>
          </a:xfrm>
          <a:prstGeom prst="rect">
            <a:avLst/>
          </a:prstGeom>
          <a:noFill/>
        </p:spPr>
        <p:txBody>
          <a:bodyPr wrap="square" rtlCol="0">
            <a:spAutoFit/>
          </a:bodyPr>
          <a:lstStyle/>
          <a:p>
            <a:r>
              <a:rPr lang="pl-PL" sz="2400" b="1" i="0" dirty="0">
                <a:solidFill>
                  <a:schemeClr val="bg1"/>
                </a:solidFill>
                <a:effectLst/>
              </a:rPr>
              <a:t>Project </a:t>
            </a:r>
            <a:r>
              <a:rPr lang="pl-PL" sz="2400" b="1" i="0" dirty="0" err="1">
                <a:solidFill>
                  <a:schemeClr val="bg1"/>
                </a:solidFill>
                <a:effectLst/>
              </a:rPr>
              <a:t>code</a:t>
            </a:r>
            <a:r>
              <a:rPr lang="pl-PL" sz="2400" b="1" dirty="0">
                <a:solidFill>
                  <a:schemeClr val="bg1"/>
                </a:solidFill>
                <a:cs typeface="Times New Roman" panose="02020603050405020304" pitchFamily="18" charset="0"/>
              </a:rPr>
              <a:t>: </a:t>
            </a:r>
            <a:r>
              <a:rPr lang="pl-PL" sz="2400" b="0" i="0" dirty="0">
                <a:solidFill>
                  <a:schemeClr val="bg1"/>
                </a:solidFill>
                <a:effectLst/>
              </a:rPr>
              <a:t>2024-1-PL01-KA131-HED-000207428</a:t>
            </a:r>
            <a:endParaRPr lang="pl-PL" sz="2400" b="1" dirty="0">
              <a:solidFill>
                <a:schemeClr val="bg1"/>
              </a:solidFill>
              <a:cs typeface="Times New Roman" panose="02020603050405020304" pitchFamily="18" charset="0"/>
            </a:endParaRPr>
          </a:p>
        </p:txBody>
      </p:sp>
      <p:pic>
        <p:nvPicPr>
          <p:cNvPr id="4" name="Obraz 3">
            <a:extLst>
              <a:ext uri="{FF2B5EF4-FFF2-40B4-BE49-F238E27FC236}">
                <a16:creationId xmlns:a16="http://schemas.microsoft.com/office/drawing/2014/main" id="{A0670DF0-D907-42DE-8D39-991DF6F6B3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79429" y="5792491"/>
            <a:ext cx="1012571" cy="1065509"/>
          </a:xfrm>
          <a:prstGeom prst="rect">
            <a:avLst/>
          </a:prstGeom>
        </p:spPr>
      </p:pic>
      <p:pic>
        <p:nvPicPr>
          <p:cNvPr id="7" name="Obraz 6">
            <a:extLst>
              <a:ext uri="{FF2B5EF4-FFF2-40B4-BE49-F238E27FC236}">
                <a16:creationId xmlns:a16="http://schemas.microsoft.com/office/drawing/2014/main" id="{CF27AA1C-71A3-4783-B83B-EEDBDADAF8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883" y="5723382"/>
            <a:ext cx="1012571" cy="103135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901699" y="5698067"/>
            <a:ext cx="9901766" cy="246221"/>
          </a:xfrm>
          <a:prstGeom prst="rect">
            <a:avLst/>
          </a:prstGeom>
          <a:noFill/>
        </p:spPr>
        <p:txBody>
          <a:bodyPr wrap="square" rtlCol="0">
            <a:spAutoFit/>
          </a:bodyPr>
          <a:lstStyle/>
          <a:p>
            <a:endParaRPr lang="pl-PL" sz="1000" b="1" dirty="0">
              <a:latin typeface="Arial" panose="020B0604020202020204" pitchFamily="34" charset="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53608" y="174798"/>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sp>
        <p:nvSpPr>
          <p:cNvPr id="2" name="pole tekstowe 1">
            <a:extLst>
              <a:ext uri="{FF2B5EF4-FFF2-40B4-BE49-F238E27FC236}">
                <a16:creationId xmlns:a16="http://schemas.microsoft.com/office/drawing/2014/main" id="{0B670B02-EFFE-4401-AF10-B97D62889CA2}"/>
              </a:ext>
            </a:extLst>
          </p:cNvPr>
          <p:cNvSpPr txBox="1"/>
          <p:nvPr/>
        </p:nvSpPr>
        <p:spPr>
          <a:xfrm>
            <a:off x="2260599" y="1905000"/>
            <a:ext cx="7636930" cy="369332"/>
          </a:xfrm>
          <a:prstGeom prst="rect">
            <a:avLst/>
          </a:prstGeom>
          <a:noFill/>
        </p:spPr>
        <p:txBody>
          <a:bodyPr wrap="square" rtlCol="0">
            <a:spAutoFit/>
          </a:bodyPr>
          <a:lstStyle/>
          <a:p>
            <a:endParaRPr lang="pl-PL" dirty="0"/>
          </a:p>
        </p:txBody>
      </p:sp>
      <p:sp>
        <p:nvSpPr>
          <p:cNvPr id="3" name="pole tekstowe 2">
            <a:extLst>
              <a:ext uri="{FF2B5EF4-FFF2-40B4-BE49-F238E27FC236}">
                <a16:creationId xmlns:a16="http://schemas.microsoft.com/office/drawing/2014/main" id="{25E23AB8-E653-4769-A0EE-FB67D178BE6F}"/>
              </a:ext>
            </a:extLst>
          </p:cNvPr>
          <p:cNvSpPr txBox="1"/>
          <p:nvPr/>
        </p:nvSpPr>
        <p:spPr>
          <a:xfrm>
            <a:off x="710140" y="1406654"/>
            <a:ext cx="10071100" cy="430887"/>
          </a:xfrm>
          <a:prstGeom prst="rect">
            <a:avLst/>
          </a:prstGeom>
          <a:noFill/>
        </p:spPr>
        <p:txBody>
          <a:bodyPr wrap="square" rtlCol="0">
            <a:spAutoFit/>
          </a:bodyPr>
          <a:lstStyle/>
          <a:p>
            <a:pPr algn="just"/>
            <a:endParaRPr lang="pl-PL" sz="1100" dirty="0">
              <a:latin typeface="Arial" panose="020B0604020202020204" pitchFamily="34" charset="0"/>
              <a:cs typeface="Arial" panose="020B0604020202020204" pitchFamily="34" charset="0"/>
            </a:endParaRPr>
          </a:p>
          <a:p>
            <a:endParaRPr lang="pl-PL" sz="1100" dirty="0">
              <a:latin typeface="Arial" panose="020B0604020202020204" pitchFamily="34" charset="0"/>
              <a:cs typeface="Arial" panose="020B0604020202020204" pitchFamily="34" charset="0"/>
            </a:endParaRPr>
          </a:p>
        </p:txBody>
      </p:sp>
      <p:sp>
        <p:nvSpPr>
          <p:cNvPr id="6" name="pole tekstowe 5">
            <a:extLst>
              <a:ext uri="{FF2B5EF4-FFF2-40B4-BE49-F238E27FC236}">
                <a16:creationId xmlns:a16="http://schemas.microsoft.com/office/drawing/2014/main" id="{BF50034D-AF0A-4B08-B3CA-D870E225C74B}"/>
              </a:ext>
            </a:extLst>
          </p:cNvPr>
          <p:cNvSpPr txBox="1"/>
          <p:nvPr/>
        </p:nvSpPr>
        <p:spPr>
          <a:xfrm>
            <a:off x="607329" y="1103354"/>
            <a:ext cx="10490505" cy="5463034"/>
          </a:xfrm>
          <a:prstGeom prst="rect">
            <a:avLst/>
          </a:prstGeom>
          <a:noFill/>
        </p:spPr>
        <p:txBody>
          <a:bodyPr wrap="square" rtlCol="0">
            <a:spAutoFit/>
          </a:bodyPr>
          <a:lstStyle/>
          <a:p>
            <a:pPr algn="just"/>
            <a:r>
              <a:rPr lang="en-US" sz="1200" dirty="0"/>
              <a:t>In 202</a:t>
            </a:r>
            <a:r>
              <a:rPr lang="pl-PL" sz="1200" dirty="0"/>
              <a:t>4</a:t>
            </a:r>
            <a:r>
              <a:rPr lang="en-US" sz="1200" dirty="0"/>
              <a:t>–202</a:t>
            </a:r>
            <a:r>
              <a:rPr lang="pl-PL" sz="1200" dirty="0"/>
              <a:t>6</a:t>
            </a:r>
            <a:r>
              <a:rPr lang="en-US" sz="1200" dirty="0"/>
              <a:t>,</a:t>
            </a:r>
            <a:r>
              <a:rPr lang="pl-PL" sz="1200" dirty="0"/>
              <a:t> Koszalin University of Technology </a:t>
            </a:r>
            <a:r>
              <a:rPr lang="en-US" sz="1200" dirty="0"/>
              <a:t>implemented a 26-month Erasmus+ project</a:t>
            </a:r>
            <a:r>
              <a:rPr lang="pl-PL" sz="1200" dirty="0"/>
              <a:t> </a:t>
            </a:r>
            <a:r>
              <a:rPr lang="en-US" sz="1200" dirty="0"/>
              <a:t>No.</a:t>
            </a:r>
            <a:r>
              <a:rPr lang="pl-PL" sz="1200" dirty="0"/>
              <a:t> </a:t>
            </a:r>
            <a:r>
              <a:rPr lang="pl-PL" sz="1200" b="0" i="0" dirty="0">
                <a:solidFill>
                  <a:srgbClr val="303030"/>
                </a:solidFill>
                <a:effectLst/>
              </a:rPr>
              <a:t>2024-1-PL01-KA131-HED-000207428</a:t>
            </a:r>
            <a:r>
              <a:rPr lang="en-US" sz="1200" dirty="0"/>
              <a:t>,</a:t>
            </a:r>
            <a:r>
              <a:rPr lang="pl-PL" sz="1200" dirty="0"/>
              <a:t> </a:t>
            </a:r>
            <a:r>
              <a:rPr lang="en-US" sz="1200" dirty="0"/>
              <a:t>Action Type: Mobility of higher education students and Staff</a:t>
            </a:r>
            <a:r>
              <a:rPr lang="pl-PL" sz="1200" dirty="0"/>
              <a:t>.</a:t>
            </a:r>
          </a:p>
          <a:p>
            <a:pPr algn="just"/>
            <a:r>
              <a:rPr lang="en-US" sz="1200" dirty="0"/>
              <a:t>A total of 55 mobilities were carried out under the Erasmus+ project: 18 student mobilities for studies, 3 student mobilities for traineeships, 11 teaching staff mobilities for teaching assignments, and 23 staff mobilities for training purposes.</a:t>
            </a:r>
            <a:r>
              <a:rPr lang="pl-PL" sz="1200" dirty="0"/>
              <a:t> </a:t>
            </a:r>
            <a:r>
              <a:rPr lang="en-US" sz="1200" dirty="0"/>
              <a:t>The project was implemented in line with the principles of the ECHE Charter, the University’s strategy, and the rules set out in inter-institutional agreements signed with partner institutions.</a:t>
            </a:r>
            <a:endParaRPr lang="pl-PL" sz="1200" dirty="0"/>
          </a:p>
          <a:p>
            <a:pPr algn="just"/>
            <a:endParaRPr lang="pl-PL" sz="1200" dirty="0"/>
          </a:p>
          <a:p>
            <a:pPr algn="just"/>
            <a:r>
              <a:rPr lang="en-US" sz="1200" dirty="0"/>
              <a:t>The Erasmus+ project helped participants develop both professionally and personally. They improved their language, professional, social, and cultural skills. During international mobilities, they learned new ways of working and discovered solutions used in other countries. This increased their motivation to learn and develop further.</a:t>
            </a:r>
          </a:p>
          <a:p>
            <a:pPr algn="just"/>
            <a:r>
              <a:rPr lang="en-US" sz="1200" dirty="0"/>
              <a:t>The project also helped create strong international partnerships that can be used in future projects. Participants improved important soft skills, such as teamwork, creativity, flexibility, openness to other cultures, and communication in an international environment.</a:t>
            </a:r>
          </a:p>
          <a:p>
            <a:pPr algn="just"/>
            <a:r>
              <a:rPr lang="en-US" sz="1200" dirty="0"/>
              <a:t>Another important result was promoting European educational mobility in the local community and making the Erasmus+ </a:t>
            </a:r>
            <a:r>
              <a:rPr lang="en-US" sz="1200" dirty="0" err="1"/>
              <a:t>programme</a:t>
            </a:r>
            <a:r>
              <a:rPr lang="en-US" sz="1200" dirty="0"/>
              <a:t> more visible in the region.</a:t>
            </a:r>
          </a:p>
          <a:p>
            <a:pPr algn="just"/>
            <a:endParaRPr lang="pl-PL" sz="1200" dirty="0">
              <a:highlight>
                <a:srgbClr val="FFFF00"/>
              </a:highlight>
            </a:endParaRPr>
          </a:p>
          <a:p>
            <a:pPr algn="just"/>
            <a:r>
              <a:rPr lang="en-US" sz="1200" dirty="0"/>
              <a:t>Student mobilities for studies and traineeships supported students’ academic, personal, and professional development. Students gained practical experience in an international environment and made valuable contacts. This helped them become more prepared to work in international teams and improved their chances on the job market.</a:t>
            </a:r>
          </a:p>
          <a:p>
            <a:pPr algn="just"/>
            <a:r>
              <a:rPr lang="en-US" sz="1200" dirty="0"/>
              <a:t>Staff mobilities for teaching and training supported professional development and helped improve the quality of education.</a:t>
            </a:r>
            <a:r>
              <a:rPr lang="pl-PL" sz="1200" dirty="0"/>
              <a:t> </a:t>
            </a:r>
            <a:r>
              <a:rPr lang="en-US" sz="1200" dirty="0"/>
              <a:t>Staff members learned new tools and working methods, shared knowledge, and created professional contacts. These experiences helped develop their skills and strengthened the institution’s position in European education</a:t>
            </a:r>
          </a:p>
          <a:p>
            <a:pPr algn="just"/>
            <a:endParaRPr lang="en-US" sz="1200" dirty="0">
              <a:highlight>
                <a:srgbClr val="FFFF00"/>
              </a:highlight>
            </a:endParaRPr>
          </a:p>
          <a:p>
            <a:pPr algn="just"/>
            <a:r>
              <a:rPr lang="en-US" sz="1200" dirty="0"/>
              <a:t>According to the evaluation surveys, 100% of students and 100% of staff confirmed that they</a:t>
            </a:r>
            <a:r>
              <a:rPr lang="pl-PL" sz="1200" dirty="0"/>
              <a:t> </a:t>
            </a:r>
            <a:r>
              <a:rPr lang="pl-PL" sz="1200" dirty="0" err="1"/>
              <a:t>have</a:t>
            </a:r>
            <a:r>
              <a:rPr lang="en-US" sz="1200" dirty="0"/>
              <a:t> benefited from participating in</a:t>
            </a:r>
            <a:r>
              <a:rPr lang="pl-PL" sz="1200" dirty="0"/>
              <a:t> the</a:t>
            </a:r>
            <a:r>
              <a:rPr lang="en-US" sz="1200" dirty="0"/>
              <a:t> Erasmus+ mobilities.</a:t>
            </a:r>
          </a:p>
          <a:p>
            <a:pPr algn="just"/>
            <a:r>
              <a:rPr lang="en-US" sz="1200" dirty="0"/>
              <a:t>The survey feedback also shows a 100% satisfaction rate among both outgoing and incoming participants, including students and staff. All participants reported that they were satisfied with their Erasmus+ mobility experience.</a:t>
            </a:r>
            <a:endParaRPr lang="en-US" sz="1300" dirty="0"/>
          </a:p>
          <a:p>
            <a:pPr algn="just"/>
            <a:endParaRPr lang="pl-PL" sz="1300" dirty="0"/>
          </a:p>
          <a:p>
            <a:pPr algn="just"/>
            <a:r>
              <a:rPr lang="en-US" sz="1200" dirty="0"/>
              <a:t>The mobilities carried out within Erasmus+ were also part of the wider </a:t>
            </a:r>
            <a:r>
              <a:rPr lang="en-US" sz="1200" dirty="0" err="1"/>
              <a:t>internationalisation</a:t>
            </a:r>
            <a:r>
              <a:rPr lang="en-US" sz="1200" dirty="0"/>
              <a:t> strategy of</a:t>
            </a:r>
            <a:r>
              <a:rPr lang="pl-PL" sz="1200" dirty="0"/>
              <a:t> Koszalin University of Technology</a:t>
            </a:r>
            <a:r>
              <a:rPr lang="en-US" sz="1200" dirty="0"/>
              <a:t> and were linked to the EU4Dual Alliance</a:t>
            </a:r>
            <a:r>
              <a:rPr lang="pl-PL" sz="1200" dirty="0"/>
              <a:t> - </a:t>
            </a:r>
            <a:r>
              <a:rPr lang="en-US" sz="1200" dirty="0"/>
              <a:t>a network of nine European universities focused on dual and practice-oriented education, of which we are a member. Thanks to this</a:t>
            </a:r>
            <a:r>
              <a:rPr lang="pl-PL" sz="1200" dirty="0"/>
              <a:t> </a:t>
            </a:r>
            <a:r>
              <a:rPr lang="en-US" sz="1200" dirty="0"/>
              <a:t>cooperation, students gained access to a modern model of education combining theory with practice and to a network of prestigious partner universities across Europe.</a:t>
            </a:r>
          </a:p>
          <a:p>
            <a:pPr algn="just"/>
            <a:r>
              <a:rPr lang="en-US" sz="1200" dirty="0"/>
              <a:t>The Erasmus+ </a:t>
            </a:r>
            <a:r>
              <a:rPr lang="en-US" sz="1200" dirty="0" err="1"/>
              <a:t>Programme</a:t>
            </a:r>
            <a:r>
              <a:rPr lang="en-US" sz="1200" dirty="0"/>
              <a:t> supports the development of the University by enriching its educational offer and participation in new international projects. The project had a significant impact on mobility participants, the beneficiary institution, and partner </a:t>
            </a:r>
            <a:r>
              <a:rPr lang="en-US" sz="1200" dirty="0" err="1"/>
              <a:t>organisations</a:t>
            </a:r>
            <a:r>
              <a:rPr lang="en-US" sz="1200" dirty="0"/>
              <a:t> involved in its implementation.</a:t>
            </a:r>
          </a:p>
        </p:txBody>
      </p:sp>
      <p:pic>
        <p:nvPicPr>
          <p:cNvPr id="16" name="Obraz 15">
            <a:extLst>
              <a:ext uri="{FF2B5EF4-FFF2-40B4-BE49-F238E27FC236}">
                <a16:creationId xmlns:a16="http://schemas.microsoft.com/office/drawing/2014/main" id="{E6177D17-0E68-4D13-8E58-19E35954E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8" name="Obraz 17">
            <a:extLst>
              <a:ext uri="{FF2B5EF4-FFF2-40B4-BE49-F238E27FC236}">
                <a16:creationId xmlns:a16="http://schemas.microsoft.com/office/drawing/2014/main" id="{31E62200-E2A3-457B-9323-8C1F6EFC61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extLst>
      <p:ext uri="{BB962C8B-B14F-4D97-AF65-F5344CB8AC3E}">
        <p14:creationId xmlns:p14="http://schemas.microsoft.com/office/powerpoint/2010/main" val="27818979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722663" y="5921513"/>
            <a:ext cx="10415237" cy="276999"/>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90651" y="209034"/>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BF3205B6-114F-42CD-B151-81DE36CFD915}"/>
              </a:ext>
            </a:extLst>
          </p:cNvPr>
          <p:cNvGraphicFramePr>
            <a:graphicFrameLocks noGrp="1"/>
          </p:cNvGraphicFramePr>
          <p:nvPr>
            <p:extLst>
              <p:ext uri="{D42A27DB-BD31-4B8C-83A1-F6EECF244321}">
                <p14:modId xmlns:p14="http://schemas.microsoft.com/office/powerpoint/2010/main" val="2135193487"/>
              </p:ext>
            </p:extLst>
          </p:nvPr>
        </p:nvGraphicFramePr>
        <p:xfrm>
          <a:off x="1186213" y="1084592"/>
          <a:ext cx="9292526" cy="4304869"/>
        </p:xfrm>
        <a:graphic>
          <a:graphicData uri="http://schemas.openxmlformats.org/drawingml/2006/table">
            <a:tbl>
              <a:tblPr>
                <a:tableStyleId>{BC89EF96-8CEA-46FF-86C4-4CE0E7609802}</a:tableStyleId>
              </a:tblPr>
              <a:tblGrid>
                <a:gridCol w="4646263">
                  <a:extLst>
                    <a:ext uri="{9D8B030D-6E8A-4147-A177-3AD203B41FA5}">
                      <a16:colId xmlns:a16="http://schemas.microsoft.com/office/drawing/2014/main" val="3030385020"/>
                    </a:ext>
                  </a:extLst>
                </a:gridCol>
                <a:gridCol w="4646263">
                  <a:extLst>
                    <a:ext uri="{9D8B030D-6E8A-4147-A177-3AD203B41FA5}">
                      <a16:colId xmlns:a16="http://schemas.microsoft.com/office/drawing/2014/main" val="1796442687"/>
                    </a:ext>
                  </a:extLst>
                </a:gridCol>
              </a:tblGrid>
              <a:tr h="531612">
                <a:tc gridSpan="2">
                  <a:txBody>
                    <a:bodyPr/>
                    <a:lstStyle/>
                    <a:p>
                      <a:pPr marL="0" marR="0" lvl="0" indent="0" algn="ctr" defTabSz="1219170" rtl="0" eaLnBrk="1" fontAlgn="ctr" latinLnBrk="0" hangingPunct="1">
                        <a:lnSpc>
                          <a:spcPct val="100000"/>
                        </a:lnSpc>
                        <a:spcBef>
                          <a:spcPts val="0"/>
                        </a:spcBef>
                        <a:spcAft>
                          <a:spcPts val="0"/>
                        </a:spcAft>
                        <a:buClrTx/>
                        <a:buSzTx/>
                        <a:buFontTx/>
                        <a:buNone/>
                        <a:tabLst/>
                        <a:defRPr/>
                      </a:pPr>
                      <a:r>
                        <a:rPr lang="en-US" sz="1200" b="1" dirty="0">
                          <a:solidFill>
                            <a:schemeClr val="tx1"/>
                          </a:solidFill>
                        </a:rPr>
                        <a:t>Overall satisfaction of outgoing and incoming participants</a:t>
                      </a:r>
                      <a:endParaRPr lang="pl-PL" sz="1200" b="1" dirty="0">
                        <a:solidFill>
                          <a:schemeClr val="tx1"/>
                        </a:solidFill>
                      </a:endParaRPr>
                    </a:p>
                    <a:p>
                      <a:pPr fontAlgn="ctr"/>
                      <a:endParaRPr lang="en-US" sz="1200" dirty="0">
                        <a:effectLst/>
                        <a:latin typeface="+mn-lt"/>
                      </a:endParaRPr>
                    </a:p>
                  </a:txBody>
                  <a:tcPr marL="55384" marR="58153" marT="58153" marB="58153" anchor="ctr"/>
                </a:tc>
                <a:tc hMerge="1">
                  <a:txBody>
                    <a:bodyPr/>
                    <a:lstStyle/>
                    <a:p>
                      <a:pPr fontAlgn="ctr"/>
                      <a:endParaRPr lang="pl-PL" sz="1400" dirty="0">
                        <a:effectLst/>
                      </a:endParaRPr>
                    </a:p>
                  </a:txBody>
                  <a:tcPr marL="55384" marR="58153" marT="58153" marB="58153"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2265810550"/>
                  </a:ext>
                </a:extLst>
              </a:tr>
              <a:tr h="755867">
                <a:tc>
                  <a:txBody>
                    <a:bodyPr/>
                    <a:lstStyle/>
                    <a:p>
                      <a:pPr fontAlgn="ctr"/>
                      <a:r>
                        <a:rPr lang="en-US" sz="1200" dirty="0">
                          <a:effectLst/>
                        </a:rPr>
                        <a:t>Outgoing student mobility for studies: Share of participants who are satisfied with their Erasmus+ mobility experience</a:t>
                      </a:r>
                      <a:endParaRPr lang="en-US" sz="1200" dirty="0">
                        <a:effectLst/>
                        <a:latin typeface="+mn-lt"/>
                      </a:endParaRPr>
                    </a:p>
                  </a:txBody>
                  <a:tcPr marL="55384" marR="58153" marT="58153" marB="58153" anchor="ctr"/>
                </a:tc>
                <a:tc>
                  <a:txBody>
                    <a:bodyPr/>
                    <a:lstStyle/>
                    <a:p>
                      <a:pPr fontAlgn="ctr"/>
                      <a:r>
                        <a:rPr lang="pl-PL" sz="1200" dirty="0">
                          <a:effectLst/>
                        </a:rPr>
                        <a:t>100 % of 18 </a:t>
                      </a:r>
                      <a:r>
                        <a:rPr lang="pl-PL" sz="1200" dirty="0" err="1">
                          <a:effectLst/>
                        </a:rPr>
                        <a:t>respondents</a:t>
                      </a:r>
                      <a:r>
                        <a:rPr lang="pl-PL" sz="1200" dirty="0">
                          <a:effectLst/>
                        </a:rPr>
                        <a:t>.</a:t>
                      </a:r>
                      <a:endParaRPr lang="pl-PL" sz="1200" dirty="0">
                        <a:effectLst/>
                        <a:latin typeface="+mn-lt"/>
                      </a:endParaRPr>
                    </a:p>
                  </a:txBody>
                  <a:tcPr marL="55384" marR="58153" marT="58153" marB="58153" anchor="ctr"/>
                </a:tc>
                <a:extLst>
                  <a:ext uri="{0D108BD9-81ED-4DB2-BD59-A6C34878D82A}">
                    <a16:rowId xmlns:a16="http://schemas.microsoft.com/office/drawing/2014/main" val="2525787374"/>
                  </a:ext>
                </a:extLst>
              </a:tr>
              <a:tr h="872155">
                <a:tc>
                  <a:txBody>
                    <a:bodyPr/>
                    <a:lstStyle/>
                    <a:p>
                      <a:pPr fontAlgn="ctr"/>
                      <a:r>
                        <a:rPr lang="en-US" sz="1200" dirty="0">
                          <a:effectLst/>
                        </a:rPr>
                        <a:t>Outgoing student mobility for traineeships: Share of participants who are satisfied with their Erasmus+ mobility experience</a:t>
                      </a:r>
                      <a:endParaRPr lang="en-US" sz="1200" dirty="0">
                        <a:effectLst/>
                        <a:latin typeface="+mn-lt"/>
                      </a:endParaRPr>
                    </a:p>
                  </a:txBody>
                  <a:tcPr marL="55384" marR="58153" marT="58153" marB="58153"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endParaRPr>
                    </a:p>
                  </a:txBody>
                  <a:tcPr marL="55384" marR="58153" marT="58153" marB="58153" anchor="ctr"/>
                </a:tc>
                <a:extLst>
                  <a:ext uri="{0D108BD9-81ED-4DB2-BD59-A6C34878D82A}">
                    <a16:rowId xmlns:a16="http://schemas.microsoft.com/office/drawing/2014/main" val="4102352760"/>
                  </a:ext>
                </a:extLst>
              </a:tr>
              <a:tr h="678342">
                <a:tc>
                  <a:txBody>
                    <a:bodyPr/>
                    <a:lstStyle/>
                    <a:p>
                      <a:pPr fontAlgn="ctr"/>
                      <a:r>
                        <a:rPr lang="en-US" sz="1200" dirty="0">
                          <a:effectLst/>
                        </a:rPr>
                        <a:t>Outgoing staff mobility: Share of participants who are satisfied with their Erasmus+ mobility experience</a:t>
                      </a:r>
                      <a:endParaRPr lang="en-US" sz="1200" dirty="0">
                        <a:effectLst/>
                        <a:latin typeface="+mn-lt"/>
                      </a:endParaRPr>
                    </a:p>
                  </a:txBody>
                  <a:tcPr marL="55384" marR="58153" marT="58153" marB="58153" anchor="ctr"/>
                </a:tc>
                <a:tc>
                  <a:txBody>
                    <a:bodyPr/>
                    <a:lstStyle/>
                    <a:p>
                      <a:pPr fontAlgn="ctr"/>
                      <a:r>
                        <a:rPr lang="pl-PL" sz="1200" dirty="0">
                          <a:effectLst/>
                        </a:rPr>
                        <a:t>100 % of 34 </a:t>
                      </a:r>
                      <a:r>
                        <a:rPr lang="pl-PL" sz="1200" dirty="0" err="1">
                          <a:effectLst/>
                        </a:rPr>
                        <a:t>respondents</a:t>
                      </a:r>
                      <a:r>
                        <a:rPr lang="pl-PL" sz="1200" dirty="0">
                          <a:effectLst/>
                        </a:rPr>
                        <a:t>.</a:t>
                      </a:r>
                      <a:endParaRPr lang="pl-PL" sz="1200" dirty="0">
                        <a:effectLst/>
                        <a:latin typeface="+mn-lt"/>
                      </a:endParaRPr>
                    </a:p>
                  </a:txBody>
                  <a:tcPr marL="55384" marR="58153" marT="58153" marB="58153" anchor="ctr"/>
                </a:tc>
                <a:extLst>
                  <a:ext uri="{0D108BD9-81ED-4DB2-BD59-A6C34878D82A}">
                    <a16:rowId xmlns:a16="http://schemas.microsoft.com/office/drawing/2014/main" val="2719938364"/>
                  </a:ext>
                </a:extLst>
              </a:tr>
              <a:tr h="668652">
                <a:tc>
                  <a:txBody>
                    <a:bodyPr/>
                    <a:lstStyle/>
                    <a:p>
                      <a:pPr fontAlgn="ctr"/>
                      <a:r>
                        <a:rPr lang="en-US" sz="1200" dirty="0">
                          <a:effectLst/>
                        </a:rPr>
                        <a:t>Incoming student mobility for studies: Share of participants who are satisfied with their Erasmus+ mobility experience</a:t>
                      </a:r>
                      <a:endParaRPr lang="en-US" sz="1200" dirty="0">
                        <a:effectLst/>
                        <a:latin typeface="+mn-lt"/>
                      </a:endParaRPr>
                    </a:p>
                  </a:txBody>
                  <a:tcPr marL="55384" marR="58153" marT="58153" marB="58153" anchor="ctr"/>
                </a:tc>
                <a:tc>
                  <a:txBody>
                    <a:bodyPr/>
                    <a:lstStyle/>
                    <a:p>
                      <a:pPr fontAlgn="ctr"/>
                      <a:r>
                        <a:rPr lang="pl-PL" sz="1200" dirty="0">
                          <a:effectLst/>
                        </a:rPr>
                        <a:t>100 % of 22 </a:t>
                      </a:r>
                      <a:r>
                        <a:rPr lang="pl-PL" sz="1200" dirty="0" err="1">
                          <a:effectLst/>
                        </a:rPr>
                        <a:t>respondents</a:t>
                      </a:r>
                      <a:r>
                        <a:rPr lang="pl-PL" sz="1200" dirty="0">
                          <a:effectLst/>
                        </a:rPr>
                        <a:t>.</a:t>
                      </a:r>
                      <a:endParaRPr lang="pl-PL" sz="1200" dirty="0">
                        <a:effectLst/>
                        <a:latin typeface="+mn-lt"/>
                      </a:endParaRPr>
                    </a:p>
                  </a:txBody>
                  <a:tcPr marL="55384" marR="58153" marT="58153" marB="58153" anchor="ctr"/>
                </a:tc>
                <a:extLst>
                  <a:ext uri="{0D108BD9-81ED-4DB2-BD59-A6C34878D82A}">
                    <a16:rowId xmlns:a16="http://schemas.microsoft.com/office/drawing/2014/main" val="80989153"/>
                  </a:ext>
                </a:extLst>
              </a:tr>
              <a:tr h="798241">
                <a:tc>
                  <a:txBody>
                    <a:bodyPr/>
                    <a:lstStyle/>
                    <a:p>
                      <a:pPr fontAlgn="ctr"/>
                      <a:r>
                        <a:rPr lang="en-US" sz="1200" dirty="0">
                          <a:effectLst/>
                        </a:rPr>
                        <a:t>Incoming staff mobility: Share of participants who are satisfied with their Erasmus+ mobility experience</a:t>
                      </a:r>
                      <a:endParaRPr lang="en-US" sz="1200" dirty="0">
                        <a:effectLst/>
                        <a:latin typeface="+mn-lt"/>
                      </a:endParaRPr>
                    </a:p>
                  </a:txBody>
                  <a:tcPr marL="55384" marR="58153" marT="58153" marB="58153" anchor="ctr"/>
                </a:tc>
                <a:tc>
                  <a:txBody>
                    <a:bodyPr/>
                    <a:lstStyle/>
                    <a:p>
                      <a:pPr fontAlgn="ctr"/>
                      <a:r>
                        <a:rPr lang="pl-PL" sz="1200" dirty="0">
                          <a:effectLst/>
                        </a:rPr>
                        <a:t>100 % of 5 </a:t>
                      </a:r>
                      <a:r>
                        <a:rPr lang="pl-PL" sz="1200" dirty="0" err="1">
                          <a:effectLst/>
                        </a:rPr>
                        <a:t>respondents</a:t>
                      </a:r>
                      <a:r>
                        <a:rPr lang="pl-PL" sz="1200" dirty="0">
                          <a:effectLst/>
                        </a:rPr>
                        <a:t>.</a:t>
                      </a:r>
                      <a:endParaRPr lang="pl-PL" sz="1200" dirty="0">
                        <a:effectLst/>
                        <a:latin typeface="+mn-lt"/>
                      </a:endParaRPr>
                    </a:p>
                  </a:txBody>
                  <a:tcPr marL="55384" marR="58153" marT="58153" marB="58153" anchor="ctr"/>
                </a:tc>
                <a:extLst>
                  <a:ext uri="{0D108BD9-81ED-4DB2-BD59-A6C34878D82A}">
                    <a16:rowId xmlns:a16="http://schemas.microsoft.com/office/drawing/2014/main" val="867842394"/>
                  </a:ext>
                </a:extLst>
              </a:tr>
            </a:tbl>
          </a:graphicData>
        </a:graphic>
      </p:graphicFrame>
      <p:pic>
        <p:nvPicPr>
          <p:cNvPr id="14" name="Obraz 13">
            <a:extLst>
              <a:ext uri="{FF2B5EF4-FFF2-40B4-BE49-F238E27FC236}">
                <a16:creationId xmlns:a16="http://schemas.microsoft.com/office/drawing/2014/main" id="{602E0416-74CA-4218-A959-5C05665D8CD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6" name="Obraz 15">
            <a:extLst>
              <a:ext uri="{FF2B5EF4-FFF2-40B4-BE49-F238E27FC236}">
                <a16:creationId xmlns:a16="http://schemas.microsoft.com/office/drawing/2014/main" id="{78751FD8-72CC-47E1-A5C0-079C0272E29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791220" y="6026059"/>
            <a:ext cx="10388602" cy="276999"/>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90651" y="209034"/>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Tabela 5">
            <a:extLst>
              <a:ext uri="{FF2B5EF4-FFF2-40B4-BE49-F238E27FC236}">
                <a16:creationId xmlns:a16="http://schemas.microsoft.com/office/drawing/2014/main" id="{485D1ED8-6B56-4F33-9B0A-4FB65B1F1AF2}"/>
              </a:ext>
            </a:extLst>
          </p:cNvPr>
          <p:cNvGraphicFramePr>
            <a:graphicFrameLocks noGrp="1"/>
          </p:cNvGraphicFramePr>
          <p:nvPr>
            <p:extLst>
              <p:ext uri="{D42A27DB-BD31-4B8C-83A1-F6EECF244321}">
                <p14:modId xmlns:p14="http://schemas.microsoft.com/office/powerpoint/2010/main" val="2545697256"/>
              </p:ext>
            </p:extLst>
          </p:nvPr>
        </p:nvGraphicFramePr>
        <p:xfrm>
          <a:off x="1180687" y="1797604"/>
          <a:ext cx="8802156" cy="3048644"/>
        </p:xfrm>
        <a:graphic>
          <a:graphicData uri="http://schemas.openxmlformats.org/drawingml/2006/table">
            <a:tbl>
              <a:tblPr>
                <a:tableStyleId>{BC89EF96-8CEA-46FF-86C4-4CE0E7609802}</a:tableStyleId>
              </a:tblPr>
              <a:tblGrid>
                <a:gridCol w="4401078">
                  <a:extLst>
                    <a:ext uri="{9D8B030D-6E8A-4147-A177-3AD203B41FA5}">
                      <a16:colId xmlns:a16="http://schemas.microsoft.com/office/drawing/2014/main" val="3171945976"/>
                    </a:ext>
                  </a:extLst>
                </a:gridCol>
                <a:gridCol w="4401078">
                  <a:extLst>
                    <a:ext uri="{9D8B030D-6E8A-4147-A177-3AD203B41FA5}">
                      <a16:colId xmlns:a16="http://schemas.microsoft.com/office/drawing/2014/main" val="3755275528"/>
                    </a:ext>
                  </a:extLst>
                </a:gridCol>
              </a:tblGrid>
              <a:tr h="639966">
                <a:tc gridSpan="2">
                  <a:txBody>
                    <a:bodyPr/>
                    <a:lstStyle/>
                    <a:p>
                      <a:pPr algn="ctr" fontAlgn="ctr"/>
                      <a:r>
                        <a:rPr lang="en-US" sz="1200" b="1" dirty="0">
                          <a:solidFill>
                            <a:schemeClr val="tx1"/>
                          </a:solidFill>
                          <a:effectLst/>
                        </a:rPr>
                        <a:t>Participant feedback on learning outcomes</a:t>
                      </a:r>
                    </a:p>
                    <a:p>
                      <a:pPr fontAlgn="ctr"/>
                      <a:endParaRPr lang="en-US" sz="1200" dirty="0">
                        <a:solidFill>
                          <a:schemeClr val="tx1"/>
                        </a:solidFill>
                        <a:effectLst/>
                        <a:latin typeface="+mn-lt"/>
                        <a:cs typeface="Arial" panose="020B0604020202020204" pitchFamily="34" charset="0"/>
                      </a:endParaRPr>
                    </a:p>
                  </a:txBody>
                  <a:tcPr marL="87247" marR="91610" marT="91610" marB="91610" anchor="ctr"/>
                </a:tc>
                <a:tc hMerge="1">
                  <a:txBody>
                    <a:bodyPr/>
                    <a:lstStyle/>
                    <a:p>
                      <a:pPr fontAlgn="ctr"/>
                      <a:endParaRPr lang="pl-PL" sz="2200" dirty="0">
                        <a:effectLst/>
                      </a:endParaRPr>
                    </a:p>
                  </a:txBody>
                  <a:tcPr marL="87247" marR="91610" marT="91610" marB="91610" anchor="ctr">
                    <a:lnL w="9525" cap="flat" cmpd="sng" algn="ctr">
                      <a:solidFill>
                        <a:srgbClr val="E0E0E0"/>
                      </a:solidFill>
                      <a:prstDash val="solid"/>
                      <a:round/>
                      <a:headEnd type="none" w="med" len="med"/>
                      <a:tailEnd type="none" w="med" len="med"/>
                    </a:lnL>
                    <a:lnR w="9525" cap="flat" cmpd="sng" algn="ctr">
                      <a:solidFill>
                        <a:srgbClr val="E0E0E0"/>
                      </a:solidFill>
                      <a:prstDash val="solid"/>
                      <a:round/>
                      <a:headEnd type="none" w="med" len="med"/>
                      <a:tailEnd type="none" w="med" len="med"/>
                    </a:lnR>
                    <a:lnT w="9525" cap="flat" cmpd="sng" algn="ctr">
                      <a:solidFill>
                        <a:srgbClr val="E0E0E0"/>
                      </a:solidFill>
                      <a:prstDash val="solid"/>
                      <a:round/>
                      <a:headEnd type="none" w="med" len="med"/>
                      <a:tailEnd type="none" w="med" len="med"/>
                    </a:lnT>
                    <a:lnB w="9525" cap="flat" cmpd="sng" algn="ctr">
                      <a:solidFill>
                        <a:srgbClr val="E0E0E0"/>
                      </a:solidFill>
                      <a:prstDash val="solid"/>
                      <a:round/>
                      <a:headEnd type="none" w="med" len="med"/>
                      <a:tailEnd type="none" w="med" len="med"/>
                    </a:lnB>
                    <a:solidFill>
                      <a:srgbClr val="FFFFFF"/>
                    </a:solidFill>
                  </a:tcPr>
                </a:tc>
                <a:extLst>
                  <a:ext uri="{0D108BD9-81ED-4DB2-BD59-A6C34878D82A}">
                    <a16:rowId xmlns:a16="http://schemas.microsoft.com/office/drawing/2014/main" val="2586906135"/>
                  </a:ext>
                </a:extLst>
              </a:tr>
              <a:tr h="775959">
                <a:tc>
                  <a:txBody>
                    <a:bodyPr/>
                    <a:lstStyle/>
                    <a:p>
                      <a:pPr fontAlgn="ctr"/>
                      <a:r>
                        <a:rPr lang="en-US" sz="1200" dirty="0">
                          <a:effectLst/>
                        </a:rPr>
                        <a:t>Student mobility for studies: Share of participants who feel they have benefited from their participation in the Erasmus+ mobility</a:t>
                      </a:r>
                      <a:endParaRPr lang="en-US" sz="1200" dirty="0">
                        <a:effectLst/>
                        <a:latin typeface="+mn-lt"/>
                        <a:cs typeface="Arial" panose="020B0604020202020204" pitchFamily="34" charset="0"/>
                      </a:endParaRPr>
                    </a:p>
                  </a:txBody>
                  <a:tcPr marL="87247" marR="91610" marT="91610" marB="91610" anchor="ctr"/>
                </a:tc>
                <a:tc>
                  <a:txBody>
                    <a:bodyPr/>
                    <a:lstStyle/>
                    <a:p>
                      <a:pPr fontAlgn="ctr"/>
                      <a:r>
                        <a:rPr lang="pl-PL" sz="1200" dirty="0">
                          <a:effectLst/>
                        </a:rPr>
                        <a:t>100 % of 40 </a:t>
                      </a:r>
                      <a:r>
                        <a:rPr lang="pl-PL" sz="1200" dirty="0" err="1">
                          <a:effectLst/>
                        </a:rPr>
                        <a:t>respondents</a:t>
                      </a:r>
                      <a:r>
                        <a:rPr lang="pl-PL" sz="1200" dirty="0">
                          <a:effectLst/>
                        </a:rPr>
                        <a:t>.</a:t>
                      </a:r>
                      <a:endParaRPr lang="pl-PL" sz="1200" dirty="0">
                        <a:effectLst/>
                        <a:latin typeface="+mn-lt"/>
                        <a:cs typeface="Arial" panose="020B0604020202020204" pitchFamily="34" charset="0"/>
                      </a:endParaRPr>
                    </a:p>
                  </a:txBody>
                  <a:tcPr marL="87247" marR="91610" marT="91610" marB="91610" anchor="ctr"/>
                </a:tc>
                <a:extLst>
                  <a:ext uri="{0D108BD9-81ED-4DB2-BD59-A6C34878D82A}">
                    <a16:rowId xmlns:a16="http://schemas.microsoft.com/office/drawing/2014/main" val="3796379099"/>
                  </a:ext>
                </a:extLst>
              </a:tr>
              <a:tr h="796931">
                <a:tc>
                  <a:txBody>
                    <a:bodyPr/>
                    <a:lstStyle/>
                    <a:p>
                      <a:pPr fontAlgn="ctr"/>
                      <a:r>
                        <a:rPr lang="en-US" sz="1200" dirty="0">
                          <a:effectLst/>
                        </a:rPr>
                        <a:t>Student mobility for traineeships: Share of participants who feel they have benefited from their participation in the Erasmus+ mobility</a:t>
                      </a:r>
                      <a:endParaRPr lang="en-US" sz="1200" dirty="0">
                        <a:effectLst/>
                        <a:latin typeface="+mn-lt"/>
                        <a:cs typeface="Arial" panose="020B0604020202020204" pitchFamily="34" charset="0"/>
                      </a:endParaRPr>
                    </a:p>
                  </a:txBody>
                  <a:tcPr marL="87247" marR="91610" marT="91610" marB="91610"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cs typeface="Arial" panose="020B0604020202020204" pitchFamily="34" charset="0"/>
                      </a:endParaRPr>
                    </a:p>
                  </a:txBody>
                  <a:tcPr marL="87247" marR="91610" marT="91610" marB="91610" anchor="ctr"/>
                </a:tc>
                <a:extLst>
                  <a:ext uri="{0D108BD9-81ED-4DB2-BD59-A6C34878D82A}">
                    <a16:rowId xmlns:a16="http://schemas.microsoft.com/office/drawing/2014/main" val="3580601576"/>
                  </a:ext>
                </a:extLst>
              </a:tr>
              <a:tr h="835788">
                <a:tc>
                  <a:txBody>
                    <a:bodyPr/>
                    <a:lstStyle/>
                    <a:p>
                      <a:pPr fontAlgn="ctr"/>
                      <a:r>
                        <a:rPr lang="en-US" sz="1200" dirty="0">
                          <a:effectLst/>
                        </a:rPr>
                        <a:t>Staff mobility: Share of participants who feel they have benefited from their participation in the Erasmus+ mobility</a:t>
                      </a:r>
                      <a:endParaRPr lang="en-US" sz="1200" dirty="0">
                        <a:effectLst/>
                        <a:latin typeface="+mn-lt"/>
                        <a:cs typeface="Arial" panose="020B0604020202020204" pitchFamily="34" charset="0"/>
                      </a:endParaRPr>
                    </a:p>
                  </a:txBody>
                  <a:tcPr marL="87247" marR="91610" marT="91610" marB="91610" anchor="ctr"/>
                </a:tc>
                <a:tc>
                  <a:txBody>
                    <a:bodyPr/>
                    <a:lstStyle/>
                    <a:p>
                      <a:pPr fontAlgn="ctr"/>
                      <a:r>
                        <a:rPr lang="pl-PL" sz="1200" dirty="0">
                          <a:effectLst/>
                        </a:rPr>
                        <a:t>100 % of 39 </a:t>
                      </a:r>
                      <a:r>
                        <a:rPr lang="pl-PL" sz="1200" dirty="0" err="1">
                          <a:effectLst/>
                        </a:rPr>
                        <a:t>respondents</a:t>
                      </a:r>
                      <a:r>
                        <a:rPr lang="pl-PL" sz="1200" dirty="0">
                          <a:effectLst/>
                        </a:rPr>
                        <a:t>.</a:t>
                      </a:r>
                      <a:endParaRPr lang="pl-PL" sz="1200" dirty="0">
                        <a:effectLst/>
                        <a:latin typeface="+mn-lt"/>
                        <a:cs typeface="Arial" panose="020B0604020202020204" pitchFamily="34" charset="0"/>
                      </a:endParaRPr>
                    </a:p>
                  </a:txBody>
                  <a:tcPr marL="87247" marR="91610" marT="91610" marB="91610" anchor="ctr"/>
                </a:tc>
                <a:extLst>
                  <a:ext uri="{0D108BD9-81ED-4DB2-BD59-A6C34878D82A}">
                    <a16:rowId xmlns:a16="http://schemas.microsoft.com/office/drawing/2014/main" val="2180148170"/>
                  </a:ext>
                </a:extLst>
              </a:tr>
            </a:tbl>
          </a:graphicData>
        </a:graphic>
      </p:graphicFrame>
      <p:pic>
        <p:nvPicPr>
          <p:cNvPr id="16" name="Obraz 15">
            <a:extLst>
              <a:ext uri="{FF2B5EF4-FFF2-40B4-BE49-F238E27FC236}">
                <a16:creationId xmlns:a16="http://schemas.microsoft.com/office/drawing/2014/main" id="{34C552DB-6FD9-44E1-8301-0090ED6D4BF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8" name="Obraz 17">
            <a:extLst>
              <a:ext uri="{FF2B5EF4-FFF2-40B4-BE49-F238E27FC236}">
                <a16:creationId xmlns:a16="http://schemas.microsoft.com/office/drawing/2014/main" id="{1E22EBB8-A00B-40FD-93F5-4577C510E6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extLst>
      <p:ext uri="{BB962C8B-B14F-4D97-AF65-F5344CB8AC3E}">
        <p14:creationId xmlns:p14="http://schemas.microsoft.com/office/powerpoint/2010/main" val="2049155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638175" y="6016119"/>
            <a:ext cx="10388601" cy="461665"/>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a:p>
            <a:endParaRPr lang="pl-PL" sz="1200" b="1" dirty="0">
              <a:latin typeface="Arial" panose="020B0604020202020204" pitchFamily="34" charset="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90651" y="209034"/>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3D72767B-F4E6-4533-A289-2156F038D3EE}"/>
              </a:ext>
            </a:extLst>
          </p:cNvPr>
          <p:cNvGraphicFramePr>
            <a:graphicFrameLocks noGrp="1"/>
          </p:cNvGraphicFramePr>
          <p:nvPr>
            <p:extLst>
              <p:ext uri="{D42A27DB-BD31-4B8C-83A1-F6EECF244321}">
                <p14:modId xmlns:p14="http://schemas.microsoft.com/office/powerpoint/2010/main" val="2246174874"/>
              </p:ext>
            </p:extLst>
          </p:nvPr>
        </p:nvGraphicFramePr>
        <p:xfrm>
          <a:off x="1375112" y="1129156"/>
          <a:ext cx="8914728" cy="4191856"/>
        </p:xfrm>
        <a:graphic>
          <a:graphicData uri="http://schemas.openxmlformats.org/drawingml/2006/table">
            <a:tbl>
              <a:tblPr>
                <a:tableStyleId>{BC89EF96-8CEA-46FF-86C4-4CE0E7609802}</a:tableStyleId>
              </a:tblPr>
              <a:tblGrid>
                <a:gridCol w="4457364">
                  <a:extLst>
                    <a:ext uri="{9D8B030D-6E8A-4147-A177-3AD203B41FA5}">
                      <a16:colId xmlns:a16="http://schemas.microsoft.com/office/drawing/2014/main" val="3704594044"/>
                    </a:ext>
                  </a:extLst>
                </a:gridCol>
                <a:gridCol w="4457364">
                  <a:extLst>
                    <a:ext uri="{9D8B030D-6E8A-4147-A177-3AD203B41FA5}">
                      <a16:colId xmlns:a16="http://schemas.microsoft.com/office/drawing/2014/main" val="3134580969"/>
                    </a:ext>
                  </a:extLst>
                </a:gridCol>
              </a:tblGrid>
              <a:tr h="333961">
                <a:tc gridSpan="2">
                  <a:txBody>
                    <a:bodyPr/>
                    <a:lstStyle/>
                    <a:p>
                      <a:pPr algn="ctr" fontAlgn="ctr"/>
                      <a:r>
                        <a:rPr lang="pl-PL" sz="1200" b="1" dirty="0">
                          <a:effectLst/>
                        </a:rPr>
                        <a:t>Language </a:t>
                      </a:r>
                      <a:r>
                        <a:rPr lang="pl-PL" sz="1200" b="1" dirty="0" err="1">
                          <a:effectLst/>
                        </a:rPr>
                        <a:t>skills</a:t>
                      </a:r>
                      <a:endParaRPr lang="pl-PL" sz="1200" b="1" dirty="0">
                        <a:effectLst/>
                        <a:latin typeface="+mn-lt"/>
                      </a:endParaRPr>
                    </a:p>
                  </a:txBody>
                  <a:tcPr marL="52745" marR="52745" marT="70326" marB="70326" anchor="ctr"/>
                </a:tc>
                <a:tc hMerge="1">
                  <a:txBody>
                    <a:bodyPr/>
                    <a:lstStyle/>
                    <a:p>
                      <a:endParaRPr lang="pl-PL"/>
                    </a:p>
                  </a:txBody>
                  <a:tcPr/>
                </a:tc>
                <a:extLst>
                  <a:ext uri="{0D108BD9-81ED-4DB2-BD59-A6C34878D82A}">
                    <a16:rowId xmlns:a16="http://schemas.microsoft.com/office/drawing/2014/main" val="2696552595"/>
                  </a:ext>
                </a:extLst>
              </a:tr>
              <a:tr h="827385">
                <a:tc>
                  <a:txBody>
                    <a:bodyPr/>
                    <a:lstStyle/>
                    <a:p>
                      <a:pPr fontAlgn="ctr"/>
                      <a:r>
                        <a:rPr lang="en-US" sz="1200">
                          <a:effectLst/>
                        </a:rPr>
                        <a:t>Student mobility for studies: Share of participants who feel they have improved their language skills in the main language used during their mobility</a:t>
                      </a:r>
                      <a:endParaRPr lang="en-US" sz="1200">
                        <a:effectLst/>
                        <a:latin typeface="+mn-lt"/>
                      </a:endParaRPr>
                    </a:p>
                  </a:txBody>
                  <a:tcPr marL="50233" marR="52745" marT="52745" marB="52745" anchor="ctr"/>
                </a:tc>
                <a:tc>
                  <a:txBody>
                    <a:bodyPr/>
                    <a:lstStyle/>
                    <a:p>
                      <a:pPr fontAlgn="ctr"/>
                      <a:r>
                        <a:rPr lang="pl-PL" sz="1200" dirty="0">
                          <a:effectLst/>
                        </a:rPr>
                        <a:t>65 % of 40 </a:t>
                      </a:r>
                      <a:r>
                        <a:rPr lang="pl-PL" sz="1200" dirty="0" err="1">
                          <a:effectLst/>
                        </a:rPr>
                        <a:t>respondents</a:t>
                      </a:r>
                      <a:r>
                        <a:rPr lang="pl-PL" sz="1200" dirty="0">
                          <a:effectLst/>
                        </a:rPr>
                        <a:t>.</a:t>
                      </a:r>
                      <a:endParaRPr lang="pl-PL" sz="1200" dirty="0">
                        <a:effectLst/>
                        <a:latin typeface="+mn-lt"/>
                      </a:endParaRPr>
                    </a:p>
                  </a:txBody>
                  <a:tcPr marL="50233" marR="52745" marT="52745" marB="52745" anchor="ctr"/>
                </a:tc>
                <a:extLst>
                  <a:ext uri="{0D108BD9-81ED-4DB2-BD59-A6C34878D82A}">
                    <a16:rowId xmlns:a16="http://schemas.microsoft.com/office/drawing/2014/main" val="2762930400"/>
                  </a:ext>
                </a:extLst>
              </a:tr>
              <a:tr h="730323">
                <a:tc>
                  <a:txBody>
                    <a:bodyPr/>
                    <a:lstStyle/>
                    <a:p>
                      <a:pPr fontAlgn="ctr"/>
                      <a:r>
                        <a:rPr lang="en-US" sz="1200" dirty="0">
                          <a:effectLst/>
                        </a:rPr>
                        <a:t>Student mobility for traineeships: Share of participants who feel they have improved their language skills in the main language used during their mobility</a:t>
                      </a:r>
                      <a:endParaRPr lang="en-US" sz="1200" dirty="0">
                        <a:effectLst/>
                        <a:latin typeface="+mn-lt"/>
                      </a:endParaRPr>
                    </a:p>
                  </a:txBody>
                  <a:tcPr marL="50233" marR="52745" marT="52745" marB="52745"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endParaRPr>
                    </a:p>
                  </a:txBody>
                  <a:tcPr marL="50233" marR="52745" marT="52745" marB="52745" anchor="ctr"/>
                </a:tc>
                <a:extLst>
                  <a:ext uri="{0D108BD9-81ED-4DB2-BD59-A6C34878D82A}">
                    <a16:rowId xmlns:a16="http://schemas.microsoft.com/office/drawing/2014/main" val="1469511562"/>
                  </a:ext>
                </a:extLst>
              </a:tr>
              <a:tr h="827385">
                <a:tc>
                  <a:txBody>
                    <a:bodyPr/>
                    <a:lstStyle/>
                    <a:p>
                      <a:pPr fontAlgn="ctr"/>
                      <a:r>
                        <a:rPr lang="en-US" sz="1200" dirty="0">
                          <a:effectLst/>
                        </a:rPr>
                        <a:t>Student mobility for studies: Share of participants who feel they have improved their language skills in other languages besides the main one used during their mobility</a:t>
                      </a:r>
                      <a:endParaRPr lang="en-US" sz="1200" dirty="0">
                        <a:effectLst/>
                        <a:latin typeface="+mn-lt"/>
                      </a:endParaRPr>
                    </a:p>
                  </a:txBody>
                  <a:tcPr marL="50233" marR="52745" marT="52745" marB="52745" anchor="ctr"/>
                </a:tc>
                <a:tc>
                  <a:txBody>
                    <a:bodyPr/>
                    <a:lstStyle/>
                    <a:p>
                      <a:pPr fontAlgn="ctr"/>
                      <a:r>
                        <a:rPr lang="pl-PL" sz="1200" dirty="0">
                          <a:effectLst/>
                        </a:rPr>
                        <a:t>53 % of 40 </a:t>
                      </a:r>
                      <a:r>
                        <a:rPr lang="pl-PL" sz="1200" dirty="0" err="1">
                          <a:effectLst/>
                        </a:rPr>
                        <a:t>respondents</a:t>
                      </a:r>
                      <a:r>
                        <a:rPr lang="pl-PL" sz="1200" dirty="0">
                          <a:effectLst/>
                        </a:rPr>
                        <a:t>.</a:t>
                      </a:r>
                      <a:endParaRPr lang="pl-PL" sz="1200" dirty="0">
                        <a:effectLst/>
                        <a:latin typeface="+mn-lt"/>
                      </a:endParaRPr>
                    </a:p>
                  </a:txBody>
                  <a:tcPr marL="50233" marR="52745" marT="52745" marB="52745" anchor="ctr"/>
                </a:tc>
                <a:extLst>
                  <a:ext uri="{0D108BD9-81ED-4DB2-BD59-A6C34878D82A}">
                    <a16:rowId xmlns:a16="http://schemas.microsoft.com/office/drawing/2014/main" val="554098551"/>
                  </a:ext>
                </a:extLst>
              </a:tr>
              <a:tr h="827385">
                <a:tc>
                  <a:txBody>
                    <a:bodyPr/>
                    <a:lstStyle/>
                    <a:p>
                      <a:pPr fontAlgn="ctr"/>
                      <a:r>
                        <a:rPr lang="en-US" sz="1200">
                          <a:effectLst/>
                        </a:rPr>
                        <a:t>Student mobility for traineeships: Share of participants who feel they have improved their language skills in other languages besides the main one used during their mobility</a:t>
                      </a:r>
                      <a:endParaRPr lang="en-US" sz="1200">
                        <a:effectLst/>
                        <a:latin typeface="+mn-lt"/>
                      </a:endParaRPr>
                    </a:p>
                  </a:txBody>
                  <a:tcPr marL="50233" marR="52745" marT="52745" marB="52745"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endParaRPr>
                    </a:p>
                  </a:txBody>
                  <a:tcPr marL="50233" marR="52745" marT="52745" marB="52745" anchor="ctr"/>
                </a:tc>
                <a:extLst>
                  <a:ext uri="{0D108BD9-81ED-4DB2-BD59-A6C34878D82A}">
                    <a16:rowId xmlns:a16="http://schemas.microsoft.com/office/drawing/2014/main" val="1010836953"/>
                  </a:ext>
                </a:extLst>
              </a:tr>
              <a:tr h="645417">
                <a:tc>
                  <a:txBody>
                    <a:bodyPr/>
                    <a:lstStyle/>
                    <a:p>
                      <a:pPr fontAlgn="ctr"/>
                      <a:r>
                        <a:rPr lang="en-US" sz="1200">
                          <a:effectLst/>
                        </a:rPr>
                        <a:t>Staff mobility: Share of participants who feel they have improved their foreign language during their mobility</a:t>
                      </a:r>
                      <a:endParaRPr lang="en-US" sz="1200">
                        <a:effectLst/>
                        <a:latin typeface="+mn-lt"/>
                      </a:endParaRPr>
                    </a:p>
                  </a:txBody>
                  <a:tcPr marL="50233" marR="52745" marT="52745" marB="52745" anchor="ctr"/>
                </a:tc>
                <a:tc>
                  <a:txBody>
                    <a:bodyPr/>
                    <a:lstStyle/>
                    <a:p>
                      <a:pPr fontAlgn="ctr"/>
                      <a:r>
                        <a:rPr lang="pl-PL" sz="1200" dirty="0">
                          <a:effectLst/>
                        </a:rPr>
                        <a:t>95 % of 39 </a:t>
                      </a:r>
                      <a:r>
                        <a:rPr lang="pl-PL" sz="1200" dirty="0" err="1">
                          <a:effectLst/>
                        </a:rPr>
                        <a:t>respondents</a:t>
                      </a:r>
                      <a:r>
                        <a:rPr lang="pl-PL" sz="1200" dirty="0">
                          <a:effectLst/>
                        </a:rPr>
                        <a:t>.</a:t>
                      </a:r>
                      <a:endParaRPr lang="pl-PL" sz="1200" dirty="0">
                        <a:effectLst/>
                        <a:latin typeface="+mn-lt"/>
                      </a:endParaRPr>
                    </a:p>
                  </a:txBody>
                  <a:tcPr marL="50233" marR="52745" marT="52745" marB="52745" anchor="ctr"/>
                </a:tc>
                <a:extLst>
                  <a:ext uri="{0D108BD9-81ED-4DB2-BD59-A6C34878D82A}">
                    <a16:rowId xmlns:a16="http://schemas.microsoft.com/office/drawing/2014/main" val="2449195458"/>
                  </a:ext>
                </a:extLst>
              </a:tr>
            </a:tbl>
          </a:graphicData>
        </a:graphic>
      </p:graphicFrame>
      <p:pic>
        <p:nvPicPr>
          <p:cNvPr id="14" name="Obraz 13">
            <a:extLst>
              <a:ext uri="{FF2B5EF4-FFF2-40B4-BE49-F238E27FC236}">
                <a16:creationId xmlns:a16="http://schemas.microsoft.com/office/drawing/2014/main" id="{950FEF0F-5DAD-411E-9D45-CD49D17659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6" name="Obraz 15">
            <a:extLst>
              <a:ext uri="{FF2B5EF4-FFF2-40B4-BE49-F238E27FC236}">
                <a16:creationId xmlns:a16="http://schemas.microsoft.com/office/drawing/2014/main" id="{4CD235EB-4D97-4557-B7DF-061A87E6288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extLst>
      <p:ext uri="{BB962C8B-B14F-4D97-AF65-F5344CB8AC3E}">
        <p14:creationId xmlns:p14="http://schemas.microsoft.com/office/powerpoint/2010/main" val="978335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pole tekstowe 16">
            <a:extLst>
              <a:ext uri="{FF2B5EF4-FFF2-40B4-BE49-F238E27FC236}">
                <a16:creationId xmlns:a16="http://schemas.microsoft.com/office/drawing/2014/main" id="{A311529F-DEF6-427B-8703-9E87BB507196}"/>
              </a:ext>
            </a:extLst>
          </p:cNvPr>
          <p:cNvSpPr txBox="1"/>
          <p:nvPr/>
        </p:nvSpPr>
        <p:spPr>
          <a:xfrm>
            <a:off x="1384300" y="209034"/>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6B1123E7-DC54-48FC-90A8-88EAD943C6A6}"/>
              </a:ext>
            </a:extLst>
          </p:cNvPr>
          <p:cNvGraphicFramePr>
            <a:graphicFrameLocks noGrp="1"/>
          </p:cNvGraphicFramePr>
          <p:nvPr>
            <p:extLst>
              <p:ext uri="{D42A27DB-BD31-4B8C-83A1-F6EECF244321}">
                <p14:modId xmlns:p14="http://schemas.microsoft.com/office/powerpoint/2010/main" val="2133876444"/>
              </p:ext>
            </p:extLst>
          </p:nvPr>
        </p:nvGraphicFramePr>
        <p:xfrm>
          <a:off x="1459531" y="1214771"/>
          <a:ext cx="8710114" cy="3759127"/>
        </p:xfrm>
        <a:graphic>
          <a:graphicData uri="http://schemas.openxmlformats.org/drawingml/2006/table">
            <a:tbl>
              <a:tblPr>
                <a:tableStyleId>{BC89EF96-8CEA-46FF-86C4-4CE0E7609802}</a:tableStyleId>
              </a:tblPr>
              <a:tblGrid>
                <a:gridCol w="4355057">
                  <a:extLst>
                    <a:ext uri="{9D8B030D-6E8A-4147-A177-3AD203B41FA5}">
                      <a16:colId xmlns:a16="http://schemas.microsoft.com/office/drawing/2014/main" val="1115525138"/>
                    </a:ext>
                  </a:extLst>
                </a:gridCol>
                <a:gridCol w="4355057">
                  <a:extLst>
                    <a:ext uri="{9D8B030D-6E8A-4147-A177-3AD203B41FA5}">
                      <a16:colId xmlns:a16="http://schemas.microsoft.com/office/drawing/2014/main" val="2720134043"/>
                    </a:ext>
                  </a:extLst>
                </a:gridCol>
              </a:tblGrid>
              <a:tr h="281415">
                <a:tc gridSpan="2">
                  <a:txBody>
                    <a:bodyPr/>
                    <a:lstStyle/>
                    <a:p>
                      <a:pPr algn="ctr" fontAlgn="ctr"/>
                      <a:r>
                        <a:rPr lang="pl-PL" sz="1200" b="1" dirty="0" err="1">
                          <a:effectLst/>
                        </a:rPr>
                        <a:t>Participant</a:t>
                      </a:r>
                      <a:r>
                        <a:rPr lang="pl-PL" sz="1200" b="1" dirty="0">
                          <a:effectLst/>
                        </a:rPr>
                        <a:t> feedback on ECHE </a:t>
                      </a:r>
                      <a:r>
                        <a:rPr lang="pl-PL" sz="1200" b="1" dirty="0" err="1">
                          <a:effectLst/>
                        </a:rPr>
                        <a:t>provisions</a:t>
                      </a:r>
                      <a:r>
                        <a:rPr lang="pl-PL" sz="1200" b="1" dirty="0">
                          <a:effectLst/>
                        </a:rPr>
                        <a:t> </a:t>
                      </a:r>
                      <a:r>
                        <a:rPr lang="pl-PL" sz="1200" b="1" dirty="0" err="1">
                          <a:effectLst/>
                        </a:rPr>
                        <a:t>Inclusion</a:t>
                      </a:r>
                      <a:endParaRPr lang="pl-PL" sz="1200" b="1" dirty="0">
                        <a:effectLst/>
                        <a:latin typeface="+mn-lt"/>
                      </a:endParaRPr>
                    </a:p>
                  </a:txBody>
                  <a:tcPr marL="33853" marR="33853" marT="45137" marB="45137" anchor="ctr"/>
                </a:tc>
                <a:tc hMerge="1">
                  <a:txBody>
                    <a:bodyPr/>
                    <a:lstStyle/>
                    <a:p>
                      <a:endParaRPr lang="pl-PL"/>
                    </a:p>
                  </a:txBody>
                  <a:tcPr/>
                </a:tc>
                <a:extLst>
                  <a:ext uri="{0D108BD9-81ED-4DB2-BD59-A6C34878D82A}">
                    <a16:rowId xmlns:a16="http://schemas.microsoft.com/office/drawing/2014/main" val="2761106725"/>
                  </a:ext>
                </a:extLst>
              </a:tr>
              <a:tr h="655993">
                <a:tc>
                  <a:txBody>
                    <a:bodyPr/>
                    <a:lstStyle/>
                    <a:p>
                      <a:pPr fontAlgn="ctr"/>
                      <a:r>
                        <a:rPr lang="en-US" sz="1200">
                          <a:effectLst/>
                        </a:rPr>
                        <a:t>Share of outgoing students on study mobility who were satisfied with the help with inclusion needs provided by their sending institution</a:t>
                      </a:r>
                      <a:endParaRPr lang="en-US" sz="1200">
                        <a:effectLst/>
                        <a:latin typeface="+mn-lt"/>
                      </a:endParaRPr>
                    </a:p>
                  </a:txBody>
                  <a:tcPr marL="32241" marR="33853" marT="33853" marB="33853" anchor="ctr"/>
                </a:tc>
                <a:tc>
                  <a:txBody>
                    <a:bodyPr/>
                    <a:lstStyle/>
                    <a:p>
                      <a:pPr fontAlgn="ctr"/>
                      <a:r>
                        <a:rPr lang="pl-PL" sz="1200" dirty="0">
                          <a:effectLst/>
                        </a:rPr>
                        <a:t>72 % of 18 </a:t>
                      </a:r>
                      <a:r>
                        <a:rPr lang="pl-PL" sz="1200" dirty="0" err="1">
                          <a:effectLst/>
                        </a:rPr>
                        <a:t>respondents</a:t>
                      </a:r>
                      <a:r>
                        <a:rPr lang="pl-PL" sz="1200" dirty="0">
                          <a:effectLst/>
                        </a:rPr>
                        <a:t>.</a:t>
                      </a:r>
                      <a:endParaRPr lang="pl-PL" sz="1200" dirty="0">
                        <a:effectLst/>
                        <a:latin typeface="+mn-lt"/>
                      </a:endParaRPr>
                    </a:p>
                  </a:txBody>
                  <a:tcPr marL="32241" marR="33853" marT="33853" marB="33853" anchor="ctr"/>
                </a:tc>
                <a:extLst>
                  <a:ext uri="{0D108BD9-81ED-4DB2-BD59-A6C34878D82A}">
                    <a16:rowId xmlns:a16="http://schemas.microsoft.com/office/drawing/2014/main" val="288307270"/>
                  </a:ext>
                </a:extLst>
              </a:tr>
              <a:tr h="655993">
                <a:tc>
                  <a:txBody>
                    <a:bodyPr/>
                    <a:lstStyle/>
                    <a:p>
                      <a:pPr fontAlgn="ctr"/>
                      <a:r>
                        <a:rPr lang="en-US" sz="1200" dirty="0">
                          <a:effectLst/>
                        </a:rPr>
                        <a:t>Share of outgoing students on traineeship mobility who were satisfied with the help with inclusion needs provided by their sending institution</a:t>
                      </a:r>
                      <a:endParaRPr lang="en-US" sz="1200" dirty="0">
                        <a:effectLst/>
                        <a:latin typeface="+mn-lt"/>
                      </a:endParaRPr>
                    </a:p>
                  </a:txBody>
                  <a:tcPr marL="32241" marR="33853" marT="33853" marB="33853" anchor="ctr"/>
                </a:tc>
                <a:tc>
                  <a:txBody>
                    <a:bodyPr/>
                    <a:lstStyle/>
                    <a:p>
                      <a:pPr fontAlgn="ctr"/>
                      <a:r>
                        <a:rPr lang="pl-PL" sz="1200" dirty="0">
                          <a:effectLst/>
                        </a:rPr>
                        <a:t>67 % of 3 </a:t>
                      </a:r>
                      <a:r>
                        <a:rPr lang="pl-PL" sz="1200" dirty="0" err="1">
                          <a:effectLst/>
                        </a:rPr>
                        <a:t>respondents</a:t>
                      </a:r>
                      <a:r>
                        <a:rPr lang="pl-PL" sz="1200" dirty="0">
                          <a:effectLst/>
                        </a:rPr>
                        <a:t>.</a:t>
                      </a:r>
                      <a:endParaRPr lang="pl-PL" sz="1200" dirty="0">
                        <a:effectLst/>
                        <a:latin typeface="+mn-lt"/>
                      </a:endParaRPr>
                    </a:p>
                  </a:txBody>
                  <a:tcPr marL="32241" marR="33853" marT="33853" marB="33853" anchor="ctr"/>
                </a:tc>
                <a:extLst>
                  <a:ext uri="{0D108BD9-81ED-4DB2-BD59-A6C34878D82A}">
                    <a16:rowId xmlns:a16="http://schemas.microsoft.com/office/drawing/2014/main" val="11745407"/>
                  </a:ext>
                </a:extLst>
              </a:tr>
              <a:tr h="655993">
                <a:tc>
                  <a:txBody>
                    <a:bodyPr/>
                    <a:lstStyle/>
                    <a:p>
                      <a:pPr fontAlgn="ctr"/>
                      <a:r>
                        <a:rPr lang="en-US" sz="1200" dirty="0">
                          <a:effectLst/>
                        </a:rPr>
                        <a:t>Share of incoming students on study mobility who were satisfied with the help with inclusion needs provided by their receiving institution</a:t>
                      </a:r>
                      <a:endParaRPr lang="en-US" sz="1200" dirty="0">
                        <a:effectLst/>
                        <a:latin typeface="+mn-lt"/>
                      </a:endParaRPr>
                    </a:p>
                  </a:txBody>
                  <a:tcPr marL="32241" marR="33853" marT="33853" marB="33853" anchor="ctr"/>
                </a:tc>
                <a:tc>
                  <a:txBody>
                    <a:bodyPr/>
                    <a:lstStyle/>
                    <a:p>
                      <a:pPr fontAlgn="ctr"/>
                      <a:r>
                        <a:rPr lang="pl-PL" sz="1200" dirty="0">
                          <a:effectLst/>
                        </a:rPr>
                        <a:t>68 % of 22 </a:t>
                      </a:r>
                      <a:r>
                        <a:rPr lang="pl-PL" sz="1200" dirty="0" err="1">
                          <a:effectLst/>
                        </a:rPr>
                        <a:t>respondents</a:t>
                      </a:r>
                      <a:r>
                        <a:rPr lang="pl-PL" sz="1200" dirty="0">
                          <a:effectLst/>
                        </a:rPr>
                        <a:t>.</a:t>
                      </a:r>
                      <a:endParaRPr lang="pl-PL" sz="1200" dirty="0">
                        <a:effectLst/>
                        <a:latin typeface="+mn-lt"/>
                      </a:endParaRPr>
                    </a:p>
                  </a:txBody>
                  <a:tcPr marL="32241" marR="33853" marT="33853" marB="33853" anchor="ctr"/>
                </a:tc>
                <a:extLst>
                  <a:ext uri="{0D108BD9-81ED-4DB2-BD59-A6C34878D82A}">
                    <a16:rowId xmlns:a16="http://schemas.microsoft.com/office/drawing/2014/main" val="1881981338"/>
                  </a:ext>
                </a:extLst>
              </a:tr>
              <a:tr h="1051487">
                <a:tc>
                  <a:txBody>
                    <a:bodyPr/>
                    <a:lstStyle/>
                    <a:p>
                      <a:pPr fontAlgn="ctr"/>
                      <a:r>
                        <a:rPr lang="en-US" sz="1200" dirty="0">
                          <a:effectLst/>
                        </a:rPr>
                        <a:t>Share of outgoing students on study mobility who chose blended mobility because they were not able to go on long-term mobility because of financial reasons, disabilities, caring responsibilities, or wanted to try it before committing to long-term mobility</a:t>
                      </a:r>
                      <a:endParaRPr lang="en-US" sz="1200" dirty="0">
                        <a:effectLst/>
                        <a:latin typeface="+mn-lt"/>
                      </a:endParaRPr>
                    </a:p>
                  </a:txBody>
                  <a:tcPr marL="32241" marR="33853" marT="33853" marB="33853" anchor="ctr"/>
                </a:tc>
                <a:tc>
                  <a:txBody>
                    <a:bodyPr/>
                    <a:lstStyle/>
                    <a:p>
                      <a:pPr fontAlgn="ctr"/>
                      <a:r>
                        <a:rPr lang="pl-PL" sz="1200" dirty="0">
                          <a:effectLst/>
                        </a:rPr>
                        <a:t>87 % of 15 </a:t>
                      </a:r>
                      <a:r>
                        <a:rPr lang="pl-PL" sz="1200" dirty="0" err="1">
                          <a:effectLst/>
                        </a:rPr>
                        <a:t>respondents</a:t>
                      </a:r>
                      <a:r>
                        <a:rPr lang="pl-PL" sz="1200" dirty="0">
                          <a:effectLst/>
                        </a:rPr>
                        <a:t>.</a:t>
                      </a:r>
                      <a:endParaRPr lang="pl-PL" sz="1200" dirty="0">
                        <a:effectLst/>
                        <a:latin typeface="+mn-lt"/>
                      </a:endParaRPr>
                    </a:p>
                  </a:txBody>
                  <a:tcPr marL="32241" marR="33853" marT="33853" marB="33853" anchor="ctr"/>
                </a:tc>
                <a:extLst>
                  <a:ext uri="{0D108BD9-81ED-4DB2-BD59-A6C34878D82A}">
                    <a16:rowId xmlns:a16="http://schemas.microsoft.com/office/drawing/2014/main" val="213536426"/>
                  </a:ext>
                </a:extLst>
              </a:tr>
              <a:tr h="458246">
                <a:tc>
                  <a:txBody>
                    <a:bodyPr/>
                    <a:lstStyle/>
                    <a:p>
                      <a:pPr fontAlgn="ctr"/>
                      <a:r>
                        <a:rPr lang="en-US" sz="1200" dirty="0">
                          <a:effectLst/>
                        </a:rPr>
                        <a:t>Share of incoming students on study mobility who felt they were treated equally to local students</a:t>
                      </a:r>
                      <a:endParaRPr lang="en-US" sz="1200" dirty="0">
                        <a:effectLst/>
                        <a:latin typeface="+mn-lt"/>
                      </a:endParaRPr>
                    </a:p>
                  </a:txBody>
                  <a:tcPr marL="32241" marR="33853" marT="33853" marB="33853" anchor="ctr"/>
                </a:tc>
                <a:tc>
                  <a:txBody>
                    <a:bodyPr/>
                    <a:lstStyle/>
                    <a:p>
                      <a:pPr fontAlgn="ctr"/>
                      <a:r>
                        <a:rPr lang="pl-PL" sz="1200" dirty="0">
                          <a:effectLst/>
                        </a:rPr>
                        <a:t>86 % of 22 </a:t>
                      </a:r>
                      <a:r>
                        <a:rPr lang="pl-PL" sz="1200" dirty="0" err="1">
                          <a:effectLst/>
                        </a:rPr>
                        <a:t>respondents</a:t>
                      </a:r>
                      <a:r>
                        <a:rPr lang="pl-PL" sz="1200" dirty="0">
                          <a:effectLst/>
                        </a:rPr>
                        <a:t>.</a:t>
                      </a:r>
                      <a:endParaRPr lang="pl-PL" sz="1200" dirty="0">
                        <a:effectLst/>
                        <a:latin typeface="+mn-lt"/>
                      </a:endParaRPr>
                    </a:p>
                  </a:txBody>
                  <a:tcPr marL="32241" marR="33853" marT="33853" marB="33853" anchor="ctr"/>
                </a:tc>
                <a:extLst>
                  <a:ext uri="{0D108BD9-81ED-4DB2-BD59-A6C34878D82A}">
                    <a16:rowId xmlns:a16="http://schemas.microsoft.com/office/drawing/2014/main" val="1136720715"/>
                  </a:ext>
                </a:extLst>
              </a:tr>
            </a:tbl>
          </a:graphicData>
        </a:graphic>
      </p:graphicFrame>
      <p:pic>
        <p:nvPicPr>
          <p:cNvPr id="14" name="Obraz 13">
            <a:extLst>
              <a:ext uri="{FF2B5EF4-FFF2-40B4-BE49-F238E27FC236}">
                <a16:creationId xmlns:a16="http://schemas.microsoft.com/office/drawing/2014/main" id="{36EF6465-2991-4739-9684-16945755B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6" name="Obraz 15">
            <a:extLst>
              <a:ext uri="{FF2B5EF4-FFF2-40B4-BE49-F238E27FC236}">
                <a16:creationId xmlns:a16="http://schemas.microsoft.com/office/drawing/2014/main" id="{785F571E-1B74-41EB-9509-25FF8D1B8DB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
        <p:nvSpPr>
          <p:cNvPr id="3" name="pole tekstowe 2">
            <a:extLst>
              <a:ext uri="{FF2B5EF4-FFF2-40B4-BE49-F238E27FC236}">
                <a16:creationId xmlns:a16="http://schemas.microsoft.com/office/drawing/2014/main" id="{71BDBBB5-B08B-4613-80FE-A0A7577DE5D7}"/>
              </a:ext>
            </a:extLst>
          </p:cNvPr>
          <p:cNvSpPr txBox="1"/>
          <p:nvPr/>
        </p:nvSpPr>
        <p:spPr>
          <a:xfrm>
            <a:off x="863603" y="6087533"/>
            <a:ext cx="10320865" cy="276999"/>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p:txBody>
      </p:sp>
    </p:spTree>
    <p:extLst>
      <p:ext uri="{BB962C8B-B14F-4D97-AF65-F5344CB8AC3E}">
        <p14:creationId xmlns:p14="http://schemas.microsoft.com/office/powerpoint/2010/main" val="1136021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929216" y="6510466"/>
            <a:ext cx="10333568" cy="276999"/>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84300" y="209034"/>
            <a:ext cx="6737351" cy="923330"/>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pPr>
            <a:endParaRPr lang="pl-PL" sz="1800" b="1" dirty="0">
              <a:solidFill>
                <a:schemeClr val="bg1"/>
              </a:solidFill>
            </a:endParaRP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ED7B075B-5293-4F8B-ADED-442BB9777BD2}"/>
              </a:ext>
            </a:extLst>
          </p:cNvPr>
          <p:cNvGraphicFramePr>
            <a:graphicFrameLocks noGrp="1"/>
          </p:cNvGraphicFramePr>
          <p:nvPr>
            <p:extLst>
              <p:ext uri="{D42A27DB-BD31-4B8C-83A1-F6EECF244321}">
                <p14:modId xmlns:p14="http://schemas.microsoft.com/office/powerpoint/2010/main" val="3996897000"/>
              </p:ext>
            </p:extLst>
          </p:nvPr>
        </p:nvGraphicFramePr>
        <p:xfrm>
          <a:off x="1177049" y="996434"/>
          <a:ext cx="9289909" cy="5282688"/>
        </p:xfrm>
        <a:graphic>
          <a:graphicData uri="http://schemas.openxmlformats.org/drawingml/2006/table">
            <a:tbl>
              <a:tblPr>
                <a:tableStyleId>{BC89EF96-8CEA-46FF-86C4-4CE0E7609802}</a:tableStyleId>
              </a:tblPr>
              <a:tblGrid>
                <a:gridCol w="7148405">
                  <a:extLst>
                    <a:ext uri="{9D8B030D-6E8A-4147-A177-3AD203B41FA5}">
                      <a16:colId xmlns:a16="http://schemas.microsoft.com/office/drawing/2014/main" val="2110460332"/>
                    </a:ext>
                  </a:extLst>
                </a:gridCol>
                <a:gridCol w="2141504">
                  <a:extLst>
                    <a:ext uri="{9D8B030D-6E8A-4147-A177-3AD203B41FA5}">
                      <a16:colId xmlns:a16="http://schemas.microsoft.com/office/drawing/2014/main" val="3884617426"/>
                    </a:ext>
                  </a:extLst>
                </a:gridCol>
              </a:tblGrid>
              <a:tr h="240481">
                <a:tc gridSpan="2">
                  <a:txBody>
                    <a:bodyPr/>
                    <a:lstStyle/>
                    <a:p>
                      <a:pPr algn="ctr" fontAlgn="ctr"/>
                      <a:r>
                        <a:rPr lang="pl-PL" sz="1200" b="1" dirty="0">
                          <a:effectLst/>
                        </a:rPr>
                        <a:t>Student </a:t>
                      </a:r>
                      <a:r>
                        <a:rPr lang="pl-PL" sz="1200" b="1" dirty="0" err="1">
                          <a:effectLst/>
                        </a:rPr>
                        <a:t>support</a:t>
                      </a:r>
                      <a:endParaRPr lang="pl-PL" sz="1200" b="1" dirty="0">
                        <a:effectLst/>
                        <a:latin typeface="+mn-lt"/>
                      </a:endParaRPr>
                    </a:p>
                  </a:txBody>
                  <a:tcPr marL="17788" marR="17788" marT="23717" marB="23717" anchor="ctr"/>
                </a:tc>
                <a:tc hMerge="1">
                  <a:txBody>
                    <a:bodyPr/>
                    <a:lstStyle/>
                    <a:p>
                      <a:endParaRPr lang="pl-PL"/>
                    </a:p>
                  </a:txBody>
                  <a:tcPr/>
                </a:tc>
                <a:extLst>
                  <a:ext uri="{0D108BD9-81ED-4DB2-BD59-A6C34878D82A}">
                    <a16:rowId xmlns:a16="http://schemas.microsoft.com/office/drawing/2014/main" val="315071887"/>
                  </a:ext>
                </a:extLst>
              </a:tr>
              <a:tr h="422895">
                <a:tc>
                  <a:txBody>
                    <a:bodyPr/>
                    <a:lstStyle/>
                    <a:p>
                      <a:pPr fontAlgn="ctr"/>
                      <a:r>
                        <a:rPr lang="en-US" sz="1200" dirty="0">
                          <a:effectLst/>
                        </a:rPr>
                        <a:t>Share of outgoing students on study mobility who received the grant payments on time, in line with the dates mentioned the grant agreement</a:t>
                      </a:r>
                      <a:endParaRPr lang="en-US" sz="1200" dirty="0">
                        <a:effectLst/>
                        <a:latin typeface="+mn-lt"/>
                      </a:endParaRPr>
                    </a:p>
                  </a:txBody>
                  <a:tcPr marL="16941" marR="17788" marT="17788" marB="17788" anchor="ctr"/>
                </a:tc>
                <a:tc>
                  <a:txBody>
                    <a:bodyPr/>
                    <a:lstStyle/>
                    <a:p>
                      <a:pPr fontAlgn="ctr"/>
                      <a:r>
                        <a:rPr lang="pl-PL" sz="1200" dirty="0">
                          <a:effectLst/>
                        </a:rPr>
                        <a:t>100 % of 18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2620356653"/>
                  </a:ext>
                </a:extLst>
              </a:tr>
              <a:tr h="422895">
                <a:tc>
                  <a:txBody>
                    <a:bodyPr/>
                    <a:lstStyle/>
                    <a:p>
                      <a:pPr fontAlgn="ctr"/>
                      <a:r>
                        <a:rPr lang="en-US" sz="1200" dirty="0">
                          <a:effectLst/>
                        </a:rPr>
                        <a:t>Share of outgoing students on traineeship mobility who received the grant payments on time, in line with the dates mentioned the grant agreement</a:t>
                      </a:r>
                      <a:endParaRPr lang="en-US" sz="1200" dirty="0">
                        <a:effectLst/>
                        <a:latin typeface="+mn-lt"/>
                      </a:endParaRPr>
                    </a:p>
                  </a:txBody>
                  <a:tcPr marL="16941" marR="17788" marT="17788" marB="17788"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386207968"/>
                  </a:ext>
                </a:extLst>
              </a:tr>
              <a:tr h="422895">
                <a:tc>
                  <a:txBody>
                    <a:bodyPr/>
                    <a:lstStyle/>
                    <a:p>
                      <a:pPr fontAlgn="ctr"/>
                      <a:r>
                        <a:rPr lang="en-US" sz="1200" dirty="0">
                          <a:effectLst/>
                        </a:rPr>
                        <a:t>Share of incoming students on study mobility who were satisfied with assistance related to visa issues</a:t>
                      </a:r>
                      <a:endParaRPr lang="en-US" sz="1200" dirty="0">
                        <a:effectLst/>
                        <a:latin typeface="+mn-lt"/>
                      </a:endParaRPr>
                    </a:p>
                  </a:txBody>
                  <a:tcPr marL="16941" marR="17788" marT="17788" marB="17788" anchor="ctr"/>
                </a:tc>
                <a:tc>
                  <a:txBody>
                    <a:bodyPr/>
                    <a:lstStyle/>
                    <a:p>
                      <a:pPr fontAlgn="ctr"/>
                      <a:r>
                        <a:rPr lang="pl-PL" sz="1200" dirty="0">
                          <a:effectLst/>
                        </a:rPr>
                        <a:t>64 % of 11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253433312"/>
                  </a:ext>
                </a:extLst>
              </a:tr>
              <a:tr h="422895">
                <a:tc>
                  <a:txBody>
                    <a:bodyPr/>
                    <a:lstStyle/>
                    <a:p>
                      <a:pPr fontAlgn="ctr"/>
                      <a:r>
                        <a:rPr lang="en-US" sz="1200" dirty="0">
                          <a:effectLst/>
                        </a:rPr>
                        <a:t>Share of outgoing students on</a:t>
                      </a:r>
                      <a:r>
                        <a:rPr lang="pl-PL" sz="1200" dirty="0">
                          <a:effectLst/>
                        </a:rPr>
                        <a:t> </a:t>
                      </a:r>
                      <a:r>
                        <a:rPr lang="pl-PL" sz="1200" dirty="0" err="1">
                          <a:effectLst/>
                        </a:rPr>
                        <a:t>study</a:t>
                      </a:r>
                      <a:r>
                        <a:rPr lang="pl-PL" sz="1200" dirty="0">
                          <a:effectLst/>
                        </a:rPr>
                        <a:t> </a:t>
                      </a:r>
                      <a:r>
                        <a:rPr lang="en-US" sz="1200" dirty="0">
                          <a:effectLst/>
                        </a:rPr>
                        <a:t>mobility who were satisfied with assistance related to insurance</a:t>
                      </a:r>
                      <a:endParaRPr lang="pl-PL" sz="1200" dirty="0">
                        <a:effectLst/>
                      </a:endParaRPr>
                    </a:p>
                  </a:txBody>
                  <a:tcPr marL="16941" marR="17788" marT="17788" marB="17788" anchor="ctr"/>
                </a:tc>
                <a:tc>
                  <a:txBody>
                    <a:bodyPr/>
                    <a:lstStyle/>
                    <a:p>
                      <a:pPr fontAlgn="ctr"/>
                      <a:r>
                        <a:rPr lang="pl-PL" sz="1200" b="0" dirty="0">
                          <a:effectLst/>
                        </a:rPr>
                        <a:t>43 % of 14 </a:t>
                      </a:r>
                      <a:r>
                        <a:rPr lang="pl-PL" sz="1200" b="0" dirty="0" err="1">
                          <a:effectLst/>
                        </a:rPr>
                        <a:t>respondents</a:t>
                      </a:r>
                      <a:r>
                        <a:rPr lang="pl-PL" sz="1200" b="0" dirty="0">
                          <a:effectLst/>
                        </a:rPr>
                        <a:t>.</a:t>
                      </a:r>
                      <a:endParaRPr lang="pl-PL" sz="1200" b="0" dirty="0">
                        <a:effectLst/>
                        <a:latin typeface="+mn-lt"/>
                      </a:endParaRPr>
                    </a:p>
                  </a:txBody>
                  <a:tcPr marL="16941" marR="17788" marT="17788" marB="17788" anchor="ctr"/>
                </a:tc>
                <a:extLst>
                  <a:ext uri="{0D108BD9-81ED-4DB2-BD59-A6C34878D82A}">
                    <a16:rowId xmlns:a16="http://schemas.microsoft.com/office/drawing/2014/main" val="4212186776"/>
                  </a:ext>
                </a:extLst>
              </a:tr>
              <a:tr h="422895">
                <a:tc>
                  <a:txBody>
                    <a:bodyPr/>
                    <a:lstStyle/>
                    <a:p>
                      <a:pPr fontAlgn="ctr"/>
                      <a:r>
                        <a:rPr lang="en-US" sz="1200" dirty="0">
                          <a:effectLst/>
                          <a:latin typeface="+mn-lt"/>
                        </a:rPr>
                        <a:t>Share of outgoing students on traineeship mobility who were satisfied with assistance related to insurance </a:t>
                      </a:r>
                    </a:p>
                  </a:txBody>
                  <a:tcPr marL="16941" marR="17788" marT="17788" marB="17788" anchor="ct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pl-PL" sz="1200" b="0" dirty="0">
                          <a:effectLst/>
                        </a:rPr>
                        <a:t>50 % of 2 </a:t>
                      </a:r>
                      <a:r>
                        <a:rPr lang="pl-PL" sz="1200" b="0" dirty="0" err="1">
                          <a:effectLst/>
                        </a:rPr>
                        <a:t>respondents</a:t>
                      </a:r>
                      <a:r>
                        <a:rPr lang="pl-PL" sz="1200" b="0" dirty="0">
                          <a:effectLst/>
                        </a:rPr>
                        <a:t>.</a:t>
                      </a:r>
                      <a:endParaRPr lang="pl-PL" sz="1200" b="0" dirty="0">
                        <a:effectLst/>
                        <a:latin typeface="+mn-lt"/>
                      </a:endParaRPr>
                    </a:p>
                    <a:p>
                      <a:pPr fontAlgn="ctr"/>
                      <a:endParaRPr lang="pl-PL" sz="1200" b="1" dirty="0">
                        <a:effectLst/>
                        <a:latin typeface="+mn-lt"/>
                      </a:endParaRPr>
                    </a:p>
                  </a:txBody>
                  <a:tcPr marL="16941" marR="17788" marT="17788" marB="17788" anchor="ctr"/>
                </a:tc>
                <a:extLst>
                  <a:ext uri="{0D108BD9-81ED-4DB2-BD59-A6C34878D82A}">
                    <a16:rowId xmlns:a16="http://schemas.microsoft.com/office/drawing/2014/main" val="4117562087"/>
                  </a:ext>
                </a:extLst>
              </a:tr>
              <a:tr h="422895">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en-US" sz="1200" dirty="0">
                          <a:effectLst/>
                        </a:rPr>
                        <a:t>Share of </a:t>
                      </a:r>
                      <a:r>
                        <a:rPr lang="pl-PL" sz="1200" dirty="0" err="1">
                          <a:effectLst/>
                        </a:rPr>
                        <a:t>inc</a:t>
                      </a:r>
                      <a:r>
                        <a:rPr lang="en-US" sz="1200" dirty="0">
                          <a:effectLst/>
                        </a:rPr>
                        <a:t>o</a:t>
                      </a:r>
                      <a:r>
                        <a:rPr lang="pl-PL" sz="1200" dirty="0">
                          <a:effectLst/>
                        </a:rPr>
                        <a:t>m</a:t>
                      </a:r>
                      <a:r>
                        <a:rPr lang="en-US" sz="1200" dirty="0" err="1">
                          <a:effectLst/>
                        </a:rPr>
                        <a:t>ing</a:t>
                      </a:r>
                      <a:r>
                        <a:rPr lang="en-US" sz="1200" dirty="0">
                          <a:effectLst/>
                        </a:rPr>
                        <a:t> students on</a:t>
                      </a:r>
                      <a:r>
                        <a:rPr lang="pl-PL" sz="1200" dirty="0">
                          <a:effectLst/>
                        </a:rPr>
                        <a:t> </a:t>
                      </a:r>
                      <a:r>
                        <a:rPr lang="pl-PL" sz="1200" dirty="0" err="1">
                          <a:effectLst/>
                        </a:rPr>
                        <a:t>study</a:t>
                      </a:r>
                      <a:r>
                        <a:rPr lang="pl-PL" sz="1200" dirty="0">
                          <a:effectLst/>
                        </a:rPr>
                        <a:t> </a:t>
                      </a:r>
                      <a:r>
                        <a:rPr lang="en-US" sz="1200" dirty="0">
                          <a:effectLst/>
                        </a:rPr>
                        <a:t>mobility who were satisfied with assistance related to insurance</a:t>
                      </a:r>
                      <a:endParaRPr lang="pl-PL" sz="1200" dirty="0">
                        <a:effectLst/>
                      </a:endParaRPr>
                    </a:p>
                  </a:txBody>
                  <a:tcPr marL="16941" marR="17788" marT="17788" marB="17788" anchor="ctr"/>
                </a:tc>
                <a:tc>
                  <a:txBody>
                    <a:bodyPr/>
                    <a:lstStyle/>
                    <a:p>
                      <a:pPr marL="0" marR="0" lvl="0" indent="0" algn="l" defTabSz="1219170" rtl="0" eaLnBrk="1" fontAlgn="ctr" latinLnBrk="0" hangingPunct="1">
                        <a:lnSpc>
                          <a:spcPct val="100000"/>
                        </a:lnSpc>
                        <a:spcBef>
                          <a:spcPts val="0"/>
                        </a:spcBef>
                        <a:spcAft>
                          <a:spcPts val="0"/>
                        </a:spcAft>
                        <a:buClrTx/>
                        <a:buSzTx/>
                        <a:buFontTx/>
                        <a:buNone/>
                        <a:tabLst/>
                        <a:defRPr/>
                      </a:pPr>
                      <a:r>
                        <a:rPr lang="pl-PL" sz="1200" b="0" dirty="0">
                          <a:effectLst/>
                        </a:rPr>
                        <a:t>59 % of 17 </a:t>
                      </a:r>
                      <a:r>
                        <a:rPr lang="pl-PL" sz="1200" b="0" dirty="0" err="1">
                          <a:effectLst/>
                        </a:rPr>
                        <a:t>respondents</a:t>
                      </a:r>
                      <a:r>
                        <a:rPr lang="pl-PL" sz="1200" b="0" dirty="0">
                          <a:effectLst/>
                        </a:rPr>
                        <a:t>.</a:t>
                      </a:r>
                      <a:endParaRPr lang="pl-PL" sz="1200" b="0" dirty="0">
                        <a:effectLst/>
                        <a:latin typeface="+mn-lt"/>
                      </a:endParaRPr>
                    </a:p>
                    <a:p>
                      <a:pPr fontAlgn="ctr"/>
                      <a:endParaRPr lang="pl-PL" sz="1200" b="1" dirty="0">
                        <a:effectLst/>
                        <a:latin typeface="+mn-lt"/>
                      </a:endParaRPr>
                    </a:p>
                  </a:txBody>
                  <a:tcPr marL="16941" marR="17788" marT="17788" marB="17788" anchor="ctr"/>
                </a:tc>
                <a:extLst>
                  <a:ext uri="{0D108BD9-81ED-4DB2-BD59-A6C34878D82A}">
                    <a16:rowId xmlns:a16="http://schemas.microsoft.com/office/drawing/2014/main" val="3702655036"/>
                  </a:ext>
                </a:extLst>
              </a:tr>
              <a:tr h="390362">
                <a:tc>
                  <a:txBody>
                    <a:bodyPr/>
                    <a:lstStyle/>
                    <a:p>
                      <a:pPr fontAlgn="ctr"/>
                      <a:r>
                        <a:rPr lang="en-US" sz="1200" dirty="0">
                          <a:effectLst/>
                        </a:rPr>
                        <a:t>Share of incoming students on study mobility who were satisfied with accommodation assistance</a:t>
                      </a:r>
                      <a:endParaRPr lang="en-US" sz="1200" dirty="0">
                        <a:effectLst/>
                        <a:latin typeface="+mn-lt"/>
                      </a:endParaRPr>
                    </a:p>
                  </a:txBody>
                  <a:tcPr marL="16941" marR="17788" marT="17788" marB="17788" anchor="ctr"/>
                </a:tc>
                <a:tc>
                  <a:txBody>
                    <a:bodyPr/>
                    <a:lstStyle/>
                    <a:p>
                      <a:pPr fontAlgn="ctr"/>
                      <a:r>
                        <a:rPr lang="pl-PL" sz="1200" dirty="0">
                          <a:effectLst/>
                        </a:rPr>
                        <a:t>91 % of 22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3904257815"/>
                  </a:ext>
                </a:extLst>
              </a:tr>
              <a:tr h="422895">
                <a:tc>
                  <a:txBody>
                    <a:bodyPr/>
                    <a:lstStyle/>
                    <a:p>
                      <a:pPr fontAlgn="ctr"/>
                      <a:r>
                        <a:rPr lang="en-US" sz="1200" dirty="0">
                          <a:effectLst/>
                        </a:rPr>
                        <a:t>Share of outgoing students on study mobility who were satisfied with the administrative support provided by the sending institution</a:t>
                      </a:r>
                      <a:endParaRPr lang="en-US" sz="1200" dirty="0">
                        <a:effectLst/>
                        <a:latin typeface="+mn-lt"/>
                      </a:endParaRPr>
                    </a:p>
                  </a:txBody>
                  <a:tcPr marL="16941" marR="17788" marT="17788" marB="17788" anchor="ctr"/>
                </a:tc>
                <a:tc>
                  <a:txBody>
                    <a:bodyPr/>
                    <a:lstStyle/>
                    <a:p>
                      <a:pPr fontAlgn="ctr"/>
                      <a:r>
                        <a:rPr lang="pl-PL" sz="1200" dirty="0">
                          <a:effectLst/>
                        </a:rPr>
                        <a:t>94 % of 17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1563327603"/>
                  </a:ext>
                </a:extLst>
              </a:tr>
              <a:tr h="422895">
                <a:tc>
                  <a:txBody>
                    <a:bodyPr/>
                    <a:lstStyle/>
                    <a:p>
                      <a:pPr fontAlgn="ctr"/>
                      <a:r>
                        <a:rPr lang="en-US" sz="1200" dirty="0">
                          <a:effectLst/>
                        </a:rPr>
                        <a:t>Share of outgoing students on traineeship mobility who were satisfied with the administrative support provided by the sending institution</a:t>
                      </a:r>
                      <a:endParaRPr lang="en-US" sz="1200" dirty="0">
                        <a:effectLst/>
                        <a:latin typeface="+mn-lt"/>
                      </a:endParaRPr>
                    </a:p>
                  </a:txBody>
                  <a:tcPr marL="16941" marR="17788" marT="17788" marB="17788" anchor="ctr"/>
                </a:tc>
                <a:tc>
                  <a:txBody>
                    <a:bodyPr/>
                    <a:lstStyle/>
                    <a:p>
                      <a:pPr fontAlgn="ctr"/>
                      <a:r>
                        <a:rPr lang="pl-PL" sz="1200" dirty="0">
                          <a:effectLst/>
                        </a:rPr>
                        <a:t>100 % of 3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3559119232"/>
                  </a:ext>
                </a:extLst>
              </a:tr>
              <a:tr h="422895">
                <a:tc>
                  <a:txBody>
                    <a:bodyPr/>
                    <a:lstStyle/>
                    <a:p>
                      <a:pPr fontAlgn="ctr"/>
                      <a:r>
                        <a:rPr lang="en-US" sz="1200" dirty="0">
                          <a:effectLst/>
                        </a:rPr>
                        <a:t>Share of incoming students on study mobility who were satisfied with the administrative support provided by the receiving institution</a:t>
                      </a:r>
                      <a:endParaRPr lang="en-US" sz="1200" dirty="0">
                        <a:effectLst/>
                        <a:latin typeface="+mn-lt"/>
                      </a:endParaRPr>
                    </a:p>
                  </a:txBody>
                  <a:tcPr marL="16941" marR="17788" marT="17788" marB="17788" anchor="ctr"/>
                </a:tc>
                <a:tc>
                  <a:txBody>
                    <a:bodyPr/>
                    <a:lstStyle/>
                    <a:p>
                      <a:pPr fontAlgn="ctr"/>
                      <a:r>
                        <a:rPr lang="pl-PL" sz="1200" dirty="0">
                          <a:effectLst/>
                        </a:rPr>
                        <a:t>91 % of 22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1412582805"/>
                  </a:ext>
                </a:extLst>
              </a:tr>
              <a:tr h="422895">
                <a:tc>
                  <a:txBody>
                    <a:bodyPr/>
                    <a:lstStyle/>
                    <a:p>
                      <a:pPr fontAlgn="ctr"/>
                      <a:r>
                        <a:rPr lang="en-US" sz="1200" dirty="0">
                          <a:effectLst/>
                        </a:rPr>
                        <a:t>Share of outgoing students on study mobility who were satisfied with the academic support provided by the sending institution</a:t>
                      </a:r>
                      <a:endParaRPr lang="en-US" sz="1200" dirty="0">
                        <a:effectLst/>
                        <a:latin typeface="+mn-lt"/>
                      </a:endParaRPr>
                    </a:p>
                  </a:txBody>
                  <a:tcPr marL="16941" marR="17788" marT="17788" marB="17788" anchor="ctr"/>
                </a:tc>
                <a:tc>
                  <a:txBody>
                    <a:bodyPr/>
                    <a:lstStyle/>
                    <a:p>
                      <a:pPr fontAlgn="ctr"/>
                      <a:r>
                        <a:rPr lang="pl-PL" sz="1200" dirty="0">
                          <a:effectLst/>
                        </a:rPr>
                        <a:t>94 % of 18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4230213703"/>
                  </a:ext>
                </a:extLst>
              </a:tr>
              <a:tr h="422895">
                <a:tc>
                  <a:txBody>
                    <a:bodyPr/>
                    <a:lstStyle/>
                    <a:p>
                      <a:pPr fontAlgn="ctr"/>
                      <a:r>
                        <a:rPr lang="en-US" sz="1200" dirty="0">
                          <a:effectLst/>
                        </a:rPr>
                        <a:t>Share of incoming students on study mobility who were satisfied with the academic support provided by the receiving institution</a:t>
                      </a:r>
                      <a:endParaRPr lang="en-US" sz="1200" dirty="0">
                        <a:effectLst/>
                        <a:latin typeface="+mn-lt"/>
                      </a:endParaRPr>
                    </a:p>
                  </a:txBody>
                  <a:tcPr marL="16941" marR="17788" marT="17788" marB="17788" anchor="ctr"/>
                </a:tc>
                <a:tc>
                  <a:txBody>
                    <a:bodyPr/>
                    <a:lstStyle/>
                    <a:p>
                      <a:pPr fontAlgn="ctr"/>
                      <a:r>
                        <a:rPr lang="pl-PL" sz="1200" dirty="0">
                          <a:effectLst/>
                        </a:rPr>
                        <a:t>95 % of 22 </a:t>
                      </a:r>
                      <a:r>
                        <a:rPr lang="pl-PL" sz="1200" dirty="0" err="1">
                          <a:effectLst/>
                        </a:rPr>
                        <a:t>respondents</a:t>
                      </a:r>
                      <a:r>
                        <a:rPr lang="pl-PL" sz="1200" dirty="0">
                          <a:effectLst/>
                        </a:rPr>
                        <a:t>.</a:t>
                      </a:r>
                      <a:endParaRPr lang="pl-PL" sz="1200" dirty="0">
                        <a:effectLst/>
                        <a:latin typeface="+mn-lt"/>
                      </a:endParaRPr>
                    </a:p>
                  </a:txBody>
                  <a:tcPr marL="16941" marR="17788" marT="17788" marB="17788" anchor="ctr"/>
                </a:tc>
                <a:extLst>
                  <a:ext uri="{0D108BD9-81ED-4DB2-BD59-A6C34878D82A}">
                    <a16:rowId xmlns:a16="http://schemas.microsoft.com/office/drawing/2014/main" val="1606132588"/>
                  </a:ext>
                </a:extLst>
              </a:tr>
            </a:tbl>
          </a:graphicData>
        </a:graphic>
      </p:graphicFrame>
      <p:pic>
        <p:nvPicPr>
          <p:cNvPr id="14" name="Obraz 13">
            <a:extLst>
              <a:ext uri="{FF2B5EF4-FFF2-40B4-BE49-F238E27FC236}">
                <a16:creationId xmlns:a16="http://schemas.microsoft.com/office/drawing/2014/main" id="{670D9745-B489-48D1-8E5F-D240EF520CA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6" name="Obraz 15">
            <a:extLst>
              <a:ext uri="{FF2B5EF4-FFF2-40B4-BE49-F238E27FC236}">
                <a16:creationId xmlns:a16="http://schemas.microsoft.com/office/drawing/2014/main" id="{DD23E55D-C65C-4D17-905D-3B396FD0C6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extLst>
      <p:ext uri="{BB962C8B-B14F-4D97-AF65-F5344CB8AC3E}">
        <p14:creationId xmlns:p14="http://schemas.microsoft.com/office/powerpoint/2010/main" val="2519371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ostokąt 3">
            <a:extLst>
              <a:ext uri="{FF2B5EF4-FFF2-40B4-BE49-F238E27FC236}">
                <a16:creationId xmlns:a16="http://schemas.microsoft.com/office/drawing/2014/main" id="{2C42104A-23C8-4F96-B761-280C0766EE4B}"/>
              </a:ext>
            </a:extLst>
          </p:cNvPr>
          <p:cNvSpPr/>
          <p:nvPr/>
        </p:nvSpPr>
        <p:spPr>
          <a:xfrm>
            <a:off x="0" y="0"/>
            <a:ext cx="12192000" cy="787400"/>
          </a:xfrm>
          <a:prstGeom prst="rect">
            <a:avLst/>
          </a:prstGeom>
          <a:solidFill>
            <a:srgbClr val="21206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pl-PL" sz="2400">
              <a:solidFill>
                <a:srgbClr val="212062"/>
              </a:solidFill>
            </a:endParaRPr>
          </a:p>
        </p:txBody>
      </p:sp>
      <p:pic>
        <p:nvPicPr>
          <p:cNvPr id="4099" name="Obraz 18"/>
          <p:cNvPicPr>
            <a:picLocks noChangeAspect="1" noChangeArrowheads="1"/>
          </p:cNvPicPr>
          <p:nvPr/>
        </p:nvPicPr>
        <p:blipFill>
          <a:blip r:embed="rId2" cstate="print">
            <a:extLst>
              <a:ext uri="{28A0092B-C50C-407E-A947-70E740481C1C}">
                <a14:useLocalDpi xmlns:a14="http://schemas.microsoft.com/office/drawing/2010/main" val="0"/>
              </a:ext>
            </a:extLst>
          </a:blip>
          <a:srcRect l="-2" r="61803"/>
          <a:stretch>
            <a:fillRect/>
          </a:stretch>
        </p:blipFill>
        <p:spPr bwMode="auto">
          <a:xfrm>
            <a:off x="9306985" y="0"/>
            <a:ext cx="1983316"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Łącznik prosty 4">
            <a:extLst>
              <a:ext uri="{FF2B5EF4-FFF2-40B4-BE49-F238E27FC236}">
                <a16:creationId xmlns:a16="http://schemas.microsoft.com/office/drawing/2014/main" id="{A0F8C689-FAED-47D7-8422-46BF52F8B457}"/>
              </a:ext>
            </a:extLst>
          </p:cNvPr>
          <p:cNvCxnSpPr>
            <a:cxnSpLocks/>
          </p:cNvCxnSpPr>
          <p:nvPr/>
        </p:nvCxnSpPr>
        <p:spPr>
          <a:xfrm flipV="1">
            <a:off x="11664951" y="0"/>
            <a:ext cx="0" cy="6858000"/>
          </a:xfrm>
          <a:prstGeom prst="line">
            <a:avLst/>
          </a:prstGeom>
          <a:ln w="22225">
            <a:solidFill>
              <a:srgbClr val="002060"/>
            </a:solidFill>
          </a:ln>
        </p:spPr>
        <p:style>
          <a:lnRef idx="1">
            <a:schemeClr val="dk1"/>
          </a:lnRef>
          <a:fillRef idx="0">
            <a:schemeClr val="dk1"/>
          </a:fillRef>
          <a:effectRef idx="0">
            <a:schemeClr val="dk1"/>
          </a:effectRef>
          <a:fontRef idx="minor">
            <a:schemeClr val="tx1"/>
          </a:fontRef>
        </p:style>
      </p:cxnSp>
      <p:sp>
        <p:nvSpPr>
          <p:cNvPr id="8" name="Prostokąt 1">
            <a:extLst>
              <a:ext uri="{FF2B5EF4-FFF2-40B4-BE49-F238E27FC236}">
                <a16:creationId xmlns:a16="http://schemas.microsoft.com/office/drawing/2014/main" id="{98D33C6A-F77F-418A-9516-4D4F62B69288}"/>
              </a:ext>
            </a:extLst>
          </p:cNvPr>
          <p:cNvSpPr>
            <a:spLocks noChangeArrowheads="1"/>
          </p:cNvSpPr>
          <p:nvPr/>
        </p:nvSpPr>
        <p:spPr bwMode="auto">
          <a:xfrm rot="16200000">
            <a:off x="10152593" y="4660153"/>
            <a:ext cx="3551767" cy="323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indent="0">
              <a:lnSpc>
                <a:spcPct val="107000"/>
              </a:lnSpc>
              <a:spcBef>
                <a:spcPct val="0"/>
              </a:spcBef>
              <a:spcAft>
                <a:spcPts val="1067"/>
              </a:spcAft>
              <a:buNone/>
              <a:defRPr/>
            </a:pPr>
            <a:r>
              <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rPr>
              <a:t>tu.koszalin.pl/</a:t>
            </a:r>
            <a:r>
              <a:rPr lang="pl-PL" altLang="pl-PL" sz="1467" b="1" spc="400" dirty="0" err="1">
                <a:solidFill>
                  <a:srgbClr val="002060"/>
                </a:solidFill>
                <a:latin typeface="League Spartan" pitchFamily="2" charset="-18"/>
                <a:ea typeface="Calibri" panose="020F0502020204030204" pitchFamily="34" charset="0"/>
                <a:cs typeface="Times New Roman" panose="02020603050405020304" pitchFamily="18" charset="0"/>
              </a:rPr>
              <a:t>erasmus</a:t>
            </a:r>
            <a:endParaRPr lang="pl-PL" altLang="pl-PL" sz="1467" b="1" spc="400" dirty="0">
              <a:solidFill>
                <a:srgbClr val="002060"/>
              </a:solidFill>
              <a:latin typeface="League Spartan" pitchFamily="2" charset="-18"/>
              <a:ea typeface="Calibri" panose="020F0502020204030204" pitchFamily="34" charset="0"/>
              <a:cs typeface="Times New Roman" panose="02020603050405020304" pitchFamily="18" charset="0"/>
            </a:endParaRPr>
          </a:p>
        </p:txBody>
      </p:sp>
      <p:pic>
        <p:nvPicPr>
          <p:cNvPr id="4103" name="Obraz 19"/>
          <p:cNvPicPr>
            <a:picLocks noChangeAspect="1" noChangeArrowheads="1"/>
          </p:cNvPicPr>
          <p:nvPr/>
        </p:nvPicPr>
        <p:blipFill>
          <a:blip r:embed="rId3" cstate="print">
            <a:extLst>
              <a:ext uri="{28A0092B-C50C-407E-A947-70E740481C1C}">
                <a14:useLocalDpi xmlns:a14="http://schemas.microsoft.com/office/drawing/2010/main" val="0"/>
              </a:ext>
            </a:extLst>
          </a:blip>
          <a:srcRect l="37396" r="41672"/>
          <a:stretch>
            <a:fillRect/>
          </a:stretch>
        </p:blipFill>
        <p:spPr bwMode="auto">
          <a:xfrm>
            <a:off x="8496301" y="0"/>
            <a:ext cx="1087967"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ole tekstowe 14">
            <a:extLst>
              <a:ext uri="{FF2B5EF4-FFF2-40B4-BE49-F238E27FC236}">
                <a16:creationId xmlns:a16="http://schemas.microsoft.com/office/drawing/2014/main" id="{5658AF26-1D09-4BBA-A79A-57D57338D358}"/>
              </a:ext>
            </a:extLst>
          </p:cNvPr>
          <p:cNvSpPr txBox="1"/>
          <p:nvPr/>
        </p:nvSpPr>
        <p:spPr>
          <a:xfrm>
            <a:off x="863603" y="5837120"/>
            <a:ext cx="10416271" cy="276999"/>
          </a:xfrm>
          <a:prstGeom prst="rect">
            <a:avLst/>
          </a:prstGeom>
          <a:noFill/>
        </p:spPr>
        <p:txBody>
          <a:bodyPr wrap="square" rtlCol="0">
            <a:spAutoFit/>
          </a:bodyPr>
          <a:lstStyle/>
          <a:p>
            <a:r>
              <a:rPr lang="en-US" sz="1200" b="1" dirty="0"/>
              <a:t>Source</a:t>
            </a:r>
            <a:r>
              <a:rPr lang="pl-PL" sz="1200" b="1" dirty="0"/>
              <a:t> - </a:t>
            </a:r>
            <a:r>
              <a:rPr lang="en-US" sz="1200" b="1" dirty="0"/>
              <a:t>participants’ answers from the project</a:t>
            </a:r>
            <a:r>
              <a:rPr lang="pl-PL" sz="1200" b="1" dirty="0"/>
              <a:t> - </a:t>
            </a:r>
            <a:r>
              <a:rPr lang="en-US" sz="1200" b="1" dirty="0"/>
              <a:t>mobility in the Higher Education Institution, 2024–2026, Project Grant No.</a:t>
            </a:r>
            <a:r>
              <a:rPr lang="pl-PL" sz="1200" b="1" dirty="0"/>
              <a:t> </a:t>
            </a:r>
            <a:r>
              <a:rPr lang="pl-PL" sz="1200" b="1" dirty="0">
                <a:solidFill>
                  <a:srgbClr val="000000"/>
                </a:solidFill>
              </a:rPr>
              <a:t>2024-1-PL01-KA131-HED-000207428</a:t>
            </a:r>
            <a:r>
              <a:rPr lang="pl-PL" sz="1200" b="1" dirty="0"/>
              <a:t> </a:t>
            </a:r>
            <a:endParaRPr lang="pl-PL" sz="1200" b="1" dirty="0">
              <a:cs typeface="Arial" panose="020B0604020202020204" pitchFamily="34" charset="0"/>
            </a:endParaRPr>
          </a:p>
        </p:txBody>
      </p:sp>
      <p:sp>
        <p:nvSpPr>
          <p:cNvPr id="17" name="pole tekstowe 16">
            <a:extLst>
              <a:ext uri="{FF2B5EF4-FFF2-40B4-BE49-F238E27FC236}">
                <a16:creationId xmlns:a16="http://schemas.microsoft.com/office/drawing/2014/main" id="{A311529F-DEF6-427B-8703-9E87BB507196}"/>
              </a:ext>
            </a:extLst>
          </p:cNvPr>
          <p:cNvSpPr txBox="1"/>
          <p:nvPr/>
        </p:nvSpPr>
        <p:spPr>
          <a:xfrm>
            <a:off x="1384300" y="209034"/>
            <a:ext cx="6737351" cy="646331"/>
          </a:xfrm>
          <a:prstGeom prst="rect">
            <a:avLst/>
          </a:prstGeom>
          <a:noFill/>
        </p:spPr>
        <p:txBody>
          <a:bodyPr wrap="square" rtlCol="0">
            <a:spAutoFit/>
          </a:bodyPr>
          <a:lstStyle/>
          <a:p>
            <a:pPr algn="ctr" defTabSz="1219170" eaLnBrk="0" fontAlgn="base" hangingPunct="0">
              <a:spcBef>
                <a:spcPct val="0"/>
              </a:spcBef>
              <a:spcAft>
                <a:spcPct val="0"/>
              </a:spcAft>
            </a:pPr>
            <a:r>
              <a:rPr lang="pl-PL" sz="1800" b="1" dirty="0">
                <a:solidFill>
                  <a:schemeClr val="bg1"/>
                </a:solidFill>
              </a:rPr>
              <a:t>ERASMUS+ PROJECT RESULTS 2024–2026</a:t>
            </a:r>
          </a:p>
          <a:p>
            <a:pPr algn="ctr" defTabSz="1219170" eaLnBrk="0" fontAlgn="base" hangingPunct="0">
              <a:spcBef>
                <a:spcPct val="0"/>
              </a:spcBef>
              <a:spcAft>
                <a:spcPct val="0"/>
              </a:spcAft>
              <a:buNone/>
            </a:pPr>
            <a:endParaRPr lang="pl-PL" altLang="pl-PL" sz="1800" b="1" dirty="0">
              <a:solidFill>
                <a:schemeClr val="bg1"/>
              </a:solidFill>
              <a:latin typeface="Times New Roman" panose="02020603050405020304" pitchFamily="18" charset="0"/>
              <a:cs typeface="Times New Roman" panose="02020603050405020304" pitchFamily="18" charset="0"/>
            </a:endParaRPr>
          </a:p>
        </p:txBody>
      </p:sp>
      <p:graphicFrame>
        <p:nvGraphicFramePr>
          <p:cNvPr id="2" name="Tabela 1">
            <a:extLst>
              <a:ext uri="{FF2B5EF4-FFF2-40B4-BE49-F238E27FC236}">
                <a16:creationId xmlns:a16="http://schemas.microsoft.com/office/drawing/2014/main" id="{7B4F4460-7AC9-4A04-A253-DB9F4C4A5F30}"/>
              </a:ext>
            </a:extLst>
          </p:cNvPr>
          <p:cNvGraphicFramePr>
            <a:graphicFrameLocks noGrp="1"/>
          </p:cNvGraphicFramePr>
          <p:nvPr>
            <p:extLst>
              <p:ext uri="{D42A27DB-BD31-4B8C-83A1-F6EECF244321}">
                <p14:modId xmlns:p14="http://schemas.microsoft.com/office/powerpoint/2010/main" val="10802238"/>
              </p:ext>
            </p:extLst>
          </p:nvPr>
        </p:nvGraphicFramePr>
        <p:xfrm>
          <a:off x="1303932" y="2234086"/>
          <a:ext cx="8697384" cy="1558134"/>
        </p:xfrm>
        <a:graphic>
          <a:graphicData uri="http://schemas.openxmlformats.org/drawingml/2006/table">
            <a:tbl>
              <a:tblPr>
                <a:tableStyleId>{BC89EF96-8CEA-46FF-86C4-4CE0E7609802}</a:tableStyleId>
              </a:tblPr>
              <a:tblGrid>
                <a:gridCol w="5816715">
                  <a:extLst>
                    <a:ext uri="{9D8B030D-6E8A-4147-A177-3AD203B41FA5}">
                      <a16:colId xmlns:a16="http://schemas.microsoft.com/office/drawing/2014/main" val="1087753251"/>
                    </a:ext>
                  </a:extLst>
                </a:gridCol>
                <a:gridCol w="2880669">
                  <a:extLst>
                    <a:ext uri="{9D8B030D-6E8A-4147-A177-3AD203B41FA5}">
                      <a16:colId xmlns:a16="http://schemas.microsoft.com/office/drawing/2014/main" val="2651989472"/>
                    </a:ext>
                  </a:extLst>
                </a:gridCol>
              </a:tblGrid>
              <a:tr h="0">
                <a:tc gridSpan="2">
                  <a:txBody>
                    <a:bodyPr/>
                    <a:lstStyle/>
                    <a:p>
                      <a:pPr algn="ctr" fontAlgn="ctr"/>
                      <a:r>
                        <a:rPr lang="pl-PL" sz="1200" b="1" dirty="0">
                          <a:effectLst/>
                        </a:rPr>
                        <a:t>Staff </a:t>
                      </a:r>
                      <a:r>
                        <a:rPr lang="pl-PL" sz="1200" b="1" dirty="0" err="1">
                          <a:effectLst/>
                        </a:rPr>
                        <a:t>support</a:t>
                      </a:r>
                      <a:endParaRPr lang="pl-PL" sz="1200" b="1" dirty="0">
                        <a:effectLst/>
                        <a:latin typeface="+mn-lt"/>
                      </a:endParaRPr>
                    </a:p>
                  </a:txBody>
                  <a:tcPr marL="91610" marR="91610" marT="122146" marB="122146" anchor="ctr"/>
                </a:tc>
                <a:tc hMerge="1">
                  <a:txBody>
                    <a:bodyPr/>
                    <a:lstStyle/>
                    <a:p>
                      <a:endParaRPr lang="pl-PL"/>
                    </a:p>
                  </a:txBody>
                  <a:tcPr/>
                </a:tc>
                <a:extLst>
                  <a:ext uri="{0D108BD9-81ED-4DB2-BD59-A6C34878D82A}">
                    <a16:rowId xmlns:a16="http://schemas.microsoft.com/office/drawing/2014/main" val="3094341951"/>
                  </a:ext>
                </a:extLst>
              </a:tr>
              <a:tr h="557030">
                <a:tc>
                  <a:txBody>
                    <a:bodyPr/>
                    <a:lstStyle/>
                    <a:p>
                      <a:pPr algn="l"/>
                      <a:r>
                        <a:rPr lang="en-US" sz="1200" b="0" dirty="0">
                          <a:effectLst/>
                        </a:rPr>
                        <a:t>Share of outgoing staff who are satisfied with the support provided by the sending institution/enterprise/</a:t>
                      </a:r>
                      <a:r>
                        <a:rPr lang="en-US" sz="1200" b="0" dirty="0" err="1">
                          <a:effectLst/>
                        </a:rPr>
                        <a:t>organisation</a:t>
                      </a:r>
                      <a:endParaRPr lang="en-US" sz="1200" b="0" i="0" dirty="0">
                        <a:effectLst/>
                        <a:latin typeface="+mn-lt"/>
                      </a:endParaRPr>
                    </a:p>
                  </a:txBody>
                  <a:tcPr marL="83757" marR="83757" marT="41879" marB="41879" anchor="ctr"/>
                </a:tc>
                <a:tc>
                  <a:txBody>
                    <a:bodyPr/>
                    <a:lstStyle/>
                    <a:p>
                      <a:pPr algn="l" fontAlgn="ctr"/>
                      <a:r>
                        <a:rPr lang="pl-PL" sz="1200" dirty="0">
                          <a:effectLst/>
                        </a:rPr>
                        <a:t>100 % of 34 </a:t>
                      </a:r>
                      <a:r>
                        <a:rPr lang="pl-PL" sz="1200" dirty="0" err="1">
                          <a:effectLst/>
                        </a:rPr>
                        <a:t>respondents</a:t>
                      </a:r>
                      <a:r>
                        <a:rPr lang="pl-PL" sz="1200" dirty="0">
                          <a:effectLst/>
                        </a:rPr>
                        <a:t>.</a:t>
                      </a:r>
                      <a:endParaRPr lang="pl-PL" sz="1200" dirty="0">
                        <a:effectLst/>
                        <a:latin typeface="+mn-lt"/>
                      </a:endParaRPr>
                    </a:p>
                  </a:txBody>
                  <a:tcPr marL="87247" marR="91610" marT="91610" marB="91610" anchor="ctr"/>
                </a:tc>
                <a:extLst>
                  <a:ext uri="{0D108BD9-81ED-4DB2-BD59-A6C34878D82A}">
                    <a16:rowId xmlns:a16="http://schemas.microsoft.com/office/drawing/2014/main" val="712217284"/>
                  </a:ext>
                </a:extLst>
              </a:tr>
              <a:tr h="573932">
                <a:tc>
                  <a:txBody>
                    <a:bodyPr/>
                    <a:lstStyle/>
                    <a:p>
                      <a:pPr algn="l"/>
                      <a:r>
                        <a:rPr lang="en-US" sz="1200" b="0" dirty="0">
                          <a:effectLst/>
                        </a:rPr>
                        <a:t>Share of incoming staff who are satisfied with the support provided by the receiving institution/enterprise/</a:t>
                      </a:r>
                      <a:r>
                        <a:rPr lang="en-US" sz="1200" b="0" dirty="0" err="1">
                          <a:effectLst/>
                        </a:rPr>
                        <a:t>organisation</a:t>
                      </a:r>
                      <a:endParaRPr lang="en-US" sz="1200" b="0" i="0" dirty="0">
                        <a:effectLst/>
                        <a:latin typeface="+mn-lt"/>
                      </a:endParaRPr>
                    </a:p>
                  </a:txBody>
                  <a:tcPr marL="83757" marR="83757" marT="41879" marB="41879" anchor="ctr"/>
                </a:tc>
                <a:tc>
                  <a:txBody>
                    <a:bodyPr/>
                    <a:lstStyle/>
                    <a:p>
                      <a:pPr algn="l" fontAlgn="ctr"/>
                      <a:r>
                        <a:rPr lang="pl-PL" sz="1200" dirty="0">
                          <a:effectLst/>
                        </a:rPr>
                        <a:t>100 % of 5 </a:t>
                      </a:r>
                      <a:r>
                        <a:rPr lang="pl-PL" sz="1200" dirty="0" err="1">
                          <a:effectLst/>
                        </a:rPr>
                        <a:t>respondents</a:t>
                      </a:r>
                      <a:r>
                        <a:rPr lang="pl-PL" sz="1200" dirty="0">
                          <a:effectLst/>
                        </a:rPr>
                        <a:t>.</a:t>
                      </a:r>
                      <a:endParaRPr lang="pl-PL" sz="1200" dirty="0">
                        <a:effectLst/>
                        <a:latin typeface="+mn-lt"/>
                      </a:endParaRPr>
                    </a:p>
                  </a:txBody>
                  <a:tcPr marL="87247" marR="91610" marT="91610" marB="91610" anchor="ctr"/>
                </a:tc>
                <a:extLst>
                  <a:ext uri="{0D108BD9-81ED-4DB2-BD59-A6C34878D82A}">
                    <a16:rowId xmlns:a16="http://schemas.microsoft.com/office/drawing/2014/main" val="2173882174"/>
                  </a:ext>
                </a:extLst>
              </a:tr>
            </a:tbl>
          </a:graphicData>
        </a:graphic>
      </p:graphicFrame>
      <p:pic>
        <p:nvPicPr>
          <p:cNvPr id="14" name="Obraz 13">
            <a:extLst>
              <a:ext uri="{FF2B5EF4-FFF2-40B4-BE49-F238E27FC236}">
                <a16:creationId xmlns:a16="http://schemas.microsoft.com/office/drawing/2014/main" id="{4E8C36B6-AFD6-453B-AD42-1E509A2FF3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4225" y="0"/>
            <a:ext cx="729378" cy="767510"/>
          </a:xfrm>
          <a:prstGeom prst="rect">
            <a:avLst/>
          </a:prstGeom>
        </p:spPr>
      </p:pic>
      <p:pic>
        <p:nvPicPr>
          <p:cNvPr id="16" name="Obraz 15">
            <a:extLst>
              <a:ext uri="{FF2B5EF4-FFF2-40B4-BE49-F238E27FC236}">
                <a16:creationId xmlns:a16="http://schemas.microsoft.com/office/drawing/2014/main" id="{F1978C88-E0BC-47CF-AAC5-266C449A96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97784" y="51583"/>
            <a:ext cx="652244" cy="664343"/>
          </a:xfrm>
          <a:prstGeom prst="rect">
            <a:avLst/>
          </a:prstGeom>
        </p:spPr>
      </p:pic>
    </p:spTree>
    <p:extLst>
      <p:ext uri="{BB962C8B-B14F-4D97-AF65-F5344CB8AC3E}">
        <p14:creationId xmlns:p14="http://schemas.microsoft.com/office/powerpoint/2010/main" val="1110560933"/>
      </p:ext>
    </p:extLst>
  </p:cSld>
  <p:clrMapOvr>
    <a:masterClrMapping/>
  </p:clrMapOvr>
</p:sld>
</file>

<file path=ppt/theme/theme1.xml><?xml version="1.0" encoding="utf-8"?>
<a:theme xmlns:a="http://schemas.openxmlformats.org/drawingml/2006/main" name="1_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985</TotalTime>
  <Words>1612</Words>
  <Application>Microsoft Office PowerPoint</Application>
  <PresentationFormat>Panoramiczny</PresentationFormat>
  <Paragraphs>108</Paragraphs>
  <Slides>8</Slides>
  <Notes>0</Notes>
  <HiddenSlides>0</HiddenSlides>
  <MMClips>0</MMClips>
  <ScaleCrop>false</ScaleCrop>
  <HeadingPairs>
    <vt:vector size="6" baseType="variant">
      <vt:variant>
        <vt:lpstr>Używane czcionki</vt:lpstr>
      </vt:variant>
      <vt:variant>
        <vt:i4>4</vt:i4>
      </vt:variant>
      <vt:variant>
        <vt:lpstr>Motyw</vt:lpstr>
      </vt:variant>
      <vt:variant>
        <vt:i4>1</vt:i4>
      </vt:variant>
      <vt:variant>
        <vt:lpstr>Tytuły slajdów</vt:lpstr>
      </vt:variant>
      <vt:variant>
        <vt:i4>8</vt:i4>
      </vt:variant>
    </vt:vector>
  </HeadingPairs>
  <TitlesOfParts>
    <vt:vector size="13" baseType="lpstr">
      <vt:lpstr>Arial</vt:lpstr>
      <vt:lpstr>Calibri</vt:lpstr>
      <vt:lpstr>League Spartan</vt:lpstr>
      <vt:lpstr>Times New Roman</vt:lpstr>
      <vt:lpstr>1_Motyw pakietu Office</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Ewa Rybczyńska</dc:creator>
  <cp:lastModifiedBy>Ewa Rybczyńska</cp:lastModifiedBy>
  <cp:revision>63</cp:revision>
  <dcterms:created xsi:type="dcterms:W3CDTF">2025-08-22T11:11:05Z</dcterms:created>
  <dcterms:modified xsi:type="dcterms:W3CDTF">2026-09-11T07:33:45Z</dcterms:modified>
</cp:coreProperties>
</file>